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omments/comment1.xml" ContentType="application/vnd.openxmlformats-officedocument.presentationml.comment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6"/>
  </p:notesMasterIdLst>
  <p:sldIdLst>
    <p:sldId id="256" r:id="rId2"/>
    <p:sldId id="257" r:id="rId3"/>
    <p:sldId id="258" r:id="rId4"/>
    <p:sldId id="259" r:id="rId5"/>
    <p:sldId id="260" r:id="rId6"/>
    <p:sldId id="639" r:id="rId7"/>
    <p:sldId id="261" r:id="rId8"/>
    <p:sldId id="262" r:id="rId9"/>
    <p:sldId id="640" r:id="rId10"/>
    <p:sldId id="263" r:id="rId11"/>
    <p:sldId id="264" r:id="rId12"/>
    <p:sldId id="265" r:id="rId13"/>
    <p:sldId id="266" r:id="rId14"/>
    <p:sldId id="641" r:id="rId15"/>
    <p:sldId id="642" r:id="rId16"/>
    <p:sldId id="267" r:id="rId17"/>
    <p:sldId id="643" r:id="rId18"/>
    <p:sldId id="644" r:id="rId19"/>
    <p:sldId id="268" r:id="rId20"/>
    <p:sldId id="269" r:id="rId21"/>
    <p:sldId id="270" r:id="rId22"/>
    <p:sldId id="279" r:id="rId23"/>
    <p:sldId id="271" r:id="rId24"/>
    <p:sldId id="645" r:id="rId25"/>
    <p:sldId id="272" r:id="rId26"/>
    <p:sldId id="273" r:id="rId27"/>
    <p:sldId id="646" r:id="rId28"/>
    <p:sldId id="274" r:id="rId29"/>
    <p:sldId id="647" r:id="rId30"/>
    <p:sldId id="275" r:id="rId31"/>
    <p:sldId id="276" r:id="rId32"/>
    <p:sldId id="277" r:id="rId33"/>
    <p:sldId id="278" r:id="rId34"/>
    <p:sldId id="280" r:id="rId35"/>
    <p:sldId id="285" r:id="rId36"/>
    <p:sldId id="286" r:id="rId37"/>
    <p:sldId id="287" r:id="rId38"/>
    <p:sldId id="288" r:id="rId39"/>
    <p:sldId id="289" r:id="rId40"/>
    <p:sldId id="290" r:id="rId41"/>
    <p:sldId id="301" r:id="rId42"/>
    <p:sldId id="302" r:id="rId43"/>
    <p:sldId id="291" r:id="rId44"/>
    <p:sldId id="292" r:id="rId45"/>
    <p:sldId id="293" r:id="rId46"/>
    <p:sldId id="294" r:id="rId47"/>
    <p:sldId id="295" r:id="rId48"/>
    <p:sldId id="296" r:id="rId49"/>
    <p:sldId id="297" r:id="rId50"/>
    <p:sldId id="298" r:id="rId51"/>
    <p:sldId id="299" r:id="rId52"/>
    <p:sldId id="300" r:id="rId53"/>
    <p:sldId id="648" r:id="rId54"/>
    <p:sldId id="649" r:id="rId55"/>
    <p:sldId id="303" r:id="rId56"/>
    <p:sldId id="304" r:id="rId57"/>
    <p:sldId id="305" r:id="rId58"/>
    <p:sldId id="306" r:id="rId59"/>
    <p:sldId id="307" r:id="rId60"/>
    <p:sldId id="308"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724" r:id="rId74"/>
    <p:sldId id="725" r:id="rId75"/>
    <p:sldId id="726" r:id="rId76"/>
    <p:sldId id="727" r:id="rId77"/>
    <p:sldId id="728" r:id="rId78"/>
    <p:sldId id="729" r:id="rId79"/>
    <p:sldId id="730" r:id="rId80"/>
    <p:sldId id="731" r:id="rId81"/>
    <p:sldId id="732" r:id="rId82"/>
    <p:sldId id="733" r:id="rId83"/>
    <p:sldId id="734" r:id="rId84"/>
    <p:sldId id="735" r:id="rId85"/>
    <p:sldId id="736" r:id="rId86"/>
    <p:sldId id="737" r:id="rId87"/>
    <p:sldId id="738" r:id="rId88"/>
    <p:sldId id="739" r:id="rId89"/>
    <p:sldId id="740" r:id="rId90"/>
    <p:sldId id="741" r:id="rId91"/>
    <p:sldId id="742" r:id="rId92"/>
    <p:sldId id="743" r:id="rId93"/>
    <p:sldId id="744" r:id="rId94"/>
    <p:sldId id="745" r:id="rId95"/>
    <p:sldId id="746" r:id="rId96"/>
    <p:sldId id="747" r:id="rId97"/>
    <p:sldId id="748" r:id="rId98"/>
    <p:sldId id="749" r:id="rId99"/>
    <p:sldId id="750" r:id="rId100"/>
    <p:sldId id="751" r:id="rId101"/>
    <p:sldId id="752" r:id="rId102"/>
    <p:sldId id="753" r:id="rId103"/>
    <p:sldId id="754" r:id="rId104"/>
    <p:sldId id="755" r:id="rId105"/>
    <p:sldId id="756" r:id="rId106"/>
    <p:sldId id="757" r:id="rId107"/>
    <p:sldId id="758" r:id="rId108"/>
    <p:sldId id="759" r:id="rId109"/>
    <p:sldId id="760" r:id="rId110"/>
    <p:sldId id="761" r:id="rId111"/>
    <p:sldId id="762" r:id="rId112"/>
    <p:sldId id="763" r:id="rId113"/>
    <p:sldId id="764" r:id="rId114"/>
    <p:sldId id="765" r:id="rId115"/>
    <p:sldId id="766" r:id="rId116"/>
    <p:sldId id="767" r:id="rId117"/>
    <p:sldId id="768" r:id="rId118"/>
    <p:sldId id="769" r:id="rId119"/>
    <p:sldId id="770" r:id="rId120"/>
    <p:sldId id="771" r:id="rId121"/>
    <p:sldId id="772" r:id="rId122"/>
    <p:sldId id="773" r:id="rId123"/>
    <p:sldId id="774" r:id="rId124"/>
    <p:sldId id="775" r:id="rId125"/>
    <p:sldId id="776" r:id="rId126"/>
    <p:sldId id="777" r:id="rId127"/>
    <p:sldId id="778" r:id="rId128"/>
    <p:sldId id="779" r:id="rId129"/>
    <p:sldId id="780" r:id="rId130"/>
    <p:sldId id="781" r:id="rId131"/>
    <p:sldId id="782" r:id="rId132"/>
    <p:sldId id="783" r:id="rId133"/>
    <p:sldId id="784" r:id="rId134"/>
    <p:sldId id="803" r:id="rId135"/>
    <p:sldId id="804" r:id="rId136"/>
    <p:sldId id="805" r:id="rId137"/>
    <p:sldId id="806" r:id="rId138"/>
    <p:sldId id="807" r:id="rId139"/>
    <p:sldId id="808" r:id="rId140"/>
    <p:sldId id="809" r:id="rId141"/>
    <p:sldId id="810" r:id="rId142"/>
    <p:sldId id="798" r:id="rId143"/>
    <p:sldId id="785" r:id="rId144"/>
    <p:sldId id="786" r:id="rId145"/>
    <p:sldId id="787" r:id="rId146"/>
    <p:sldId id="788" r:id="rId147"/>
    <p:sldId id="789" r:id="rId148"/>
    <p:sldId id="790" r:id="rId149"/>
    <p:sldId id="791" r:id="rId150"/>
    <p:sldId id="792" r:id="rId151"/>
    <p:sldId id="793" r:id="rId152"/>
    <p:sldId id="794" r:id="rId153"/>
    <p:sldId id="795" r:id="rId154"/>
    <p:sldId id="796" r:id="rId155"/>
    <p:sldId id="323" r:id="rId156"/>
    <p:sldId id="325" r:id="rId157"/>
    <p:sldId id="326" r:id="rId158"/>
    <p:sldId id="327" r:id="rId159"/>
    <p:sldId id="328" r:id="rId160"/>
    <p:sldId id="329" r:id="rId161"/>
    <p:sldId id="330" r:id="rId162"/>
    <p:sldId id="331" r:id="rId163"/>
    <p:sldId id="332" r:id="rId164"/>
    <p:sldId id="337" r:id="rId165"/>
    <p:sldId id="333" r:id="rId166"/>
    <p:sldId id="334" r:id="rId167"/>
    <p:sldId id="335" r:id="rId168"/>
    <p:sldId id="338" r:id="rId169"/>
    <p:sldId id="339" r:id="rId170"/>
    <p:sldId id="650" r:id="rId171"/>
    <p:sldId id="651" r:id="rId172"/>
    <p:sldId id="340" r:id="rId173"/>
    <p:sldId id="341" r:id="rId174"/>
    <p:sldId id="652" r:id="rId175"/>
    <p:sldId id="653" r:id="rId176"/>
    <p:sldId id="654" r:id="rId177"/>
    <p:sldId id="655" r:id="rId178"/>
    <p:sldId id="656" r:id="rId179"/>
    <p:sldId id="657" r:id="rId180"/>
    <p:sldId id="658" r:id="rId181"/>
    <p:sldId id="659" r:id="rId182"/>
    <p:sldId id="660" r:id="rId183"/>
    <p:sldId id="661" r:id="rId184"/>
    <p:sldId id="662" r:id="rId185"/>
    <p:sldId id="344" r:id="rId186"/>
    <p:sldId id="663" r:id="rId187"/>
    <p:sldId id="345" r:id="rId188"/>
    <p:sldId id="609" r:id="rId189"/>
    <p:sldId id="610" r:id="rId190"/>
    <p:sldId id="694" r:id="rId191"/>
    <p:sldId id="695" r:id="rId192"/>
    <p:sldId id="611" r:id="rId193"/>
    <p:sldId id="612" r:id="rId194"/>
    <p:sldId id="613" r:id="rId195"/>
    <p:sldId id="614" r:id="rId196"/>
    <p:sldId id="615" r:id="rId197"/>
    <p:sldId id="617" r:id="rId198"/>
    <p:sldId id="618" r:id="rId199"/>
    <p:sldId id="619" r:id="rId200"/>
    <p:sldId id="623" r:id="rId201"/>
    <p:sldId id="626" r:id="rId202"/>
    <p:sldId id="624" r:id="rId203"/>
    <p:sldId id="627" r:id="rId204"/>
    <p:sldId id="628" r:id="rId205"/>
    <p:sldId id="629" r:id="rId206"/>
    <p:sldId id="631" r:id="rId207"/>
    <p:sldId id="632" r:id="rId208"/>
    <p:sldId id="633" r:id="rId209"/>
    <p:sldId id="638" r:id="rId210"/>
    <p:sldId id="347" r:id="rId211"/>
    <p:sldId id="348" r:id="rId212"/>
    <p:sldId id="349" r:id="rId213"/>
    <p:sldId id="351" r:id="rId214"/>
    <p:sldId id="664" r:id="rId215"/>
    <p:sldId id="665" r:id="rId216"/>
    <p:sldId id="666" r:id="rId217"/>
    <p:sldId id="667" r:id="rId218"/>
    <p:sldId id="668" r:id="rId219"/>
    <p:sldId id="669" r:id="rId220"/>
    <p:sldId id="670" r:id="rId221"/>
    <p:sldId id="352" r:id="rId222"/>
    <p:sldId id="696" r:id="rId223"/>
    <p:sldId id="697" r:id="rId224"/>
    <p:sldId id="698" r:id="rId225"/>
    <p:sldId id="699" r:id="rId226"/>
    <p:sldId id="700" r:id="rId227"/>
    <p:sldId id="701" r:id="rId228"/>
    <p:sldId id="702" r:id="rId229"/>
    <p:sldId id="703" r:id="rId230"/>
    <p:sldId id="704" r:id="rId231"/>
    <p:sldId id="705" r:id="rId232"/>
    <p:sldId id="706" r:id="rId233"/>
    <p:sldId id="707" r:id="rId234"/>
    <p:sldId id="708" r:id="rId235"/>
    <p:sldId id="709" r:id="rId236"/>
    <p:sldId id="710" r:id="rId237"/>
    <p:sldId id="711" r:id="rId238"/>
    <p:sldId id="712" r:id="rId239"/>
    <p:sldId id="713" r:id="rId240"/>
    <p:sldId id="714" r:id="rId241"/>
    <p:sldId id="715" r:id="rId242"/>
    <p:sldId id="716" r:id="rId243"/>
    <p:sldId id="717" r:id="rId244"/>
    <p:sldId id="718" r:id="rId245"/>
    <p:sldId id="719" r:id="rId246"/>
    <p:sldId id="720" r:id="rId247"/>
    <p:sldId id="721" r:id="rId248"/>
    <p:sldId id="722" r:id="rId249"/>
    <p:sldId id="723" r:id="rId250"/>
    <p:sldId id="363" r:id="rId251"/>
    <p:sldId id="364" r:id="rId252"/>
    <p:sldId id="671" r:id="rId253"/>
    <p:sldId id="672" r:id="rId254"/>
    <p:sldId id="673" r:id="rId255"/>
    <p:sldId id="674" r:id="rId256"/>
    <p:sldId id="675" r:id="rId257"/>
    <p:sldId id="676" r:id="rId258"/>
    <p:sldId id="677" r:id="rId259"/>
    <p:sldId id="678" r:id="rId260"/>
    <p:sldId id="679" r:id="rId261"/>
    <p:sldId id="367" r:id="rId262"/>
    <p:sldId id="368" r:id="rId263"/>
    <p:sldId id="369" r:id="rId264"/>
    <p:sldId id="370" r:id="rId265"/>
    <p:sldId id="371" r:id="rId266"/>
    <p:sldId id="372" r:id="rId267"/>
    <p:sldId id="373" r:id="rId268"/>
    <p:sldId id="374" r:id="rId269"/>
    <p:sldId id="375" r:id="rId270"/>
    <p:sldId id="376" r:id="rId271"/>
    <p:sldId id="377" r:id="rId272"/>
    <p:sldId id="378" r:id="rId273"/>
    <p:sldId id="379" r:id="rId274"/>
    <p:sldId id="380" r:id="rId275"/>
    <p:sldId id="381" r:id="rId276"/>
    <p:sldId id="383" r:id="rId277"/>
    <p:sldId id="384" r:id="rId278"/>
    <p:sldId id="385" r:id="rId279"/>
    <p:sldId id="386" r:id="rId280"/>
    <p:sldId id="387" r:id="rId281"/>
    <p:sldId id="388" r:id="rId282"/>
    <p:sldId id="680" r:id="rId283"/>
    <p:sldId id="389" r:id="rId284"/>
    <p:sldId id="390" r:id="rId285"/>
    <p:sldId id="391" r:id="rId286"/>
    <p:sldId id="392" r:id="rId287"/>
    <p:sldId id="393" r:id="rId288"/>
    <p:sldId id="394" r:id="rId289"/>
    <p:sldId id="426" r:id="rId290"/>
    <p:sldId id="427" r:id="rId291"/>
    <p:sldId id="428" r:id="rId292"/>
    <p:sldId id="429" r:id="rId293"/>
    <p:sldId id="430" r:id="rId294"/>
    <p:sldId id="395" r:id="rId295"/>
    <p:sldId id="396" r:id="rId296"/>
    <p:sldId id="811" r:id="rId297"/>
    <p:sldId id="812" r:id="rId298"/>
    <p:sldId id="813" r:id="rId299"/>
    <p:sldId id="814" r:id="rId300"/>
    <p:sldId id="815" r:id="rId301"/>
    <p:sldId id="816" r:id="rId302"/>
    <p:sldId id="817" r:id="rId303"/>
    <p:sldId id="818" r:id="rId304"/>
    <p:sldId id="819" r:id="rId305"/>
    <p:sldId id="820" r:id="rId306"/>
    <p:sldId id="821" r:id="rId307"/>
    <p:sldId id="822" r:id="rId308"/>
    <p:sldId id="397" r:id="rId309"/>
    <p:sldId id="398" r:id="rId310"/>
    <p:sldId id="399" r:id="rId311"/>
    <p:sldId id="400" r:id="rId312"/>
    <p:sldId id="401" r:id="rId313"/>
    <p:sldId id="402" r:id="rId314"/>
    <p:sldId id="403" r:id="rId315"/>
    <p:sldId id="404" r:id="rId316"/>
    <p:sldId id="405" r:id="rId317"/>
    <p:sldId id="406" r:id="rId318"/>
    <p:sldId id="407" r:id="rId319"/>
    <p:sldId id="408" r:id="rId320"/>
    <p:sldId id="409" r:id="rId321"/>
    <p:sldId id="823" r:id="rId322"/>
    <p:sldId id="681" r:id="rId323"/>
    <p:sldId id="410" r:id="rId324"/>
    <p:sldId id="411" r:id="rId325"/>
    <p:sldId id="412" r:id="rId326"/>
    <p:sldId id="413" r:id="rId327"/>
    <p:sldId id="414" r:id="rId328"/>
    <p:sldId id="415" r:id="rId329"/>
    <p:sldId id="416" r:id="rId330"/>
    <p:sldId id="417" r:id="rId331"/>
    <p:sldId id="418" r:id="rId332"/>
    <p:sldId id="419" r:id="rId333"/>
    <p:sldId id="420" r:id="rId334"/>
    <p:sldId id="421" r:id="rId335"/>
    <p:sldId id="422" r:id="rId336"/>
    <p:sldId id="423" r:id="rId337"/>
    <p:sldId id="424" r:id="rId338"/>
    <p:sldId id="425" r:id="rId339"/>
    <p:sldId id="431" r:id="rId340"/>
    <p:sldId id="432" r:id="rId341"/>
    <p:sldId id="433" r:id="rId342"/>
    <p:sldId id="434" r:id="rId343"/>
    <p:sldId id="435" r:id="rId344"/>
    <p:sldId id="436" r:id="rId345"/>
    <p:sldId id="437" r:id="rId346"/>
    <p:sldId id="438" r:id="rId347"/>
    <p:sldId id="439" r:id="rId348"/>
    <p:sldId id="440" r:id="rId349"/>
    <p:sldId id="441" r:id="rId350"/>
    <p:sldId id="442" r:id="rId351"/>
    <p:sldId id="443" r:id="rId352"/>
    <p:sldId id="444" r:id="rId353"/>
    <p:sldId id="445" r:id="rId354"/>
    <p:sldId id="446" r:id="rId355"/>
    <p:sldId id="447" r:id="rId356"/>
    <p:sldId id="448" r:id="rId357"/>
    <p:sldId id="449" r:id="rId358"/>
    <p:sldId id="450" r:id="rId359"/>
    <p:sldId id="451" r:id="rId360"/>
    <p:sldId id="452" r:id="rId361"/>
    <p:sldId id="453" r:id="rId362"/>
    <p:sldId id="454" r:id="rId363"/>
    <p:sldId id="824" r:id="rId364"/>
    <p:sldId id="455" r:id="rId365"/>
    <p:sldId id="456" r:id="rId366"/>
    <p:sldId id="457" r:id="rId367"/>
    <p:sldId id="458" r:id="rId368"/>
    <p:sldId id="459" r:id="rId369"/>
    <p:sldId id="460" r:id="rId370"/>
    <p:sldId id="461" r:id="rId371"/>
    <p:sldId id="462" r:id="rId372"/>
    <p:sldId id="463" r:id="rId373"/>
    <p:sldId id="464" r:id="rId374"/>
    <p:sldId id="465" r:id="rId375"/>
    <p:sldId id="466" r:id="rId376"/>
    <p:sldId id="467" r:id="rId377"/>
    <p:sldId id="468" r:id="rId378"/>
    <p:sldId id="469" r:id="rId379"/>
    <p:sldId id="470" r:id="rId380"/>
    <p:sldId id="471" r:id="rId381"/>
    <p:sldId id="472" r:id="rId382"/>
    <p:sldId id="473" r:id="rId383"/>
    <p:sldId id="474" r:id="rId384"/>
    <p:sldId id="475" r:id="rId385"/>
    <p:sldId id="476" r:id="rId386"/>
    <p:sldId id="477" r:id="rId387"/>
    <p:sldId id="478" r:id="rId388"/>
    <p:sldId id="479" r:id="rId389"/>
    <p:sldId id="480" r:id="rId390"/>
    <p:sldId id="281" r:id="rId391"/>
    <p:sldId id="282" r:id="rId392"/>
    <p:sldId id="284" r:id="rId393"/>
    <p:sldId id="481" r:id="rId394"/>
    <p:sldId id="483" r:id="rId395"/>
    <p:sldId id="484" r:id="rId396"/>
    <p:sldId id="489" r:id="rId397"/>
    <p:sldId id="490" r:id="rId398"/>
    <p:sldId id="690" r:id="rId399"/>
    <p:sldId id="691" r:id="rId400"/>
    <p:sldId id="692" r:id="rId401"/>
    <p:sldId id="494" r:id="rId402"/>
    <p:sldId id="682" r:id="rId403"/>
    <p:sldId id="683" r:id="rId404"/>
    <p:sldId id="684" r:id="rId405"/>
    <p:sldId id="685" r:id="rId406"/>
    <p:sldId id="686" r:id="rId407"/>
    <p:sldId id="687" r:id="rId408"/>
    <p:sldId id="688" r:id="rId409"/>
    <p:sldId id="689" r:id="rId410"/>
    <p:sldId id="495" r:id="rId411"/>
    <p:sldId id="496" r:id="rId412"/>
    <p:sldId id="497" r:id="rId413"/>
    <p:sldId id="498" r:id="rId414"/>
    <p:sldId id="499" r:id="rId415"/>
    <p:sldId id="500" r:id="rId416"/>
    <p:sldId id="501" r:id="rId417"/>
    <p:sldId id="502" r:id="rId418"/>
    <p:sldId id="503" r:id="rId419"/>
    <p:sldId id="504" r:id="rId420"/>
    <p:sldId id="505" r:id="rId421"/>
    <p:sldId id="510" r:id="rId422"/>
    <p:sldId id="511" r:id="rId423"/>
    <p:sldId id="512" r:id="rId424"/>
    <p:sldId id="506" r:id="rId425"/>
    <p:sldId id="507" r:id="rId426"/>
    <p:sldId id="508" r:id="rId427"/>
    <p:sldId id="509" r:id="rId428"/>
    <p:sldId id="513" r:id="rId429"/>
    <p:sldId id="514" r:id="rId430"/>
    <p:sldId id="515" r:id="rId431"/>
    <p:sldId id="516" r:id="rId432"/>
    <p:sldId id="517" r:id="rId433"/>
    <p:sldId id="518" r:id="rId434"/>
    <p:sldId id="519" r:id="rId435"/>
    <p:sldId id="520" r:id="rId436"/>
    <p:sldId id="521" r:id="rId437"/>
    <p:sldId id="522" r:id="rId438"/>
    <p:sldId id="523" r:id="rId439"/>
    <p:sldId id="524" r:id="rId440"/>
    <p:sldId id="525" r:id="rId441"/>
    <p:sldId id="526" r:id="rId442"/>
    <p:sldId id="527" r:id="rId443"/>
    <p:sldId id="528" r:id="rId444"/>
    <p:sldId id="529" r:id="rId445"/>
    <p:sldId id="530" r:id="rId446"/>
    <p:sldId id="531" r:id="rId447"/>
    <p:sldId id="532" r:id="rId448"/>
    <p:sldId id="533" r:id="rId449"/>
    <p:sldId id="534" r:id="rId450"/>
    <p:sldId id="535" r:id="rId451"/>
    <p:sldId id="536" r:id="rId452"/>
    <p:sldId id="537" r:id="rId453"/>
    <p:sldId id="538" r:id="rId454"/>
    <p:sldId id="539" r:id="rId455"/>
    <p:sldId id="540" r:id="rId456"/>
    <p:sldId id="541" r:id="rId457"/>
    <p:sldId id="542" r:id="rId458"/>
    <p:sldId id="543" r:id="rId459"/>
    <p:sldId id="544" r:id="rId460"/>
    <p:sldId id="545" r:id="rId461"/>
    <p:sldId id="546" r:id="rId462"/>
    <p:sldId id="547" r:id="rId463"/>
    <p:sldId id="548" r:id="rId464"/>
    <p:sldId id="549" r:id="rId465"/>
    <p:sldId id="550" r:id="rId466"/>
    <p:sldId id="551" r:id="rId467"/>
    <p:sldId id="693" r:id="rId468"/>
    <p:sldId id="799" r:id="rId469"/>
    <p:sldId id="800" r:id="rId470"/>
    <p:sldId id="801" r:id="rId471"/>
    <p:sldId id="802" r:id="rId472"/>
    <p:sldId id="552" r:id="rId473"/>
    <p:sldId id="553" r:id="rId474"/>
    <p:sldId id="554" r:id="rId475"/>
    <p:sldId id="556" r:id="rId476"/>
    <p:sldId id="555" r:id="rId477"/>
    <p:sldId id="557" r:id="rId478"/>
    <p:sldId id="558" r:id="rId479"/>
    <p:sldId id="559" r:id="rId480"/>
    <p:sldId id="560" r:id="rId481"/>
    <p:sldId id="561" r:id="rId482"/>
    <p:sldId id="562" r:id="rId483"/>
    <p:sldId id="563" r:id="rId484"/>
    <p:sldId id="564" r:id="rId485"/>
    <p:sldId id="565" r:id="rId486"/>
    <p:sldId id="566" r:id="rId487"/>
    <p:sldId id="567" r:id="rId488"/>
    <p:sldId id="568" r:id="rId489"/>
    <p:sldId id="569" r:id="rId490"/>
    <p:sldId id="570" r:id="rId491"/>
    <p:sldId id="572" r:id="rId492"/>
    <p:sldId id="573" r:id="rId493"/>
    <p:sldId id="574" r:id="rId494"/>
    <p:sldId id="575" r:id="rId495"/>
    <p:sldId id="576" r:id="rId496"/>
    <p:sldId id="578" r:id="rId497"/>
    <p:sldId id="579" r:id="rId498"/>
    <p:sldId id="825" r:id="rId499"/>
    <p:sldId id="826" r:id="rId500"/>
    <p:sldId id="827" r:id="rId501"/>
    <p:sldId id="828" r:id="rId502"/>
    <p:sldId id="582" r:id="rId503"/>
    <p:sldId id="583" r:id="rId504"/>
    <p:sldId id="584" r:id="rId505"/>
    <p:sldId id="585" r:id="rId506"/>
    <p:sldId id="586" r:id="rId507"/>
    <p:sldId id="587" r:id="rId508"/>
    <p:sldId id="588" r:id="rId509"/>
    <p:sldId id="589" r:id="rId510"/>
    <p:sldId id="590" r:id="rId511"/>
    <p:sldId id="591" r:id="rId512"/>
    <p:sldId id="592" r:id="rId513"/>
    <p:sldId id="593" r:id="rId514"/>
    <p:sldId id="594" r:id="rId515"/>
    <p:sldId id="595" r:id="rId516"/>
    <p:sldId id="596" r:id="rId517"/>
    <p:sldId id="597" r:id="rId518"/>
    <p:sldId id="598" r:id="rId519"/>
    <p:sldId id="599" r:id="rId520"/>
    <p:sldId id="600" r:id="rId521"/>
    <p:sldId id="601" r:id="rId522"/>
    <p:sldId id="602" r:id="rId523"/>
    <p:sldId id="603" r:id="rId524"/>
    <p:sldId id="604" r:id="rId525"/>
  </p:sldIdLst>
  <p:sldSz cx="12192000"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ley Dauffenbach" initials="HD" lastIdx="4" clrIdx="0">
    <p:extLst>
      <p:ext uri="{19B8F6BF-5375-455C-9EA6-DF929625EA0E}">
        <p15:presenceInfo xmlns:p15="http://schemas.microsoft.com/office/powerpoint/2012/main" userId="S::h.dauffenbach@statusplus.com::9582554a-1fec-4c3e-a34e-fe7425bc75bd" providerId="AD"/>
      </p:ext>
    </p:extLst>
  </p:cmAuthor>
  <p:cmAuthor id="2" name="Cigna, Sarah Todd" initials="CST" lastIdx="10" clrIdx="1">
    <p:extLst>
      <p:ext uri="{19B8F6BF-5375-455C-9EA6-DF929625EA0E}">
        <p15:presenceInfo xmlns:p15="http://schemas.microsoft.com/office/powerpoint/2012/main" userId="S::sat@gwu.edu::23a13770-67a8-4324-bb3f-d0fa5387ca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975" autoAdjust="0"/>
  </p:normalViewPr>
  <p:slideViewPr>
    <p:cSldViewPr snapToGrid="0">
      <p:cViewPr varScale="1">
        <p:scale>
          <a:sx n="96" d="100"/>
          <a:sy n="96" d="100"/>
        </p:scale>
        <p:origin x="10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tableStyles" Target="tableStyles.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notesMaster" Target="notesMasters/notesMaster1.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presProps" Target="presProps.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theme" Target="theme/theme1.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commentAuthors" Target="commentAuthors.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viewProps" Target="viewProps.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1-26T22:47:46.468" idx="1">
    <p:pos x="10" y="10"/>
    <p:text>THIS ENTIRE SECTION (RELIGION AND SEXUALITY) SHOULD BE ANOTHER SECTION UNDER THE UNDERREPRESENTED POPULATIONS AND SHOULD START RIGHT AFTER THE SECTION ABOUT VICTIMS OF SEXUAL VIOLENCE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3FE1D57D-D191-46B1-9074-6E362241CEA7}" type="datetimeFigureOut">
              <a:rPr lang="en-US" smtClean="0"/>
              <a:t>7/11/2023</a:t>
            </a:fld>
            <a:endParaRPr lang="en-US"/>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C9B80B2D-5AA8-4CEB-AE44-47CDFCA8B2A8}" type="slidenum">
              <a:rPr lang="en-US" smtClean="0"/>
              <a:t>‹#›</a:t>
            </a:fld>
            <a:endParaRPr lang="en-US"/>
          </a:p>
        </p:txBody>
      </p:sp>
    </p:spTree>
    <p:extLst>
      <p:ext uri="{BB962C8B-B14F-4D97-AF65-F5344CB8AC3E}">
        <p14:creationId xmlns:p14="http://schemas.microsoft.com/office/powerpoint/2010/main" val="2774369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doi.org/10.1093/geronb/gbu072" TargetMode="External"/><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414.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419.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420.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421.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425.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429.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432.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4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443.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444.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445.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446.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447.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448.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449.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4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452.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454.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455.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457.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460.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3" Type="http://schemas.openxmlformats.org/officeDocument/2006/relationships/hyperlink" Target="https://www.ncbi.nlm.nih.gov/pubmed/23387912" TargetMode="External"/><Relationship Id="rId2" Type="http://schemas.openxmlformats.org/officeDocument/2006/relationships/slide" Target="../slides/slide466.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467.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4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469.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4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489.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491.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492.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493.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494.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495.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496.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497.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3" Type="http://schemas.openxmlformats.org/officeDocument/2006/relationships/hyperlink" Target="https://www.acog.org/clinical/clinical-guidance/committee-opinion/articles/2017/07/mental-health-disorders-in-adolescents" TargetMode="External"/><Relationship Id="rId2" Type="http://schemas.openxmlformats.org/officeDocument/2006/relationships/slide" Target="../slides/slide49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499.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501.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3" Type="http://schemas.openxmlformats.org/officeDocument/2006/relationships/hyperlink" Target="https://www.brown.edu/campus-life/health/services/promotion/sexual-health-sex-101/sex-toys" TargetMode="External"/><Relationship Id="rId2" Type="http://schemas.openxmlformats.org/officeDocument/2006/relationships/slide" Target="../slides/slide504.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505.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3" Type="http://schemas.openxmlformats.org/officeDocument/2006/relationships/hyperlink" Target="http://101.lubezilla.com/terms/capsaicin/" TargetMode="External"/><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3" Type="http://schemas.openxmlformats.org/officeDocument/2006/relationships/hyperlink" Target="https://static1.squarespace.com/static/569e771a0e4c1148e6c49fe6/t/569fbfeac21b86a601f50f7b/1453309941040/Lubrications" TargetMode="External"/><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i.org/10.1089/heq.2017.0045"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i.org/10.1089/jwh.2015.5637"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npr.org/2021/09/01/1033171800/texas-abortion-ban-supreme-court-"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doi.org/10.1089/jwh.2015.5637"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dralishamorelandcapuia.com/"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8" Type="http://schemas.openxmlformats.org/officeDocument/2006/relationships/hyperlink" Target="https://worldpopulationreview.com/states/ohio-population" TargetMode="External"/><Relationship Id="rId13" Type="http://schemas.openxmlformats.org/officeDocument/2006/relationships/hyperlink" Target="https://worldpopulationreview.com/states/texas-population" TargetMode="External"/><Relationship Id="rId3" Type="http://schemas.openxmlformats.org/officeDocument/2006/relationships/hyperlink" Target="https://humantraffickinghotline.org/states" TargetMode="External"/><Relationship Id="rId7" Type="http://schemas.openxmlformats.org/officeDocument/2006/relationships/hyperlink" Target="https://worldpopulationreview.com/states/georgia-population" TargetMode="External"/><Relationship Id="rId12" Type="http://schemas.openxmlformats.org/officeDocument/2006/relationships/hyperlink" Target="https://worldpopulationreview.com/states/michigan-population" TargetMode="External"/><Relationship Id="rId2" Type="http://schemas.openxmlformats.org/officeDocument/2006/relationships/slide" Target="../slides/slide124.xml"/><Relationship Id="rId1" Type="http://schemas.openxmlformats.org/officeDocument/2006/relationships/notesMaster" Target="../notesMasters/notesMaster1.xml"/><Relationship Id="rId6" Type="http://schemas.openxmlformats.org/officeDocument/2006/relationships/hyperlink" Target="https://worldpopulationreview.com/states/florida-population" TargetMode="External"/><Relationship Id="rId11" Type="http://schemas.openxmlformats.org/officeDocument/2006/relationships/hyperlink" Target="https://worldpopulationreview.com/states/missouri-population" TargetMode="External"/><Relationship Id="rId5" Type="http://schemas.openxmlformats.org/officeDocument/2006/relationships/hyperlink" Target="https://worldpopulationreview.com/states/mississippi-population" TargetMode="External"/><Relationship Id="rId10" Type="http://schemas.openxmlformats.org/officeDocument/2006/relationships/hyperlink" Target="https://worldpopulationreview.com/states/california-population" TargetMode="External"/><Relationship Id="rId4" Type="http://schemas.openxmlformats.org/officeDocument/2006/relationships/hyperlink" Target="https://worldpopulationreview.com/states/nevada-population" TargetMode="External"/><Relationship Id="rId9" Type="http://schemas.openxmlformats.org/officeDocument/2006/relationships/hyperlink" Target="https://worldpopulationreview.com/states/delaware-population" TargetMode="Externa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a:t>
            </a:fld>
            <a:endParaRPr lang="en-US" dirty="0"/>
          </a:p>
        </p:txBody>
      </p:sp>
    </p:spTree>
    <p:extLst>
      <p:ext uri="{BB962C8B-B14F-4D97-AF65-F5344CB8AC3E}">
        <p14:creationId xmlns:p14="http://schemas.microsoft.com/office/powerpoint/2010/main" val="2323905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2D2E2D"/>
                </a:solidFill>
                <a:effectLst/>
                <a:uLnTx/>
                <a:uFillTx/>
                <a:latin typeface="Calibri" panose="020F0502020204030204" pitchFamily="34" charset="0"/>
                <a:ea typeface="MS PGothic" panose="020B0600070205080204" pitchFamily="34" charset="-128"/>
                <a:cs typeface="Calibri" panose="020F0502020204030204" pitchFamily="34" charset="0"/>
              </a:rPr>
              <a:t>Parish et al. J Sex Med 2016;</a:t>
            </a:r>
            <a:r>
              <a:rPr kumimoji="0" lang="en-US" sz="1200" b="0" i="0" u="none" strike="noStrike" kern="1200" cap="none" spc="13" normalizeH="0" baseline="0" noProof="0" dirty="0">
                <a:ln>
                  <a:noFill/>
                </a:ln>
                <a:solidFill>
                  <a:srgbClr val="2D2E2D"/>
                </a:solidFill>
                <a:effectLst/>
                <a:uLnTx/>
                <a:uFillTx/>
                <a:latin typeface="Calibri" panose="020F0502020204030204" pitchFamily="34" charset="0"/>
                <a:ea typeface="Times New Roman" panose="02020603050405020304" pitchFamily="18" charset="0"/>
                <a:cs typeface="+mn-cs"/>
              </a:rPr>
              <a:t>13(12):1888-1906.</a:t>
            </a:r>
            <a:endParaRPr kumimoji="0" lang="en-US" altLang="en-US" sz="1200" b="0" i="0" u="none" strike="noStrike" kern="1200" cap="none" spc="0" normalizeH="0" baseline="0" noProof="0" dirty="0">
              <a:ln>
                <a:noFill/>
              </a:ln>
              <a:solidFill>
                <a:srgbClr val="2D2E2D"/>
              </a:solidFill>
              <a:effectLst/>
              <a:uLnTx/>
              <a:uFillTx/>
              <a:latin typeface="Calibri" panose="020F0502020204030204" pitchFamily="34" charset="0"/>
              <a:ea typeface="MS PGothic" panose="020B0600070205080204" pitchFamily="34" charset="-128"/>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12</a:t>
            </a:fld>
            <a:endParaRPr lang="en-US"/>
          </a:p>
        </p:txBody>
      </p:sp>
    </p:spTree>
    <p:extLst>
      <p:ext uri="{BB962C8B-B14F-4D97-AF65-F5344CB8AC3E}">
        <p14:creationId xmlns:p14="http://schemas.microsoft.com/office/powerpoint/2010/main" val="28061456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UNHCR: Resettlement and Women-at-Risk, 2013</a:t>
            </a:r>
          </a:p>
          <a:p>
            <a:endParaRPr lang="en-US" dirty="0"/>
          </a:p>
          <a:p>
            <a:r>
              <a:rPr lang="en-US" baseline="0" dirty="0"/>
              <a:t>Threats to safety may be defined by the culture and local context, and a woman’s personal circumstances</a:t>
            </a:r>
          </a:p>
          <a:p>
            <a:endParaRPr lang="en-US" baseline="0" dirty="0"/>
          </a:p>
          <a:p>
            <a:r>
              <a:rPr lang="en-US" baseline="0" dirty="0"/>
              <a:t>Case Example – Lost Girls of Sudan (p 9 – UN – Women in Asylum and Refugee Resettlement Processes)</a:t>
            </a:r>
          </a:p>
          <a:p>
            <a:endParaRPr lang="en-US" baseline="0"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129</a:t>
            </a:fld>
            <a:endParaRPr lang="en-US"/>
          </a:p>
        </p:txBody>
      </p:sp>
    </p:spTree>
    <p:extLst>
      <p:ext uri="{BB962C8B-B14F-4D97-AF65-F5344CB8AC3E}">
        <p14:creationId xmlns:p14="http://schemas.microsoft.com/office/powerpoint/2010/main" val="42149484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Sexual violence is particularly underreported in African communities for several reasons:</a:t>
            </a:r>
          </a:p>
          <a:p>
            <a:endParaRPr lang="en-US" dirty="0"/>
          </a:p>
          <a:p>
            <a:pPr marL="228600" indent="-228600">
              <a:buAutoNum type="arabicParenR"/>
            </a:pPr>
            <a:r>
              <a:rPr lang="en-US" dirty="0"/>
              <a:t>African refugees are hesitant to seek help from law enforcement</a:t>
            </a:r>
            <a:r>
              <a:rPr lang="en-US" baseline="0" dirty="0"/>
              <a:t> because of:</a:t>
            </a:r>
          </a:p>
          <a:p>
            <a:pPr marL="685800" lvl="1" indent="-228600">
              <a:buAutoNum type="alphaUcPeriod"/>
            </a:pPr>
            <a:r>
              <a:rPr lang="en-US" baseline="0" dirty="0"/>
              <a:t>The history of discriminatory and oppressive treatment from authorities in refugee camps. </a:t>
            </a:r>
          </a:p>
          <a:p>
            <a:pPr marL="685800" lvl="1" indent="-228600">
              <a:buFont typeface="+mj-lt"/>
              <a:buAutoNum type="alphaUcPeriod"/>
            </a:pPr>
            <a:r>
              <a:rPr lang="en-US" baseline="0" dirty="0"/>
              <a:t>Fear/threat of deportation especially given current aggressive federal policies/rhetoric that are anti-refugee/anti-immigrant</a:t>
            </a:r>
          </a:p>
          <a:p>
            <a:pPr marL="685800" lvl="1" indent="-228600">
              <a:buFont typeface="+mj-lt"/>
              <a:buAutoNum type="alphaUcPeriod"/>
            </a:pPr>
            <a:r>
              <a:rPr lang="en-US" baseline="0" dirty="0"/>
              <a:t>Victim-blaming, stigma and shame survivors and their families may experience from their own community if they report. </a:t>
            </a:r>
          </a:p>
          <a:p>
            <a:pPr marL="685800" lvl="1" indent="-228600">
              <a:buFont typeface="+mj-lt"/>
              <a:buAutoNum type="alphaUcPeriod"/>
            </a:pPr>
            <a:r>
              <a:rPr lang="en-US" baseline="0" dirty="0"/>
              <a:t>African religious values stress the importance of forgiveness and maintaining the traditional family structure</a:t>
            </a:r>
          </a:p>
          <a:p>
            <a:pPr marL="685800" lvl="1" indent="-228600">
              <a:buFont typeface="+mj-lt"/>
              <a:buAutoNum type="alphaUcPeriod"/>
            </a:pPr>
            <a:r>
              <a:rPr lang="en-US" baseline="0" dirty="0"/>
              <a:t>Limited English language proficiency may lead refugees not to speak with members outside of their own community, and consequently have limited access to services available for sexual violence survivors</a:t>
            </a:r>
          </a:p>
          <a:p>
            <a:pPr marL="685800" lvl="1" indent="-228600">
              <a:buFont typeface="+mj-lt"/>
              <a:buAutoNum type="alphaUcPeriod"/>
            </a:pPr>
            <a:r>
              <a:rPr lang="en-US" baseline="0" dirty="0"/>
              <a:t>Lack of education, information and resources on sexual health and violence</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131</a:t>
            </a:fld>
            <a:endParaRPr lang="en-US"/>
          </a:p>
        </p:txBody>
      </p:sp>
    </p:spTree>
    <p:extLst>
      <p:ext uri="{BB962C8B-B14F-4D97-AF65-F5344CB8AC3E}">
        <p14:creationId xmlns:p14="http://schemas.microsoft.com/office/powerpoint/2010/main" val="218178336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silence about sexual violence in immigrant and refugee communities. </a:t>
            </a:r>
          </a:p>
          <a:p>
            <a:r>
              <a:rPr lang="en-US" dirty="0"/>
              <a:t>Silence leads to denial, non-reporting, or hesitancy in seeking services. </a:t>
            </a:r>
          </a:p>
          <a:p>
            <a:endParaRPr lang="en-US" dirty="0"/>
          </a:p>
          <a:p>
            <a:r>
              <a:rPr lang="en-US" dirty="0"/>
              <a:t>As Sexual Health Care Providers,</a:t>
            </a:r>
            <a:r>
              <a:rPr lang="en-US" baseline="0" dirty="0"/>
              <a:t> we have a role to create safe spaces for open dialogue, where we can first provide support, prevent future sexual violence, and support survivors’ journey to recovery and healing. </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132</a:t>
            </a:fld>
            <a:endParaRPr lang="en-US"/>
          </a:p>
        </p:txBody>
      </p:sp>
    </p:spTree>
    <p:extLst>
      <p:ext uri="{BB962C8B-B14F-4D97-AF65-F5344CB8AC3E}">
        <p14:creationId xmlns:p14="http://schemas.microsoft.com/office/powerpoint/2010/main" val="5792340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38FEF"/>
                </a:solidFill>
                <a:latin typeface="Calibri"/>
              </a:rPr>
              <a:t>2015 National Center on Domestic Violence, Trauma &amp; Mental Health</a:t>
            </a:r>
          </a:p>
          <a:p>
            <a:endParaRPr lang="en-US" dirty="0"/>
          </a:p>
          <a:p>
            <a:r>
              <a:rPr lang="en-US" sz="1200" dirty="0"/>
              <a:t>Promote individual safety, healing, and well-being</a:t>
            </a:r>
          </a:p>
          <a:p>
            <a:r>
              <a:rPr lang="en-US" sz="1200" dirty="0"/>
              <a:t>Build trust and create safe spaces</a:t>
            </a:r>
          </a:p>
          <a:p>
            <a:r>
              <a:rPr lang="en-US" sz="1200" dirty="0"/>
              <a:t>Normalize responses to trauma</a:t>
            </a:r>
          </a:p>
          <a:p>
            <a:r>
              <a:rPr lang="en-US" sz="1200" dirty="0"/>
              <a:t>Integrate a system-wide trauma-informed approach across all levels of the practice,</a:t>
            </a:r>
            <a:r>
              <a:rPr lang="en-US" sz="1200" baseline="0" dirty="0"/>
              <a:t> institution or agency</a:t>
            </a:r>
            <a:endParaRPr lang="en-US" sz="1200"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133</a:t>
            </a:fld>
            <a:endParaRPr lang="en-US"/>
          </a:p>
        </p:txBody>
      </p:sp>
    </p:spTree>
    <p:extLst>
      <p:ext uri="{BB962C8B-B14F-4D97-AF65-F5344CB8AC3E}">
        <p14:creationId xmlns:p14="http://schemas.microsoft.com/office/powerpoint/2010/main" val="20347228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err="1"/>
              <a:t>Pulverman</a:t>
            </a:r>
            <a:r>
              <a:rPr lang="en-US" dirty="0"/>
              <a:t> CS, </a:t>
            </a:r>
            <a:r>
              <a:rPr lang="en-US" dirty="0" err="1"/>
              <a:t>Kilimnik</a:t>
            </a:r>
            <a:r>
              <a:rPr lang="en-US" dirty="0"/>
              <a:t> CD, </a:t>
            </a:r>
            <a:r>
              <a:rPr lang="en-US" dirty="0" err="1"/>
              <a:t>Meston</a:t>
            </a:r>
            <a:r>
              <a:rPr lang="en-US" dirty="0"/>
              <a:t> CM. The Impact of Childhood Sexual Abuse on Women's Sexual Health: A Comprehensive Review. Sex Med Rev 2018;6-188-200.</a:t>
            </a:r>
          </a:p>
        </p:txBody>
      </p:sp>
      <p:sp>
        <p:nvSpPr>
          <p:cNvPr id="4" name="Slide Number Placeholder 3"/>
          <p:cNvSpPr>
            <a:spLocks noGrp="1"/>
          </p:cNvSpPr>
          <p:nvPr>
            <p:ph type="sldNum" sz="quarter" idx="5"/>
          </p:nvPr>
        </p:nvSpPr>
        <p:spPr/>
        <p:txBody>
          <a:bodyPr/>
          <a:lstStyle/>
          <a:p>
            <a:fld id="{C9B80B2D-5AA8-4CEB-AE44-47CDFCA8B2A8}" type="slidenum">
              <a:rPr lang="en-US" smtClean="0"/>
              <a:t>134</a:t>
            </a:fld>
            <a:endParaRPr lang="en-US"/>
          </a:p>
        </p:txBody>
      </p:sp>
    </p:spTree>
    <p:extLst>
      <p:ext uri="{BB962C8B-B14F-4D97-AF65-F5344CB8AC3E}">
        <p14:creationId xmlns:p14="http://schemas.microsoft.com/office/powerpoint/2010/main" val="370845468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 </a:t>
            </a:r>
          </a:p>
          <a:p>
            <a:r>
              <a:rPr lang="en-US" dirty="0" err="1"/>
              <a:t>Talli</a:t>
            </a:r>
            <a:r>
              <a:rPr lang="en-US" dirty="0"/>
              <a:t> Rosenbaum, AASECT CERTIFIED SEX THERAPIST, https://tallirosenbaum.com/ </a:t>
            </a:r>
          </a:p>
          <a:p>
            <a:endParaRPr lang="en-US" dirty="0"/>
          </a:p>
        </p:txBody>
      </p:sp>
      <p:sp>
        <p:nvSpPr>
          <p:cNvPr id="4" name="Slide Number Placeholder 3"/>
          <p:cNvSpPr>
            <a:spLocks noGrp="1"/>
          </p:cNvSpPr>
          <p:nvPr>
            <p:ph type="sldNum" sz="quarter" idx="5"/>
          </p:nvPr>
        </p:nvSpPr>
        <p:spPr/>
        <p:txBody>
          <a:bodyPr/>
          <a:lstStyle/>
          <a:p>
            <a:fld id="{DA442602-C005-CE4A-BF7F-3B5FF3543D1D}" type="slidenum">
              <a:rPr lang="en-US" smtClean="0"/>
              <a:t>135</a:t>
            </a:fld>
            <a:endParaRPr lang="en-US"/>
          </a:p>
        </p:txBody>
      </p:sp>
    </p:spTree>
    <p:extLst>
      <p:ext uri="{BB962C8B-B14F-4D97-AF65-F5344CB8AC3E}">
        <p14:creationId xmlns:p14="http://schemas.microsoft.com/office/powerpoint/2010/main" val="342565163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442602-C005-CE4A-BF7F-3B5FF3543D1D}" type="slidenum">
              <a:rPr lang="en-US" smtClean="0"/>
              <a:t>138</a:t>
            </a:fld>
            <a:endParaRPr lang="en-US"/>
          </a:p>
        </p:txBody>
      </p:sp>
    </p:spTree>
    <p:extLst>
      <p:ext uri="{BB962C8B-B14F-4D97-AF65-F5344CB8AC3E}">
        <p14:creationId xmlns:p14="http://schemas.microsoft.com/office/powerpoint/2010/main" val="295520880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5"/>
        <p:cNvGrpSpPr/>
        <p:nvPr/>
      </p:nvGrpSpPr>
      <p:grpSpPr>
        <a:xfrm>
          <a:off x="0" y="0"/>
          <a:ext cx="0" cy="0"/>
          <a:chOff x="0" y="0"/>
          <a:chExt cx="0" cy="0"/>
        </a:xfrm>
      </p:grpSpPr>
      <p:sp>
        <p:nvSpPr>
          <p:cNvPr id="4236" name="Google Shape;4236;g1ce2ab6403c_0_0: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7" name="Google Shape;4237;g1ce2ab6403c_0_0: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i="1" dirty="0"/>
              <a:t>References:</a:t>
            </a:r>
            <a:endParaRPr lang="en-US" sz="1200" b="0" i="0" kern="1200" dirty="0">
              <a:solidFill>
                <a:schemeClr val="tx1"/>
              </a:solidFill>
              <a:effectLst/>
              <a:latin typeface="+mn-lt"/>
              <a:ea typeface="+mn-ea"/>
              <a:cs typeface="+mn-cs"/>
            </a:endParaRPr>
          </a:p>
          <a:p>
            <a:pPr marL="0" lvl="0" indent="0" algn="l" rtl="0">
              <a:spcBef>
                <a:spcPts val="0"/>
              </a:spcBef>
              <a:spcAft>
                <a:spcPts val="0"/>
              </a:spcAft>
              <a:buClr>
                <a:schemeClr val="dk1"/>
              </a:buClr>
              <a:buSzPts val="1100"/>
              <a:buFont typeface="Arial"/>
              <a:buNone/>
            </a:pPr>
            <a:r>
              <a:rPr lang="en-US" dirty="0"/>
              <a:t>1(</a:t>
            </a:r>
            <a:r>
              <a:rPr lang="en-US" dirty="0" err="1"/>
              <a:t>Laumann</a:t>
            </a:r>
            <a:r>
              <a:rPr lang="en-US" dirty="0"/>
              <a:t> et al The Social organization of sexuality : Sexual practices in the United States. Chicago: University of Chicago Press:1994</a:t>
            </a:r>
            <a:endParaRPr dirty="0"/>
          </a:p>
          <a:p>
            <a:pPr marL="0" lvl="0" indent="0" algn="l" rtl="0">
              <a:spcBef>
                <a:spcPts val="0"/>
              </a:spcBef>
              <a:spcAft>
                <a:spcPts val="0"/>
              </a:spcAft>
              <a:buNone/>
            </a:pPr>
            <a:endParaRPr dirty="0"/>
          </a:p>
          <a:p>
            <a:pPr marL="228600" lvl="0" indent="-228600" algn="l" rtl="0">
              <a:spcBef>
                <a:spcPts val="0"/>
              </a:spcBef>
              <a:spcAft>
                <a:spcPts val="0"/>
              </a:spcAft>
              <a:buAutoNum type="arabicParenR" startAt="2"/>
            </a:pPr>
            <a:r>
              <a:rPr lang="en-US" dirty="0"/>
              <a:t>(</a:t>
            </a:r>
            <a:r>
              <a:rPr lang="en-US" i="1" dirty="0"/>
              <a:t>William </a:t>
            </a:r>
            <a:r>
              <a:rPr lang="en-US" i="1" dirty="0" err="1"/>
              <a:t>Littile</a:t>
            </a:r>
            <a:r>
              <a:rPr lang="en-US" i="1" dirty="0"/>
              <a:t> , Introduction to Sociology -2016 and  </a:t>
            </a:r>
            <a:r>
              <a:rPr lang="en-US" i="1" dirty="0" err="1"/>
              <a:t>www.sara-nasserzadeh.com</a:t>
            </a:r>
            <a:endParaRPr lang="en-US" i="1" dirty="0"/>
          </a:p>
          <a:p>
            <a:pPr marL="228600" lvl="0" indent="-228600" algn="l" rtl="0">
              <a:spcBef>
                <a:spcPts val="0"/>
              </a:spcBef>
              <a:spcAft>
                <a:spcPts val="0"/>
              </a:spcAft>
              <a:buAutoNum type="arabicParenR" startAt="2"/>
            </a:pPr>
            <a:endParaRPr lang="en-US" i="1" dirty="0"/>
          </a:p>
          <a:p>
            <a:pPr marL="0" lvl="0" indent="0" algn="l" rtl="0">
              <a:spcBef>
                <a:spcPts val="0"/>
              </a:spcBef>
              <a:spcAft>
                <a:spcPts val="0"/>
              </a:spcAft>
              <a:buNone/>
            </a:pPr>
            <a:endParaRPr i="1"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 </a:t>
            </a:r>
            <a:endParaRPr dirty="0"/>
          </a:p>
        </p:txBody>
      </p:sp>
      <p:sp>
        <p:nvSpPr>
          <p:cNvPr id="4238" name="Google Shape;4238;g1ce2ab6403c_0_0: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143</a:t>
            </a:fld>
            <a:endParaRPr/>
          </a:p>
        </p:txBody>
      </p:sp>
    </p:spTree>
    <p:extLst>
      <p:ext uri="{BB962C8B-B14F-4D97-AF65-F5344CB8AC3E}">
        <p14:creationId xmlns:p14="http://schemas.microsoft.com/office/powerpoint/2010/main" val="427733349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2"/>
        <p:cNvGrpSpPr/>
        <p:nvPr/>
      </p:nvGrpSpPr>
      <p:grpSpPr>
        <a:xfrm>
          <a:off x="0" y="0"/>
          <a:ext cx="0" cy="0"/>
          <a:chOff x="0" y="0"/>
          <a:chExt cx="0" cy="0"/>
        </a:xfrm>
      </p:grpSpPr>
      <p:sp>
        <p:nvSpPr>
          <p:cNvPr id="4243" name="Google Shape;4243;g1ce2ab6403c_0_18: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4" name="Google Shape;4244;g1ce2ab6403c_0_18: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lvl="0" indent="0" algn="l" rtl="0">
              <a:spcBef>
                <a:spcPts val="0"/>
              </a:spcBef>
              <a:spcAft>
                <a:spcPts val="0"/>
              </a:spcAft>
              <a:buNone/>
            </a:pPr>
            <a:r>
              <a:rPr lang="en-US" dirty="0">
                <a:solidFill>
                  <a:srgbClr val="2A2A2A"/>
                </a:solidFill>
                <a:highlight>
                  <a:srgbClr val="FFFFFF"/>
                </a:highlight>
                <a:latin typeface="Verdana"/>
                <a:ea typeface="Verdana"/>
                <a:cs typeface="Verdana"/>
                <a:sym typeface="Verdana"/>
              </a:rPr>
              <a:t>Pew Research Data :The RLS, conducted in 2007 and 2014, surveys more than 35,000 Americans from all 50 states about their religious affiliations, beliefs and practices, and social and political views.</a:t>
            </a:r>
            <a:endParaRPr dirty="0"/>
          </a:p>
        </p:txBody>
      </p:sp>
      <p:sp>
        <p:nvSpPr>
          <p:cNvPr id="4245" name="Google Shape;4245;g1ce2ab6403c_0_18: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144</a:t>
            </a:fld>
            <a:endParaRPr/>
          </a:p>
        </p:txBody>
      </p:sp>
    </p:spTree>
    <p:extLst>
      <p:ext uri="{BB962C8B-B14F-4D97-AF65-F5344CB8AC3E}">
        <p14:creationId xmlns:p14="http://schemas.microsoft.com/office/powerpoint/2010/main" val="215317065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0"/>
        <p:cNvGrpSpPr/>
        <p:nvPr/>
      </p:nvGrpSpPr>
      <p:grpSpPr>
        <a:xfrm>
          <a:off x="0" y="0"/>
          <a:ext cx="0" cy="0"/>
          <a:chOff x="0" y="0"/>
          <a:chExt cx="0" cy="0"/>
        </a:xfrm>
      </p:grpSpPr>
      <p:sp>
        <p:nvSpPr>
          <p:cNvPr id="4251" name="Google Shape;4251;g1ce2ab6403c_0_6: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2" name="Google Shape;4252;g1ce2ab6403c_0_6: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
        <p:nvSpPr>
          <p:cNvPr id="4253" name="Google Shape;4253;g1ce2ab6403c_0_6: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145</a:t>
            </a:fld>
            <a:endParaRPr/>
          </a:p>
        </p:txBody>
      </p:sp>
    </p:spTree>
    <p:extLst>
      <p:ext uri="{BB962C8B-B14F-4D97-AF65-F5344CB8AC3E}">
        <p14:creationId xmlns:p14="http://schemas.microsoft.com/office/powerpoint/2010/main" val="207039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pPr defTabSz="918071">
              <a:defRPr/>
            </a:pPr>
            <a:r>
              <a:rPr lang="en-US" dirty="0"/>
              <a:t>McCabe MP, </a:t>
            </a:r>
            <a:r>
              <a:rPr lang="en-US" dirty="0" err="1"/>
              <a:t>Sharlip</a:t>
            </a:r>
            <a:r>
              <a:rPr lang="en-US" dirty="0"/>
              <a:t> ID, Atalla E et al. Definitions of sexual dysfunctions in women and men: a consensus statement from the fourth international consultation on sexual medicine 2015. J Sex Med. 2016;13: 135-143.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13</a:t>
            </a:fld>
            <a:endParaRPr lang="en-US"/>
          </a:p>
        </p:txBody>
      </p:sp>
    </p:spTree>
    <p:extLst>
      <p:ext uri="{BB962C8B-B14F-4D97-AF65-F5344CB8AC3E}">
        <p14:creationId xmlns:p14="http://schemas.microsoft.com/office/powerpoint/2010/main" val="71731826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8"/>
        <p:cNvGrpSpPr/>
        <p:nvPr/>
      </p:nvGrpSpPr>
      <p:grpSpPr>
        <a:xfrm>
          <a:off x="0" y="0"/>
          <a:ext cx="0" cy="0"/>
          <a:chOff x="0" y="0"/>
          <a:chExt cx="0" cy="0"/>
        </a:xfrm>
      </p:grpSpPr>
      <p:sp>
        <p:nvSpPr>
          <p:cNvPr id="4259" name="Google Shape;4259;g1d3c5f1d056_0_16: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0" name="Google Shape;4260;g1d3c5f1d056_0_16: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lvl="0" indent="0" algn="l" rtl="0">
              <a:spcBef>
                <a:spcPts val="0"/>
              </a:spcBef>
              <a:spcAft>
                <a:spcPts val="0"/>
              </a:spcAft>
              <a:buNone/>
            </a:pPr>
            <a:r>
              <a:rPr lang="en-US" dirty="0"/>
              <a:t>Natasha Helfer LCMFT, CST-S , annual meeting 2022</a:t>
            </a:r>
            <a:endParaRPr dirty="0"/>
          </a:p>
        </p:txBody>
      </p:sp>
      <p:sp>
        <p:nvSpPr>
          <p:cNvPr id="4261" name="Google Shape;4261;g1d3c5f1d056_0_16: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146</a:t>
            </a:fld>
            <a:endParaRPr/>
          </a:p>
        </p:txBody>
      </p:sp>
    </p:spTree>
    <p:extLst>
      <p:ext uri="{BB962C8B-B14F-4D97-AF65-F5344CB8AC3E}">
        <p14:creationId xmlns:p14="http://schemas.microsoft.com/office/powerpoint/2010/main" val="243544145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4"/>
        <p:cNvGrpSpPr/>
        <p:nvPr/>
      </p:nvGrpSpPr>
      <p:grpSpPr>
        <a:xfrm>
          <a:off x="0" y="0"/>
          <a:ext cx="0" cy="0"/>
          <a:chOff x="0" y="0"/>
          <a:chExt cx="0" cy="0"/>
        </a:xfrm>
      </p:grpSpPr>
      <p:sp>
        <p:nvSpPr>
          <p:cNvPr id="4275" name="Google Shape;4275;g1ce2ab6403c_0_28: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6" name="Google Shape;4276;g1ce2ab6403c_0_28: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lvl="0" indent="0" algn="l" rtl="0">
              <a:spcBef>
                <a:spcPts val="0"/>
              </a:spcBef>
              <a:spcAft>
                <a:spcPts val="0"/>
              </a:spcAft>
              <a:buNone/>
            </a:pPr>
            <a:r>
              <a:rPr lang="en-US" dirty="0"/>
              <a:t>Rahman, S. </a:t>
            </a:r>
            <a:r>
              <a:rPr lang="en-US" dirty="0">
                <a:solidFill>
                  <a:srgbClr val="0071BC"/>
                </a:solidFill>
                <a:highlight>
                  <a:srgbClr val="FFFFFF"/>
                </a:highlight>
                <a:latin typeface="Roboto"/>
                <a:ea typeface="Roboto"/>
                <a:cs typeface="Roboto"/>
                <a:sym typeface="Roboto"/>
              </a:rPr>
              <a:t>Sex Med Rev </a:t>
            </a:r>
            <a:r>
              <a:rPr lang="en-US" dirty="0">
                <a:solidFill>
                  <a:srgbClr val="5B616B"/>
                </a:solidFill>
                <a:highlight>
                  <a:srgbClr val="FFFFFF"/>
                </a:highlight>
                <a:latin typeface="Roboto"/>
                <a:ea typeface="Roboto"/>
                <a:cs typeface="Roboto"/>
                <a:sym typeface="Roboto"/>
              </a:rPr>
              <a:t>2018 Oct;6(4):535-547.</a:t>
            </a:r>
            <a:endParaRPr dirty="0"/>
          </a:p>
        </p:txBody>
      </p:sp>
      <p:sp>
        <p:nvSpPr>
          <p:cNvPr id="4277" name="Google Shape;4277;g1ce2ab6403c_0_28: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147</a:t>
            </a:fld>
            <a:endParaRPr/>
          </a:p>
        </p:txBody>
      </p:sp>
    </p:spTree>
    <p:extLst>
      <p:ext uri="{BB962C8B-B14F-4D97-AF65-F5344CB8AC3E}">
        <p14:creationId xmlns:p14="http://schemas.microsoft.com/office/powerpoint/2010/main" val="229417437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6"/>
        <p:cNvGrpSpPr/>
        <p:nvPr/>
      </p:nvGrpSpPr>
      <p:grpSpPr>
        <a:xfrm>
          <a:off x="0" y="0"/>
          <a:ext cx="0" cy="0"/>
          <a:chOff x="0" y="0"/>
          <a:chExt cx="0" cy="0"/>
        </a:xfrm>
      </p:grpSpPr>
      <p:sp>
        <p:nvSpPr>
          <p:cNvPr id="4267" name="Google Shape;4267;g1d3c5f1d056_0_6: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8" name="Google Shape;4268;g1d3c5f1d056_0_6: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lvl="0" indent="0" algn="l" rtl="0">
              <a:spcBef>
                <a:spcPts val="0"/>
              </a:spcBef>
              <a:spcAft>
                <a:spcPts val="0"/>
              </a:spcAft>
              <a:buNone/>
            </a:pPr>
            <a:r>
              <a:rPr lang="en-US" dirty="0" err="1"/>
              <a:t>Levand</a:t>
            </a:r>
            <a:r>
              <a:rPr lang="en-US" dirty="0"/>
              <a:t>, M. A. (2021). Sexual science and the Catholic church: Areas of common ground. American Journal of Sexuality Education, 16(1), 124-139. </a:t>
            </a:r>
            <a:endParaRPr dirty="0"/>
          </a:p>
        </p:txBody>
      </p:sp>
      <p:sp>
        <p:nvSpPr>
          <p:cNvPr id="4269" name="Google Shape;4269;g1d3c5f1d056_0_6: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149</a:t>
            </a:fld>
            <a:endParaRPr/>
          </a:p>
        </p:txBody>
      </p:sp>
    </p:spTree>
    <p:extLst>
      <p:ext uri="{BB962C8B-B14F-4D97-AF65-F5344CB8AC3E}">
        <p14:creationId xmlns:p14="http://schemas.microsoft.com/office/powerpoint/2010/main" val="32068880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2"/>
        <p:cNvGrpSpPr/>
        <p:nvPr/>
      </p:nvGrpSpPr>
      <p:grpSpPr>
        <a:xfrm>
          <a:off x="0" y="0"/>
          <a:ext cx="0" cy="0"/>
          <a:chOff x="0" y="0"/>
          <a:chExt cx="0" cy="0"/>
        </a:xfrm>
      </p:grpSpPr>
      <p:sp>
        <p:nvSpPr>
          <p:cNvPr id="4283" name="Google Shape;4283;g1d3c5f1d056_0_0: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4" name="Google Shape;4284;g1d3c5f1d056_0_0: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lvl="0" indent="0" algn="l" rtl="0">
              <a:spcBef>
                <a:spcPts val="0"/>
              </a:spcBef>
              <a:spcAft>
                <a:spcPts val="0"/>
              </a:spcAft>
              <a:buNone/>
            </a:pPr>
            <a:r>
              <a:rPr lang="en-US" dirty="0" err="1"/>
              <a:t>Talli</a:t>
            </a:r>
            <a:r>
              <a:rPr lang="en-US" dirty="0"/>
              <a:t> Yehuda Rosenbaum, </a:t>
            </a:r>
            <a:r>
              <a:rPr lang="en-US" dirty="0" err="1"/>
              <a:t>Msc</a:t>
            </a:r>
            <a:r>
              <a:rPr lang="en-US" dirty="0"/>
              <a:t> Individual and Couples Therapy and Sex Therapist </a:t>
            </a:r>
            <a:endParaRPr dirty="0"/>
          </a:p>
        </p:txBody>
      </p:sp>
      <p:sp>
        <p:nvSpPr>
          <p:cNvPr id="4285" name="Google Shape;4285;g1d3c5f1d056_0_0: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150</a:t>
            </a:fld>
            <a:endParaRPr/>
          </a:p>
        </p:txBody>
      </p:sp>
    </p:spTree>
    <p:extLst>
      <p:ext uri="{BB962C8B-B14F-4D97-AF65-F5344CB8AC3E}">
        <p14:creationId xmlns:p14="http://schemas.microsoft.com/office/powerpoint/2010/main" val="37424125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0"/>
        <p:cNvGrpSpPr/>
        <p:nvPr/>
      </p:nvGrpSpPr>
      <p:grpSpPr>
        <a:xfrm>
          <a:off x="0" y="0"/>
          <a:ext cx="0" cy="0"/>
          <a:chOff x="0" y="0"/>
          <a:chExt cx="0" cy="0"/>
        </a:xfrm>
      </p:grpSpPr>
      <p:sp>
        <p:nvSpPr>
          <p:cNvPr id="4291" name="Google Shape;4291;g1ce2ab6403c_0_12: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2" name="Google Shape;4292;g1ce2ab6403c_0_12: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lvl="0" indent="0" algn="l" rtl="0">
              <a:spcBef>
                <a:spcPts val="0"/>
              </a:spcBef>
              <a:spcAft>
                <a:spcPts val="0"/>
              </a:spcAft>
              <a:buNone/>
            </a:pPr>
            <a:r>
              <a:rPr lang="en-US" dirty="0"/>
              <a:t>Natasha Helfer, LCMT , CST-S</a:t>
            </a:r>
            <a:endParaRPr dirty="0"/>
          </a:p>
        </p:txBody>
      </p:sp>
      <p:sp>
        <p:nvSpPr>
          <p:cNvPr id="4293" name="Google Shape;4293;g1ce2ab6403c_0_12: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151</a:t>
            </a:fld>
            <a:endParaRPr/>
          </a:p>
        </p:txBody>
      </p:sp>
    </p:spTree>
    <p:extLst>
      <p:ext uri="{BB962C8B-B14F-4D97-AF65-F5344CB8AC3E}">
        <p14:creationId xmlns:p14="http://schemas.microsoft.com/office/powerpoint/2010/main" val="8433438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8"/>
        <p:cNvGrpSpPr/>
        <p:nvPr/>
      </p:nvGrpSpPr>
      <p:grpSpPr>
        <a:xfrm>
          <a:off x="0" y="0"/>
          <a:ext cx="0" cy="0"/>
          <a:chOff x="0" y="0"/>
          <a:chExt cx="0" cy="0"/>
        </a:xfrm>
      </p:grpSpPr>
      <p:sp>
        <p:nvSpPr>
          <p:cNvPr id="4299" name="Google Shape;4299;g1e74a0074f8_0_5: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0" name="Google Shape;4300;g1e74a0074f8_0_5: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4301" name="Google Shape;4301;g1e74a0074f8_0_5: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152</a:t>
            </a:fld>
            <a:endParaRPr/>
          </a:p>
        </p:txBody>
      </p:sp>
    </p:spTree>
    <p:extLst>
      <p:ext uri="{BB962C8B-B14F-4D97-AF65-F5344CB8AC3E}">
        <p14:creationId xmlns:p14="http://schemas.microsoft.com/office/powerpoint/2010/main" val="21632201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6"/>
        <p:cNvGrpSpPr/>
        <p:nvPr/>
      </p:nvGrpSpPr>
      <p:grpSpPr>
        <a:xfrm>
          <a:off x="0" y="0"/>
          <a:ext cx="0" cy="0"/>
          <a:chOff x="0" y="0"/>
          <a:chExt cx="0" cy="0"/>
        </a:xfrm>
      </p:grpSpPr>
      <p:sp>
        <p:nvSpPr>
          <p:cNvPr id="4307" name="Google Shape;4307;g1d3c5f1d056_0_35: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8" name="Google Shape;4308;g1d3c5f1d056_0_35: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4309" name="Google Shape;4309;g1d3c5f1d056_0_35: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153</a:t>
            </a:fld>
            <a:endParaRPr/>
          </a:p>
        </p:txBody>
      </p:sp>
    </p:spTree>
    <p:extLst>
      <p:ext uri="{BB962C8B-B14F-4D97-AF65-F5344CB8AC3E}">
        <p14:creationId xmlns:p14="http://schemas.microsoft.com/office/powerpoint/2010/main" val="30468062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3"/>
        <p:cNvGrpSpPr/>
        <p:nvPr/>
      </p:nvGrpSpPr>
      <p:grpSpPr>
        <a:xfrm>
          <a:off x="0" y="0"/>
          <a:ext cx="0" cy="0"/>
          <a:chOff x="0" y="0"/>
          <a:chExt cx="0" cy="0"/>
        </a:xfrm>
      </p:grpSpPr>
      <p:sp>
        <p:nvSpPr>
          <p:cNvPr id="4314" name="Google Shape;4314;g1d3c5f1d056_0_41:notes"/>
          <p:cNvSpPr>
            <a:spLocks noGrp="1" noRot="1" noChangeAspect="1"/>
          </p:cNvSpPr>
          <p:nvPr>
            <p:ph type="sldImg" idx="2"/>
          </p:nvPr>
        </p:nvSpPr>
        <p:spPr>
          <a:xfrm>
            <a:off x="703263" y="1154113"/>
            <a:ext cx="5543550" cy="31178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5" name="Google Shape;4315;g1d3c5f1d056_0_41:notes"/>
          <p:cNvSpPr txBox="1">
            <a:spLocks noGrp="1"/>
          </p:cNvSpPr>
          <p:nvPr>
            <p:ph type="body" idx="1"/>
          </p:nvPr>
        </p:nvSpPr>
        <p:spPr>
          <a:xfrm>
            <a:off x="695008" y="4444861"/>
            <a:ext cx="5560200" cy="3636600"/>
          </a:xfrm>
          <a:prstGeom prst="rect">
            <a:avLst/>
          </a:prstGeom>
        </p:spPr>
        <p:txBody>
          <a:bodyPr spcFirstLastPara="1" wrap="square" lIns="92475" tIns="46225" rIns="92475" bIns="46225" anchor="t" anchorCtr="0">
            <a:noAutofit/>
          </a:bodyPr>
          <a:lstStyle/>
          <a:p>
            <a:pPr marL="0" lvl="0" indent="0" algn="l" rtl="0">
              <a:spcBef>
                <a:spcPts val="0"/>
              </a:spcBef>
              <a:spcAft>
                <a:spcPts val="0"/>
              </a:spcAft>
              <a:buNone/>
            </a:pPr>
            <a:endParaRPr/>
          </a:p>
        </p:txBody>
      </p:sp>
      <p:sp>
        <p:nvSpPr>
          <p:cNvPr id="4316" name="Google Shape;4316;g1d3c5f1d056_0_41:notes"/>
          <p:cNvSpPr txBox="1">
            <a:spLocks noGrp="1"/>
          </p:cNvSpPr>
          <p:nvPr>
            <p:ph type="sldNum" idx="12"/>
          </p:nvPr>
        </p:nvSpPr>
        <p:spPr>
          <a:xfrm>
            <a:off x="3936768" y="8772669"/>
            <a:ext cx="3011700" cy="463500"/>
          </a:xfrm>
          <a:prstGeom prst="rect">
            <a:avLst/>
          </a:prstGeom>
        </p:spPr>
        <p:txBody>
          <a:bodyPr spcFirstLastPara="1" wrap="square" lIns="92475" tIns="46225" rIns="92475" bIns="462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154</a:t>
            </a:fld>
            <a:endParaRPr/>
          </a:p>
        </p:txBody>
      </p:sp>
    </p:spTree>
    <p:extLst>
      <p:ext uri="{BB962C8B-B14F-4D97-AF65-F5344CB8AC3E}">
        <p14:creationId xmlns:p14="http://schemas.microsoft.com/office/powerpoint/2010/main" val="37404004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6940" indent="-116940">
              <a:spcBef>
                <a:spcPts val="423"/>
              </a:spcBef>
            </a:pPr>
            <a:r>
              <a:rPr lang="en-US" altLang="en-US" dirty="0">
                <a:latin typeface="Calibri Light" panose="020F0302020204030204" pitchFamily="34" charset="0"/>
                <a:cs typeface="Calibri Light" panose="020F0302020204030204" pitchFamily="34" charset="0"/>
              </a:rPr>
              <a:t>Female sexual problems associated with personal distress occur in adult women ages 18 and above. The most prevalent sexual problem for all ages is decreased sexual desire accompanied by personal distress.</a:t>
            </a:r>
          </a:p>
          <a:p>
            <a:pPr marL="116940" indent="-116940">
              <a:spcBef>
                <a:spcPts val="423"/>
              </a:spcBef>
            </a:pPr>
            <a:r>
              <a:rPr lang="en-US" altLang="en-US" dirty="0">
                <a:latin typeface="Calibri Light" panose="020F0302020204030204" pitchFamily="34" charset="0"/>
                <a:cs typeface="Calibri Light" panose="020F0302020204030204" pitchFamily="34" charset="0"/>
              </a:rPr>
              <a:t>These conclusions are from the Prevalence of Female Sexual Problems Associated with Distress and Determinants of Treatment Seeking, or PRESIDE, study by </a:t>
            </a:r>
            <a:r>
              <a:rPr lang="en-US" altLang="en-US" dirty="0" err="1">
                <a:latin typeface="Calibri Light" panose="020F0302020204030204" pitchFamily="34" charset="0"/>
                <a:cs typeface="Calibri Light" panose="020F0302020204030204" pitchFamily="34" charset="0"/>
              </a:rPr>
              <a:t>Shifren</a:t>
            </a:r>
            <a:r>
              <a:rPr lang="en-US" altLang="en-US" dirty="0">
                <a:latin typeface="Calibri Light" panose="020F0302020204030204" pitchFamily="34" charset="0"/>
                <a:cs typeface="Calibri Light" panose="020F0302020204030204" pitchFamily="34" charset="0"/>
              </a:rPr>
              <a:t> and colleagues which was a cross-sectional, population-based survey of 31,581 US women respondents ≥18 years that assessed the prevalence of sexual problems, problems accompanied by personal distress.</a:t>
            </a:r>
          </a:p>
          <a:p>
            <a:pPr marL="116940" indent="-116940">
              <a:spcBef>
                <a:spcPts val="423"/>
              </a:spcBef>
            </a:pPr>
            <a:r>
              <a:rPr lang="en-US" altLang="en-US" dirty="0">
                <a:latin typeface="Calibri Light" panose="020F0302020204030204" pitchFamily="34" charset="0"/>
                <a:cs typeface="Calibri Light" panose="020F0302020204030204" pitchFamily="34" charset="0"/>
              </a:rPr>
              <a:t>The study identified 3,456 women aged 18 years and over with self-reported sexual desire, arousal, and orgasm disorders that caused personal distress.</a:t>
            </a:r>
          </a:p>
          <a:p>
            <a:pPr marL="116940" indent="-116940">
              <a:spcBef>
                <a:spcPts val="423"/>
              </a:spcBef>
            </a:pPr>
            <a:r>
              <a:rPr lang="en-US" altLang="en-US" dirty="0">
                <a:latin typeface="Calibri Light" panose="020F0302020204030204" pitchFamily="34" charset="0"/>
                <a:cs typeface="Calibri Light" panose="020F0302020204030204" pitchFamily="34" charset="0"/>
              </a:rPr>
              <a:t>Levels of sexually related personal distress were measured with the Female Sexual Distress Scale (FSDS).</a:t>
            </a:r>
          </a:p>
          <a:p>
            <a:pPr marL="116940" indent="-116940">
              <a:spcBef>
                <a:spcPts val="423"/>
              </a:spcBef>
            </a:pPr>
            <a:r>
              <a:rPr lang="en-US" altLang="en-US" dirty="0">
                <a:latin typeface="Calibri Light" panose="020F0302020204030204" pitchFamily="34" charset="0"/>
                <a:cs typeface="Calibri Light" panose="020F0302020204030204" pitchFamily="34" charset="0"/>
              </a:rPr>
              <a:t>Overall, sexual problems associated with distress were reported in 12% of women surveyed.</a:t>
            </a:r>
          </a:p>
          <a:p>
            <a:pPr marL="116940" indent="-116940">
              <a:spcBef>
                <a:spcPts val="423"/>
              </a:spcBef>
            </a:pPr>
            <a:r>
              <a:rPr lang="en-US" altLang="en-US" dirty="0">
                <a:latin typeface="Calibri Light" panose="020F0302020204030204" pitchFamily="34" charset="0"/>
                <a:cs typeface="Calibri Light" panose="020F0302020204030204" pitchFamily="34" charset="0"/>
              </a:rPr>
              <a:t>This corresponded to 1 in 8 women between 45 and 64 years old who had distress associated with lack of desire, and 1 in 15 with arousal and orgasm problems.</a:t>
            </a:r>
          </a:p>
          <a:p>
            <a:pPr marL="116940" indent="-116940">
              <a:spcBef>
                <a:spcPts val="423"/>
              </a:spcBef>
            </a:pPr>
            <a:r>
              <a:rPr lang="en-US" altLang="en-US" dirty="0">
                <a:latin typeface="Calibri Light" panose="020F0302020204030204" pitchFamily="34" charset="0"/>
                <a:cs typeface="Calibri Light" panose="020F0302020204030204" pitchFamily="34" charset="0"/>
              </a:rPr>
              <a:t>Sexual problems associated with distress increased with age, peaked in middle age, then declined in the older years. Although distress associated with decreased sexual desire declined among older patients, their level of decreased desire remained. Notably, there was a decline in all endpoints after age 50-59.</a:t>
            </a:r>
          </a:p>
          <a:p>
            <a:pPr marL="116940" indent="-116940">
              <a:spcBef>
                <a:spcPts val="423"/>
              </a:spcBef>
            </a:pPr>
            <a:endParaRPr lang="en-US" altLang="en-US" dirty="0">
              <a:latin typeface="Calibri Light" panose="020F0302020204030204" pitchFamily="34" charset="0"/>
              <a:cs typeface="Calibri Light" panose="020F0302020204030204" pitchFamily="34" charset="0"/>
            </a:endParaRPr>
          </a:p>
          <a:p>
            <a:pPr marL="116940" indent="-116940">
              <a:spcBef>
                <a:spcPct val="40000"/>
              </a:spcBef>
            </a:pPr>
            <a:r>
              <a:rPr lang="en-US" altLang="en-US" i="1" dirty="0">
                <a:latin typeface="Calibri Light" panose="020F0302020204030204" pitchFamily="34" charset="0"/>
                <a:ea typeface="ヒラギノ角ゴ Pro W3" charset="-128"/>
                <a:cs typeface="Calibri Light" panose="020F0302020204030204" pitchFamily="34" charset="0"/>
              </a:rPr>
              <a:t>Reference:</a:t>
            </a:r>
          </a:p>
          <a:p>
            <a:pPr marL="116940" indent="-116940">
              <a:spcBef>
                <a:spcPct val="40000"/>
              </a:spcBef>
            </a:pPr>
            <a:r>
              <a:rPr lang="en-US" altLang="en-US" dirty="0" err="1">
                <a:latin typeface="Calibri Light" panose="020F0302020204030204" pitchFamily="34" charset="0"/>
                <a:ea typeface="ヒラギノ角ゴ Pro W3" charset="-128"/>
                <a:cs typeface="Calibri Light" panose="020F0302020204030204" pitchFamily="34" charset="0"/>
              </a:rPr>
              <a:t>Shifren</a:t>
            </a:r>
            <a:r>
              <a:rPr lang="en-US" altLang="en-US" dirty="0">
                <a:latin typeface="Calibri Light" panose="020F0302020204030204" pitchFamily="34" charset="0"/>
                <a:ea typeface="ヒラギノ角ゴ Pro W3" charset="-128"/>
                <a:cs typeface="Calibri Light" panose="020F0302020204030204" pitchFamily="34" charset="0"/>
              </a:rPr>
              <a:t> JL, </a:t>
            </a:r>
            <a:r>
              <a:rPr lang="en-US" altLang="en-US" dirty="0" err="1">
                <a:latin typeface="Calibri Light" panose="020F0302020204030204" pitchFamily="34" charset="0"/>
                <a:ea typeface="ヒラギノ角ゴ Pro W3" charset="-128"/>
                <a:cs typeface="Calibri Light" panose="020F0302020204030204" pitchFamily="34" charset="0"/>
              </a:rPr>
              <a:t>Monz</a:t>
            </a:r>
            <a:r>
              <a:rPr lang="en-US" altLang="en-US" dirty="0">
                <a:latin typeface="Calibri Light" panose="020F0302020204030204" pitchFamily="34" charset="0"/>
                <a:ea typeface="ヒラギノ角ゴ Pro W3" charset="-128"/>
                <a:cs typeface="Calibri Light" panose="020F0302020204030204" pitchFamily="34" charset="0"/>
              </a:rPr>
              <a:t> BU, Russo PA, </a:t>
            </a:r>
            <a:r>
              <a:rPr lang="en-US" altLang="en-US" dirty="0" err="1">
                <a:latin typeface="Calibri Light" panose="020F0302020204030204" pitchFamily="34" charset="0"/>
                <a:ea typeface="ヒラギノ角ゴ Pro W3" charset="-128"/>
                <a:cs typeface="Calibri Light" panose="020F0302020204030204" pitchFamily="34" charset="0"/>
              </a:rPr>
              <a:t>Segreti</a:t>
            </a:r>
            <a:r>
              <a:rPr lang="en-US" altLang="en-US" dirty="0">
                <a:latin typeface="Calibri Light" panose="020F0302020204030204" pitchFamily="34" charset="0"/>
                <a:ea typeface="ヒラギノ角ゴ Pro W3" charset="-128"/>
                <a:cs typeface="Calibri Light" panose="020F0302020204030204" pitchFamily="34" charset="0"/>
              </a:rPr>
              <a:t> A, Johannes CB. Sexual problems and distress in United States women. </a:t>
            </a:r>
            <a:r>
              <a:rPr lang="en-US" altLang="en-US" i="1" dirty="0" err="1">
                <a:latin typeface="Calibri Light" panose="020F0302020204030204" pitchFamily="34" charset="0"/>
                <a:ea typeface="ヒラギノ角ゴ Pro W3" charset="-128"/>
                <a:cs typeface="Calibri Light" panose="020F0302020204030204" pitchFamily="34" charset="0"/>
              </a:rPr>
              <a:t>Obstet</a:t>
            </a:r>
            <a:r>
              <a:rPr lang="en-US" altLang="en-US" i="1" dirty="0">
                <a:latin typeface="Calibri Light" panose="020F0302020204030204" pitchFamily="34" charset="0"/>
                <a:ea typeface="ヒラギノ角ゴ Pro W3" charset="-128"/>
                <a:cs typeface="Calibri Light" panose="020F0302020204030204" pitchFamily="34" charset="0"/>
              </a:rPr>
              <a:t> Gynecol.</a:t>
            </a:r>
            <a:r>
              <a:rPr lang="en-US" altLang="en-US" dirty="0">
                <a:latin typeface="Calibri Light" panose="020F0302020204030204" pitchFamily="34" charset="0"/>
                <a:ea typeface="ヒラギノ角ゴ Pro W3" charset="-128"/>
                <a:cs typeface="Calibri Light" panose="020F0302020204030204" pitchFamily="34" charset="0"/>
              </a:rPr>
              <a:t> 2008;112</a:t>
            </a:r>
            <a:r>
              <a:rPr lang="en-US" altLang="en-US" dirty="0">
                <a:latin typeface="Calibri Light" panose="020F0302020204030204" pitchFamily="34" charset="0"/>
                <a:ea typeface="ヒラギノ角ゴ Pro W3" charset="-128"/>
                <a:cs typeface="Calibri Light" panose="020F0302020204030204" pitchFamily="34" charset="0"/>
                <a:sym typeface="Wingdings" pitchFamily="2" charset="2"/>
              </a:rPr>
              <a:t>(</a:t>
            </a:r>
            <a:r>
              <a:rPr lang="en-US" altLang="en-US" dirty="0">
                <a:latin typeface="Calibri Light" panose="020F0302020204030204" pitchFamily="34" charset="0"/>
                <a:ea typeface="ヒラギノ角ゴ Pro W3" charset="-128"/>
                <a:cs typeface="Calibri Light" panose="020F0302020204030204" pitchFamily="34" charset="0"/>
              </a:rPr>
              <a:t>5):970-978.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156</a:t>
            </a:fld>
            <a:endParaRPr lang="en-US"/>
          </a:p>
        </p:txBody>
      </p:sp>
    </p:spTree>
    <p:extLst>
      <p:ext uri="{BB962C8B-B14F-4D97-AF65-F5344CB8AC3E}">
        <p14:creationId xmlns:p14="http://schemas.microsoft.com/office/powerpoint/2010/main" val="15359576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Shifren</a:t>
            </a:r>
            <a:r>
              <a:rPr lang="en-US" dirty="0"/>
              <a:t> JL, </a:t>
            </a:r>
            <a:r>
              <a:rPr lang="en-US" dirty="0" err="1"/>
              <a:t>Monz</a:t>
            </a:r>
            <a:r>
              <a:rPr lang="en-US" dirty="0"/>
              <a:t> BU, Russo PA, </a:t>
            </a:r>
            <a:r>
              <a:rPr lang="en-US" dirty="0" err="1"/>
              <a:t>Segreti</a:t>
            </a:r>
            <a:r>
              <a:rPr lang="en-US" dirty="0"/>
              <a:t> A, Johannes CB. Sexual problems and distress in United States women: prevalence and correlates. </a:t>
            </a:r>
            <a:r>
              <a:rPr lang="en-US" dirty="0" err="1"/>
              <a:t>Obstet</a:t>
            </a:r>
            <a:r>
              <a:rPr lang="en-US" dirty="0"/>
              <a:t> </a:t>
            </a:r>
            <a:r>
              <a:rPr lang="en-US" dirty="0" err="1"/>
              <a:t>Gynecol</a:t>
            </a:r>
            <a:r>
              <a:rPr lang="en-US" dirty="0"/>
              <a:t> 2008;112: 970-978. </a:t>
            </a:r>
          </a:p>
          <a:p>
            <a:endParaRPr lang="en-US" dirty="0"/>
          </a:p>
          <a:p>
            <a:r>
              <a:rPr lang="en-US" dirty="0" err="1"/>
              <a:t>Leiblum</a:t>
            </a:r>
            <a:r>
              <a:rPr lang="en-US" dirty="0"/>
              <a:t> SR, </a:t>
            </a:r>
            <a:r>
              <a:rPr lang="en-US" dirty="0" err="1"/>
              <a:t>Koochaki</a:t>
            </a:r>
            <a:r>
              <a:rPr lang="en-US" dirty="0"/>
              <a:t> PE, </a:t>
            </a:r>
            <a:r>
              <a:rPr lang="en-US" dirty="0" err="1"/>
              <a:t>Rodenberg</a:t>
            </a:r>
            <a:r>
              <a:rPr lang="en-US" dirty="0"/>
              <a:t> CA, Barton IP, Rosen RC. Hypoactive sexual desire disorder in postmenopausal women: US results from the   Women's International Study of Health and Sexuality (</a:t>
            </a:r>
            <a:r>
              <a:rPr lang="en-US" dirty="0" err="1"/>
              <a:t>WISHeS</a:t>
            </a:r>
            <a:r>
              <a:rPr lang="en-US" dirty="0"/>
              <a:t>). Menopause 2006;1:46-56.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157</a:t>
            </a:fld>
            <a:endParaRPr lang="en-US"/>
          </a:p>
        </p:txBody>
      </p:sp>
    </p:spTree>
    <p:extLst>
      <p:ext uri="{BB962C8B-B14F-4D97-AF65-F5344CB8AC3E}">
        <p14:creationId xmlns:p14="http://schemas.microsoft.com/office/powerpoint/2010/main" val="3208988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u="none" strike="noStrike" baseline="0" dirty="0">
                <a:solidFill>
                  <a:srgbClr val="222222"/>
                </a:solidFill>
                <a:latin typeface="Calibri" panose="020F0502020204030204" pitchFamily="34" charset="0"/>
                <a:cs typeface="Calibri" panose="020F0502020204030204" pitchFamily="34" charset="0"/>
              </a:rPr>
              <a:t>*ICD-11 approved by World Health Assembly</a:t>
            </a:r>
            <a:r>
              <a:rPr lang="en-US" sz="1200" i="1" dirty="0">
                <a:solidFill>
                  <a:srgbClr val="222222"/>
                </a:solidFill>
                <a:latin typeface="Calibri" panose="020F0502020204030204" pitchFamily="34" charset="0"/>
                <a:cs typeface="Calibri" panose="020F0502020204030204" pitchFamily="34" charset="0"/>
              </a:rPr>
              <a:t> </a:t>
            </a:r>
            <a:r>
              <a:rPr lang="en-US" sz="1200" b="0" i="1" u="none" strike="noStrike" baseline="0" dirty="0">
                <a:solidFill>
                  <a:srgbClr val="222222"/>
                </a:solidFill>
                <a:latin typeface="Calibri" panose="020F0502020204030204" pitchFamily="34" charset="0"/>
                <a:cs typeface="Calibri" panose="020F0502020204030204" pitchFamily="34" charset="0"/>
              </a:rPr>
              <a:t>May 2019 for use </a:t>
            </a:r>
            <a:r>
              <a:rPr lang="en-US" sz="1200" i="1" dirty="0">
                <a:solidFill>
                  <a:srgbClr val="222222"/>
                </a:solidFill>
                <a:latin typeface="Calibri" panose="020F0502020204030204" pitchFamily="34" charset="0"/>
                <a:cs typeface="Calibri" panose="020F0502020204030204" pitchFamily="34" charset="0"/>
              </a:rPr>
              <a:t>by m</a:t>
            </a:r>
            <a:r>
              <a:rPr lang="en-US" sz="1200" b="0" i="1" u="none" strike="noStrike" baseline="0" dirty="0">
                <a:solidFill>
                  <a:srgbClr val="222222"/>
                </a:solidFill>
                <a:latin typeface="Calibri" panose="020F0502020204030204" pitchFamily="34" charset="0"/>
                <a:cs typeface="Calibri" panose="020F0502020204030204" pitchFamily="34" charset="0"/>
              </a:rPr>
              <a:t>ember states in 2022</a:t>
            </a:r>
            <a:endParaRPr lang="en-US" sz="1200" i="1" dirty="0">
              <a:latin typeface="Calibri" panose="020F0502020204030204" pitchFamily="34" charset="0"/>
              <a:cs typeface="Calibri" panose="020F0502020204030204" pitchFamily="34" charset="0"/>
            </a:endParaRPr>
          </a:p>
          <a:p>
            <a:endParaRPr lang="en-US" dirty="0"/>
          </a:p>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Parish et. al. Sex Med Rev 2020 Aug 13; online ahead of print.</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14</a:t>
            </a:fld>
            <a:endParaRPr lang="en-US"/>
          </a:p>
        </p:txBody>
      </p:sp>
    </p:spTree>
    <p:extLst>
      <p:ext uri="{BB962C8B-B14F-4D97-AF65-F5344CB8AC3E}">
        <p14:creationId xmlns:p14="http://schemas.microsoft.com/office/powerpoint/2010/main" val="13794371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0537" indent="-170537">
              <a:lnSpc>
                <a:spcPct val="90000"/>
              </a:lnSpc>
              <a:spcBef>
                <a:spcPct val="0"/>
              </a:spcBef>
            </a:pPr>
            <a:r>
              <a:rPr lang="en-US" altLang="en-US" dirty="0">
                <a:latin typeface="Calibri Light" panose="020F0302020204030204" pitchFamily="34" charset="0"/>
                <a:cs typeface="Calibri Light" panose="020F0302020204030204" pitchFamily="34" charset="0"/>
              </a:rPr>
              <a:t>This survey by </a:t>
            </a:r>
            <a:r>
              <a:rPr lang="en-US" altLang="en-US" dirty="0" err="1">
                <a:latin typeface="Calibri Light" panose="020F0302020204030204" pitchFamily="34" charset="0"/>
                <a:cs typeface="Calibri Light" panose="020F0302020204030204" pitchFamily="34" charset="0"/>
              </a:rPr>
              <a:t>Leiblum</a:t>
            </a:r>
            <a:r>
              <a:rPr lang="en-US" altLang="en-US" dirty="0">
                <a:latin typeface="Calibri Light" panose="020F0302020204030204" pitchFamily="34" charset="0"/>
                <a:cs typeface="Calibri Light" panose="020F0302020204030204" pitchFamily="34" charset="0"/>
              </a:rPr>
              <a:t> and colleagues called The Women’s International Study on Health and Sexuality, or </a:t>
            </a:r>
            <a:r>
              <a:rPr lang="en-US" altLang="en-US" dirty="0" err="1">
                <a:latin typeface="Calibri Light" panose="020F0302020204030204" pitchFamily="34" charset="0"/>
                <a:cs typeface="Calibri Light" panose="020F0302020204030204" pitchFamily="34" charset="0"/>
              </a:rPr>
              <a:t>WISHeS</a:t>
            </a:r>
            <a:r>
              <a:rPr lang="en-US" altLang="en-US" dirty="0">
                <a:latin typeface="Calibri Light" panose="020F0302020204030204" pitchFamily="34" charset="0"/>
                <a:cs typeface="Calibri Light" panose="020F0302020204030204" pitchFamily="34" charset="0"/>
              </a:rPr>
              <a:t>, was a cross-sectional survey among a national population sample of 952 US women aged 20 to 70 with varying reproductive status conducted in 2000. </a:t>
            </a:r>
          </a:p>
          <a:p>
            <a:pPr marL="170537" indent="-170537">
              <a:lnSpc>
                <a:spcPct val="90000"/>
              </a:lnSpc>
              <a:spcBef>
                <a:spcPct val="0"/>
              </a:spcBef>
            </a:pPr>
            <a:r>
              <a:rPr lang="en-US" altLang="en-US" dirty="0">
                <a:latin typeface="Calibri Light" panose="020F0302020204030204" pitchFamily="34" charset="0"/>
                <a:cs typeface="Calibri Light" panose="020F0302020204030204" pitchFamily="34" charset="0"/>
              </a:rPr>
              <a:t>These prevalence data are broken down according to menopausal status and age. </a:t>
            </a:r>
          </a:p>
          <a:p>
            <a:pPr marL="170537" indent="-170537">
              <a:lnSpc>
                <a:spcPct val="90000"/>
              </a:lnSpc>
              <a:spcBef>
                <a:spcPct val="0"/>
              </a:spcBef>
            </a:pPr>
            <a:r>
              <a:rPr lang="en-US" altLang="en-US" dirty="0">
                <a:latin typeface="Calibri Light" panose="020F0302020204030204" pitchFamily="34" charset="0"/>
                <a:cs typeface="Calibri Light" panose="020F0302020204030204" pitchFamily="34" charset="0"/>
              </a:rPr>
              <a:t>For women 20 to 49 years old with decreased sexual desire and distress who were premenopausal and surgically postmenopausal, the prevalence was 14% and 26%, respectively. The percentage of surgically menopausal women 20 to 49 years old with decreased desire and distress was significantly greater than the percentage of premenopausal women (26% vs 14%, </a:t>
            </a:r>
            <a:r>
              <a:rPr lang="en-US" altLang="en-US" i="1" dirty="0">
                <a:latin typeface="Calibri Light" panose="020F0302020204030204" pitchFamily="34" charset="0"/>
                <a:cs typeface="Calibri Light" panose="020F0302020204030204" pitchFamily="34" charset="0"/>
              </a:rPr>
              <a:t>P</a:t>
            </a:r>
            <a:r>
              <a:rPr lang="en-US" altLang="en-US" dirty="0">
                <a:latin typeface="Calibri Light" panose="020F0302020204030204" pitchFamily="34" charset="0"/>
                <a:cs typeface="Calibri Light" panose="020F0302020204030204" pitchFamily="34" charset="0"/>
              </a:rPr>
              <a:t>=0.002).</a:t>
            </a:r>
          </a:p>
          <a:p>
            <a:pPr marL="170537" indent="-170537">
              <a:lnSpc>
                <a:spcPct val="90000"/>
              </a:lnSpc>
              <a:spcBef>
                <a:spcPct val="0"/>
              </a:spcBef>
            </a:pPr>
            <a:r>
              <a:rPr lang="en-US" altLang="en-US" dirty="0">
                <a:latin typeface="Calibri Light" panose="020F0302020204030204" pitchFamily="34" charset="0"/>
                <a:cs typeface="Calibri Light" panose="020F0302020204030204" pitchFamily="34" charset="0"/>
              </a:rPr>
              <a:t>For women 50 to 70 years old who were naturally postmenopausal and surgically postmenopausal, the prevalence rates were 9% and 14%, respectively.</a:t>
            </a:r>
          </a:p>
          <a:p>
            <a:pPr marL="170537" indent="-170537">
              <a:lnSpc>
                <a:spcPct val="90000"/>
              </a:lnSpc>
              <a:spcBef>
                <a:spcPct val="0"/>
              </a:spcBef>
            </a:pPr>
            <a:endParaRPr lang="en-US" altLang="en-US" b="1" dirty="0">
              <a:latin typeface="Calibri Light" panose="020F0302020204030204" pitchFamily="34" charset="0"/>
              <a:cs typeface="Calibri Light" panose="020F0302020204030204" pitchFamily="34" charset="0"/>
            </a:endParaRPr>
          </a:p>
          <a:p>
            <a:pPr marL="170537" indent="-170537">
              <a:lnSpc>
                <a:spcPct val="90000"/>
              </a:lnSpc>
              <a:spcBef>
                <a:spcPct val="0"/>
              </a:spcBef>
            </a:pPr>
            <a:r>
              <a:rPr lang="en-US" altLang="en-US" dirty="0">
                <a:latin typeface="Calibri Light" panose="020F0302020204030204" pitchFamily="34" charset="0"/>
                <a:cs typeface="Calibri Light" panose="020F0302020204030204" pitchFamily="34" charset="0"/>
              </a:rPr>
              <a:t>OBJECTIVE: Determine prevalence of decreased sexual desire with distress among US women by reproductive status and age </a:t>
            </a:r>
          </a:p>
          <a:p>
            <a:pPr marL="170537" indent="-170537">
              <a:lnSpc>
                <a:spcPct val="90000"/>
              </a:lnSpc>
              <a:spcBef>
                <a:spcPct val="0"/>
              </a:spcBef>
            </a:pPr>
            <a:r>
              <a:rPr lang="en-US" altLang="en-US" dirty="0">
                <a:latin typeface="Calibri Light" panose="020F0302020204030204" pitchFamily="34" charset="0"/>
                <a:cs typeface="Calibri Light" panose="020F0302020204030204" pitchFamily="34" charset="0"/>
              </a:rPr>
              <a:t>NOT DETERMINED: Whether decreased sexual desire with distress was primary or secondary to another illness</a:t>
            </a:r>
          </a:p>
          <a:p>
            <a:pPr marL="170537" indent="-170537">
              <a:lnSpc>
                <a:spcPct val="90000"/>
              </a:lnSpc>
              <a:spcBef>
                <a:spcPct val="0"/>
              </a:spcBef>
            </a:pPr>
            <a:r>
              <a:rPr lang="en-US" altLang="en-US" dirty="0">
                <a:latin typeface="Calibri Light" panose="020F0302020204030204" pitchFamily="34" charset="0"/>
                <a:cs typeface="Calibri Light" panose="020F0302020204030204" pitchFamily="34" charset="0"/>
              </a:rPr>
              <a:t>POPULATION: 2,122 US women age  20-70 years</a:t>
            </a:r>
          </a:p>
          <a:p>
            <a:pPr marL="170537" indent="-170537">
              <a:lnSpc>
                <a:spcPct val="90000"/>
              </a:lnSpc>
              <a:spcBef>
                <a:spcPct val="0"/>
              </a:spcBef>
            </a:pPr>
            <a:r>
              <a:rPr lang="en-US" altLang="en-US" dirty="0">
                <a:latin typeface="Calibri Light" panose="020F0302020204030204" pitchFamily="34" charset="0"/>
                <a:cs typeface="Calibri Light" panose="020F0302020204030204" pitchFamily="34" charset="0"/>
              </a:rPr>
              <a:t>RESULTS: Of the 2,122 US women 20-70 years of age who returned the questionnaire, data from 952 premenopausal and surgically and naturally postmenopausal women with current sexual partners who completed the entire questionnaire were analyzed, as shown in the slide. </a:t>
            </a:r>
          </a:p>
          <a:p>
            <a:pPr marL="170537" indent="-170537">
              <a:lnSpc>
                <a:spcPct val="90000"/>
              </a:lnSpc>
              <a:spcBef>
                <a:spcPct val="0"/>
              </a:spcBef>
            </a:pPr>
            <a:endParaRPr lang="en-US" altLang="en-US" dirty="0">
              <a:latin typeface="Calibri Light" panose="020F0302020204030204" pitchFamily="34" charset="0"/>
              <a:cs typeface="Calibri Light" panose="020F0302020204030204" pitchFamily="34" charset="0"/>
            </a:endParaRPr>
          </a:p>
          <a:p>
            <a:pPr marL="170537" marR="0" lvl="0" indent="-170537" algn="l" defTabSz="914400" rtl="0" eaLnBrk="1" fontAlgn="auto" latinLnBrk="0" hangingPunct="1">
              <a:lnSpc>
                <a:spcPct val="90000"/>
              </a:lnSpc>
              <a:spcBef>
                <a:spcPct val="0"/>
              </a:spcBef>
              <a:spcAft>
                <a:spcPts val="0"/>
              </a:spcAft>
              <a:buClrTx/>
              <a:buSzPct val="120000"/>
              <a:buFontTx/>
              <a:buNone/>
              <a:tabLst/>
              <a:defRPr/>
            </a:pPr>
            <a:r>
              <a:rPr lang="en-US" i="1" dirty="0"/>
              <a:t>References:</a:t>
            </a:r>
            <a:endParaRPr lang="en-US" sz="1200" b="0" i="0" kern="1200" dirty="0">
              <a:solidFill>
                <a:schemeClr val="tx1"/>
              </a:solidFill>
              <a:effectLst/>
              <a:latin typeface="+mn-lt"/>
              <a:ea typeface="+mn-ea"/>
              <a:cs typeface="+mn-cs"/>
            </a:endParaRPr>
          </a:p>
          <a:p>
            <a:pPr marL="170537" indent="-170537">
              <a:lnSpc>
                <a:spcPct val="90000"/>
              </a:lnSpc>
              <a:spcBef>
                <a:spcPct val="0"/>
              </a:spcBef>
              <a:buSzPct val="120000"/>
            </a:pPr>
            <a:r>
              <a:rPr lang="en-US" altLang="en-US" dirty="0" err="1">
                <a:solidFill>
                  <a:srgbClr val="000000"/>
                </a:solidFill>
                <a:latin typeface="Calibri Light" panose="020F0302020204030204" pitchFamily="34" charset="0"/>
                <a:cs typeface="Calibri Light" panose="020F0302020204030204" pitchFamily="34" charset="0"/>
              </a:rPr>
              <a:t>Leiblum</a:t>
            </a:r>
            <a:r>
              <a:rPr lang="en-US" altLang="en-US" dirty="0">
                <a:solidFill>
                  <a:srgbClr val="000000"/>
                </a:solidFill>
                <a:latin typeface="Calibri Light" panose="020F0302020204030204" pitchFamily="34" charset="0"/>
                <a:cs typeface="Calibri Light" panose="020F0302020204030204" pitchFamily="34" charset="0"/>
              </a:rPr>
              <a:t> SR, </a:t>
            </a:r>
            <a:r>
              <a:rPr lang="en-US" altLang="en-US" dirty="0" err="1">
                <a:solidFill>
                  <a:srgbClr val="000000"/>
                </a:solidFill>
                <a:latin typeface="Calibri Light" panose="020F0302020204030204" pitchFamily="34" charset="0"/>
                <a:cs typeface="Calibri Light" panose="020F0302020204030204" pitchFamily="34" charset="0"/>
              </a:rPr>
              <a:t>Koochaki</a:t>
            </a:r>
            <a:r>
              <a:rPr lang="en-US" altLang="en-US" dirty="0">
                <a:solidFill>
                  <a:srgbClr val="000000"/>
                </a:solidFill>
                <a:latin typeface="Calibri Light" panose="020F0302020204030204" pitchFamily="34" charset="0"/>
                <a:cs typeface="Calibri Light" panose="020F0302020204030204" pitchFamily="34" charset="0"/>
              </a:rPr>
              <a:t> PE, </a:t>
            </a:r>
            <a:r>
              <a:rPr lang="en-US" altLang="en-US" dirty="0" err="1">
                <a:solidFill>
                  <a:srgbClr val="000000"/>
                </a:solidFill>
                <a:latin typeface="Calibri Light" panose="020F0302020204030204" pitchFamily="34" charset="0"/>
                <a:cs typeface="Calibri Light" panose="020F0302020204030204" pitchFamily="34" charset="0"/>
              </a:rPr>
              <a:t>Rodenberg</a:t>
            </a:r>
            <a:r>
              <a:rPr lang="en-US" altLang="en-US" dirty="0">
                <a:solidFill>
                  <a:srgbClr val="000000"/>
                </a:solidFill>
                <a:latin typeface="Calibri Light" panose="020F0302020204030204" pitchFamily="34" charset="0"/>
                <a:cs typeface="Calibri Light" panose="020F0302020204030204" pitchFamily="34" charset="0"/>
              </a:rPr>
              <a:t> CA, Barton IP, Rosen RC. Hypoactive desire disorder in postmenopausal women: US results from the Women’s International Study of Health and Sexuality (</a:t>
            </a:r>
            <a:r>
              <a:rPr lang="en-US" altLang="en-US" dirty="0" err="1">
                <a:solidFill>
                  <a:srgbClr val="000000"/>
                </a:solidFill>
                <a:latin typeface="Calibri Light" panose="020F0302020204030204" pitchFamily="34" charset="0"/>
                <a:cs typeface="Calibri Light" panose="020F0302020204030204" pitchFamily="34" charset="0"/>
              </a:rPr>
              <a:t>WISHeS</a:t>
            </a:r>
            <a:r>
              <a:rPr lang="en-US" altLang="en-US" dirty="0">
                <a:solidFill>
                  <a:srgbClr val="000000"/>
                </a:solidFill>
                <a:latin typeface="Calibri Light" panose="020F0302020204030204" pitchFamily="34" charset="0"/>
                <a:cs typeface="Calibri Light" panose="020F0302020204030204" pitchFamily="34" charset="0"/>
              </a:rPr>
              <a:t>). </a:t>
            </a:r>
            <a:r>
              <a:rPr lang="en-US" altLang="en-US" i="0" dirty="0">
                <a:solidFill>
                  <a:srgbClr val="000000"/>
                </a:solidFill>
                <a:latin typeface="Calibri Light" panose="020F0302020204030204" pitchFamily="34" charset="0"/>
                <a:cs typeface="Calibri Light" panose="020F0302020204030204" pitchFamily="34" charset="0"/>
              </a:rPr>
              <a:t>Menopause</a:t>
            </a:r>
            <a:r>
              <a:rPr lang="en-US" altLang="en-US" dirty="0">
                <a:solidFill>
                  <a:srgbClr val="000000"/>
                </a:solidFill>
                <a:latin typeface="Calibri Light" panose="020F0302020204030204" pitchFamily="34" charset="0"/>
                <a:cs typeface="Calibri Light" panose="020F0302020204030204" pitchFamily="34" charset="0"/>
              </a:rPr>
              <a:t>. 2006;13(1):46-56.</a:t>
            </a:r>
          </a:p>
          <a:p>
            <a:pPr marL="170537" indent="-170537">
              <a:lnSpc>
                <a:spcPct val="90000"/>
              </a:lnSpc>
              <a:spcBef>
                <a:spcPct val="0"/>
              </a:spcBef>
              <a:spcAft>
                <a:spcPct val="50000"/>
              </a:spcAft>
            </a:pPr>
            <a:endParaRPr lang="en-US" altLang="en-US" dirty="0">
              <a:latin typeface="Arial"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158</a:t>
            </a:fld>
            <a:endParaRPr lang="en-US"/>
          </a:p>
        </p:txBody>
      </p:sp>
    </p:spTree>
    <p:extLst>
      <p:ext uri="{BB962C8B-B14F-4D97-AF65-F5344CB8AC3E}">
        <p14:creationId xmlns:p14="http://schemas.microsoft.com/office/powerpoint/2010/main" val="70462478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Leiblum</a:t>
            </a:r>
            <a:r>
              <a:rPr lang="en-US" dirty="0"/>
              <a:t> SR, </a:t>
            </a:r>
            <a:r>
              <a:rPr lang="en-US" dirty="0" err="1"/>
              <a:t>Koochaki</a:t>
            </a:r>
            <a:r>
              <a:rPr lang="en-US" dirty="0"/>
              <a:t> PE, </a:t>
            </a:r>
            <a:r>
              <a:rPr lang="en-US" dirty="0" err="1"/>
              <a:t>Rodenberg</a:t>
            </a:r>
            <a:r>
              <a:rPr lang="en-US" dirty="0"/>
              <a:t> CA, Barton IP, Rosen RC. Hypoactive sexual desire disorder in postmenopausal women: US results from the Women's International Study of Health and Sexuality (</a:t>
            </a:r>
            <a:r>
              <a:rPr lang="en-US" dirty="0" err="1"/>
              <a:t>WISHeS</a:t>
            </a:r>
            <a:r>
              <a:rPr lang="en-US" dirty="0"/>
              <a:t>). Menopause 2006;1:46-56.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159</a:t>
            </a:fld>
            <a:endParaRPr lang="en-US"/>
          </a:p>
        </p:txBody>
      </p:sp>
    </p:spTree>
    <p:extLst>
      <p:ext uri="{BB962C8B-B14F-4D97-AF65-F5344CB8AC3E}">
        <p14:creationId xmlns:p14="http://schemas.microsoft.com/office/powerpoint/2010/main" val="36961130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Maserejian</a:t>
            </a:r>
            <a:r>
              <a:rPr lang="en-US" dirty="0"/>
              <a:t> NN, </a:t>
            </a:r>
            <a:r>
              <a:rPr lang="en-US" dirty="0" err="1"/>
              <a:t>Shifren</a:t>
            </a:r>
            <a:r>
              <a:rPr lang="en-US" dirty="0"/>
              <a:t> JL, Parish SJ, et al. The presentation of hypoactive sexual desire disorder in premenopausal women. J Sex Med. 2010;7(10):3439-3448.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160</a:t>
            </a:fld>
            <a:endParaRPr lang="en-US"/>
          </a:p>
        </p:txBody>
      </p:sp>
    </p:spTree>
    <p:extLst>
      <p:ext uri="{BB962C8B-B14F-4D97-AF65-F5344CB8AC3E}">
        <p14:creationId xmlns:p14="http://schemas.microsoft.com/office/powerpoint/2010/main" val="37184060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Maserejian</a:t>
            </a:r>
            <a:r>
              <a:rPr lang="en-US" dirty="0"/>
              <a:t> NN, </a:t>
            </a:r>
            <a:r>
              <a:rPr lang="en-US" dirty="0" err="1"/>
              <a:t>Shifren</a:t>
            </a:r>
            <a:r>
              <a:rPr lang="en-US" dirty="0"/>
              <a:t> J, Parish SJ, et al. Sexual arousal and lubrication problems in women with clinically diagnosed hypoactive sexual desire disorder: preliminary findings from the hypoactive sexual desire disorder registry for women. J Sex Marital </a:t>
            </a:r>
            <a:r>
              <a:rPr lang="en-US" dirty="0" err="1"/>
              <a:t>Ther</a:t>
            </a:r>
            <a:r>
              <a:rPr lang="en-US" dirty="0"/>
              <a:t>. 2012;38(1):41-62.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161</a:t>
            </a:fld>
            <a:endParaRPr lang="en-US"/>
          </a:p>
        </p:txBody>
      </p:sp>
    </p:spTree>
    <p:extLst>
      <p:ext uri="{BB962C8B-B14F-4D97-AF65-F5344CB8AC3E}">
        <p14:creationId xmlns:p14="http://schemas.microsoft.com/office/powerpoint/2010/main" val="39765392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Maserejian</a:t>
            </a:r>
            <a:r>
              <a:rPr lang="en-US" dirty="0"/>
              <a:t> NN, Parish S, </a:t>
            </a:r>
            <a:r>
              <a:rPr lang="en-US" dirty="0" err="1"/>
              <a:t>Shifren</a:t>
            </a:r>
            <a:r>
              <a:rPr lang="en-US" dirty="0"/>
              <a:t> J, et al. Healthcare utilization in women diagnosed with hypoactive sexual desire disorder: interim baseline results from the HSDD registry for women. J </a:t>
            </a:r>
            <a:r>
              <a:rPr lang="en-US" dirty="0" err="1"/>
              <a:t>Womens</a:t>
            </a:r>
            <a:r>
              <a:rPr lang="en-US" dirty="0"/>
              <a:t> Health. 2010;19(11):2001-2009.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162</a:t>
            </a:fld>
            <a:endParaRPr lang="en-US"/>
          </a:p>
        </p:txBody>
      </p:sp>
    </p:spTree>
    <p:extLst>
      <p:ext uri="{BB962C8B-B14F-4D97-AF65-F5344CB8AC3E}">
        <p14:creationId xmlns:p14="http://schemas.microsoft.com/office/powerpoint/2010/main" val="2797233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Maserejian</a:t>
            </a:r>
            <a:r>
              <a:rPr lang="en-US" dirty="0"/>
              <a:t> NN, Parish S, </a:t>
            </a:r>
            <a:r>
              <a:rPr lang="en-US" dirty="0" err="1"/>
              <a:t>Shifren</a:t>
            </a:r>
            <a:r>
              <a:rPr lang="en-US" dirty="0"/>
              <a:t> J, et al. Healthcare utilization in women diagnosed with hypoactive sexual desire disorder: interim baseline results from the HSDD registry for women. J </a:t>
            </a:r>
            <a:r>
              <a:rPr lang="en-US" dirty="0" err="1"/>
              <a:t>Womens</a:t>
            </a:r>
            <a:r>
              <a:rPr lang="en-US" dirty="0"/>
              <a:t> Health. 2010;19(11):2001-2009.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163</a:t>
            </a:fld>
            <a:endParaRPr lang="en-US"/>
          </a:p>
        </p:txBody>
      </p:sp>
    </p:spTree>
    <p:extLst>
      <p:ext uri="{BB962C8B-B14F-4D97-AF65-F5344CB8AC3E}">
        <p14:creationId xmlns:p14="http://schemas.microsoft.com/office/powerpoint/2010/main" val="21613212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Maserejian</a:t>
            </a:r>
            <a:r>
              <a:rPr lang="en-US" dirty="0"/>
              <a:t> NN, Parish S, </a:t>
            </a:r>
            <a:r>
              <a:rPr lang="en-US" dirty="0" err="1"/>
              <a:t>Shifren</a:t>
            </a:r>
            <a:r>
              <a:rPr lang="en-US" dirty="0"/>
              <a:t> J, et al. Healthcare utilization in women diagnosed with hypoactive sexual desire disorder: interim baseline results from the HSDD registry for women. J </a:t>
            </a:r>
            <a:r>
              <a:rPr lang="en-US" dirty="0" err="1"/>
              <a:t>Womens</a:t>
            </a:r>
            <a:r>
              <a:rPr lang="en-US" dirty="0"/>
              <a:t> Health. 2010;19(11):2001-2009.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164</a:t>
            </a:fld>
            <a:endParaRPr lang="en-US"/>
          </a:p>
        </p:txBody>
      </p:sp>
    </p:spTree>
    <p:extLst>
      <p:ext uri="{BB962C8B-B14F-4D97-AF65-F5344CB8AC3E}">
        <p14:creationId xmlns:p14="http://schemas.microsoft.com/office/powerpoint/2010/main" val="13544121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Kingsberg</a:t>
            </a:r>
            <a:r>
              <a:rPr lang="en-US" dirty="0"/>
              <a:t> SA. Attitudinal survey of women living with low sexual desire. J </a:t>
            </a:r>
            <a:r>
              <a:rPr lang="en-US" dirty="0" err="1"/>
              <a:t>Womens</a:t>
            </a:r>
            <a:r>
              <a:rPr lang="en-US" dirty="0"/>
              <a:t> Health. 2014;23(10):817-823.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165</a:t>
            </a:fld>
            <a:endParaRPr lang="en-US"/>
          </a:p>
        </p:txBody>
      </p:sp>
    </p:spTree>
    <p:extLst>
      <p:ext uri="{BB962C8B-B14F-4D97-AF65-F5344CB8AC3E}">
        <p14:creationId xmlns:p14="http://schemas.microsoft.com/office/powerpoint/2010/main" val="346005297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7289">
              <a:spcBef>
                <a:spcPct val="0"/>
              </a:spcBef>
              <a:tabLst>
                <a:tab pos="0" algn="l"/>
              </a:tabLst>
            </a:pPr>
            <a:r>
              <a:rPr lang="en-US" altLang="en-US" dirty="0">
                <a:latin typeface="Calibri Light" panose="020F0302020204030204" pitchFamily="34" charset="0"/>
                <a:cs typeface="Calibri Light" panose="020F0302020204030204" pitchFamily="34" charset="0"/>
              </a:rPr>
              <a:t>The Decreased Sexual Desire Screener, called the DSDS, is a validated diagnostic tool for generalized, acquired HSDD. </a:t>
            </a:r>
          </a:p>
          <a:p>
            <a:pPr defTabSz="167289">
              <a:spcBef>
                <a:spcPct val="0"/>
              </a:spcBef>
              <a:tabLst>
                <a:tab pos="0" algn="l"/>
              </a:tabLst>
            </a:pPr>
            <a:r>
              <a:rPr lang="en-US" altLang="en-US" dirty="0">
                <a:latin typeface="Calibri Light" panose="020F0302020204030204" pitchFamily="34" charset="0"/>
                <a:cs typeface="Calibri Light" panose="020F0302020204030204" pitchFamily="34" charset="0"/>
              </a:rPr>
              <a:t>The validity of the DSDS was shown to be an appropriately sensitive and specific brief instrument for the diagnosis of generalized acquired HSDD in women, independent of menopausal status, in a prospective nontreatment multicenter study by Clayton and colleagues that enrolled 263 women at 27 centers in North America.</a:t>
            </a:r>
          </a:p>
          <a:p>
            <a:pPr defTabSz="167289">
              <a:spcBef>
                <a:spcPct val="0"/>
              </a:spcBef>
              <a:tabLst>
                <a:tab pos="0" algn="l"/>
              </a:tabLst>
            </a:pPr>
            <a:r>
              <a:rPr lang="en-US" altLang="en-US" dirty="0">
                <a:latin typeface="Calibri Light" panose="020F0302020204030204" pitchFamily="34" charset="0"/>
                <a:cs typeface="Calibri Light" panose="020F0302020204030204" pitchFamily="34" charset="0"/>
              </a:rPr>
              <a:t>DSDS was specifically developed for use by clinicians not necessarily trained in FSD to identify generalized acquired HSDD in pre-, peri- and postmenopausal women in a time-efficient manner. </a:t>
            </a:r>
          </a:p>
          <a:p>
            <a:pPr defTabSz="167289">
              <a:spcBef>
                <a:spcPct val="0"/>
              </a:spcBef>
              <a:tabLst>
                <a:tab pos="0" algn="l"/>
              </a:tabLst>
            </a:pPr>
            <a:endParaRPr lang="en-US" altLang="en-US" dirty="0">
              <a:latin typeface="Calibri Light" panose="020F0302020204030204" pitchFamily="34" charset="0"/>
              <a:cs typeface="Calibri Light" panose="020F0302020204030204" pitchFamily="34" charset="0"/>
            </a:endParaRPr>
          </a:p>
          <a:p>
            <a:pPr defTabSz="167289">
              <a:spcBef>
                <a:spcPct val="0"/>
              </a:spcBef>
              <a:tabLst>
                <a:tab pos="0" algn="l"/>
              </a:tabLst>
            </a:pPr>
            <a:r>
              <a:rPr lang="en-US" altLang="en-US" dirty="0">
                <a:latin typeface="Calibri Light" panose="020F0302020204030204" pitchFamily="34" charset="0"/>
                <a:cs typeface="Calibri Light" panose="020F0302020204030204" pitchFamily="34" charset="0"/>
              </a:rPr>
              <a:t>Looking closely at the screener itself, we see the following. </a:t>
            </a:r>
          </a:p>
          <a:p>
            <a:pPr defTabSz="167289">
              <a:spcBef>
                <a:spcPct val="0"/>
              </a:spcBef>
              <a:tabLst>
                <a:tab pos="0" algn="l"/>
              </a:tabLst>
            </a:pPr>
            <a:r>
              <a:rPr lang="en-US" altLang="en-US" dirty="0">
                <a:latin typeface="Calibri Light" panose="020F0302020204030204" pitchFamily="34" charset="0"/>
                <a:cs typeface="Calibri Light" panose="020F0302020204030204" pitchFamily="34" charset="0"/>
              </a:rPr>
              <a:t>If a patient answers “NO” to any of questions 1 through 4 [read questions from the slide if necessary], the diagnosis of acquired HSDD does not apply.</a:t>
            </a:r>
          </a:p>
          <a:p>
            <a:pPr defTabSz="167289">
              <a:spcBef>
                <a:spcPct val="0"/>
              </a:spcBef>
              <a:tabLst>
                <a:tab pos="0" algn="l"/>
              </a:tabLst>
            </a:pPr>
            <a:r>
              <a:rPr lang="en-US" altLang="en-US" dirty="0">
                <a:latin typeface="Calibri Light" panose="020F0302020204030204" pitchFamily="34" charset="0"/>
                <a:cs typeface="Calibri Light" panose="020F0302020204030204" pitchFamily="34" charset="0"/>
              </a:rPr>
              <a:t>If a patient answers “YES” to all questions 1 through 4 and clinicians verified “NO” to all factors in question 5 [read factors from slide where necessary], the patient has generalized acquired HSDD.</a:t>
            </a:r>
          </a:p>
          <a:p>
            <a:pPr defTabSz="167289">
              <a:spcBef>
                <a:spcPct val="0"/>
              </a:spcBef>
              <a:tabLst>
                <a:tab pos="0" algn="l"/>
              </a:tabLst>
            </a:pPr>
            <a:r>
              <a:rPr lang="en-US" altLang="en-US" dirty="0">
                <a:latin typeface="Calibri Light" panose="020F0302020204030204" pitchFamily="34" charset="0"/>
                <a:cs typeface="Calibri Light" panose="020F0302020204030204" pitchFamily="34" charset="0"/>
              </a:rPr>
              <a:t>If the patient “YES” to all questions 1 through 4 and “YES” to any of the factors in question 5, the clinician must use his/her best judgment to determine the diagnosis.</a:t>
            </a:r>
          </a:p>
          <a:p>
            <a:pPr defTabSz="167289">
              <a:spcBef>
                <a:spcPct val="0"/>
              </a:spcBef>
              <a:tabLst>
                <a:tab pos="0" algn="l"/>
              </a:tabLst>
            </a:pPr>
            <a:endParaRPr lang="en-US" altLang="en-US" dirty="0">
              <a:latin typeface="Calibri Light" panose="020F0302020204030204" pitchFamily="34" charset="0"/>
              <a:cs typeface="Calibri Light" panose="020F0302020204030204" pitchFamily="34" charset="0"/>
            </a:endParaRPr>
          </a:p>
          <a:p>
            <a:pPr defTabSz="167289">
              <a:spcBef>
                <a:spcPct val="0"/>
              </a:spcBef>
              <a:tabLst>
                <a:tab pos="0" algn="l"/>
              </a:tabLst>
            </a:pPr>
            <a:r>
              <a:rPr lang="en-US" altLang="en-US" dirty="0">
                <a:latin typeface="Calibri Light" panose="020F0302020204030204" pitchFamily="34" charset="0"/>
                <a:cs typeface="Calibri Light" panose="020F0302020204030204" pitchFamily="34" charset="0"/>
              </a:rPr>
              <a:t>Of the 165 subjects with a diagnosis of HSDD by standard diagnostic interview, 138 were diagnosed with HSDD by the DSDS. Thus, the DSDS had a sensitivity of 0.836 (95% CI: 0.771, 0.889). Of the 98 subjects diagnosed as not having HSDD by the standard diagnostic interview, 86 were diagnosed as not having HSDD by the DSDS. Thus, the DSDS had a specificity of 0.878 (95% CI: 0.796 to 0.935).</a:t>
            </a:r>
          </a:p>
          <a:p>
            <a:pPr defTabSz="167289">
              <a:spcBef>
                <a:spcPct val="0"/>
              </a:spcBef>
              <a:tabLst>
                <a:tab pos="0" algn="l"/>
              </a:tabLst>
            </a:pPr>
            <a:endParaRPr lang="en-US" altLang="en-US" dirty="0">
              <a:latin typeface="Calibri Light" panose="020F0302020204030204" pitchFamily="34" charset="0"/>
              <a:cs typeface="Calibri Light" panose="020F0302020204030204" pitchFamily="34" charset="0"/>
            </a:endParaRPr>
          </a:p>
          <a:p>
            <a:pPr defTabSz="167289">
              <a:spcBef>
                <a:spcPct val="0"/>
              </a:spcBef>
              <a:tabLst>
                <a:tab pos="0" algn="l"/>
              </a:tabLst>
            </a:pPr>
            <a:r>
              <a:rPr lang="en-US" altLang="en-US" i="1" dirty="0">
                <a:solidFill>
                  <a:srgbClr val="000000"/>
                </a:solidFill>
                <a:latin typeface="Calibri Light" panose="020F0302020204030204" pitchFamily="34" charset="0"/>
                <a:cs typeface="Calibri Light" panose="020F0302020204030204" pitchFamily="34" charset="0"/>
              </a:rPr>
              <a:t>Reference:</a:t>
            </a:r>
          </a:p>
          <a:p>
            <a:pPr defTabSz="167289">
              <a:spcBef>
                <a:spcPct val="0"/>
              </a:spcBef>
              <a:tabLst>
                <a:tab pos="0" algn="l"/>
              </a:tabLst>
            </a:pPr>
            <a:r>
              <a:rPr lang="en-US" altLang="en-US" dirty="0">
                <a:solidFill>
                  <a:srgbClr val="000000"/>
                </a:solidFill>
                <a:latin typeface="Calibri Light" panose="020F0302020204030204" pitchFamily="34" charset="0"/>
                <a:cs typeface="Calibri Light" panose="020F0302020204030204" pitchFamily="34" charset="0"/>
              </a:rPr>
              <a:t>Clayton AH, </a:t>
            </a:r>
            <a:r>
              <a:rPr lang="en-US" altLang="en-US" dirty="0" err="1">
                <a:solidFill>
                  <a:srgbClr val="000000"/>
                </a:solidFill>
                <a:latin typeface="Calibri Light" panose="020F0302020204030204" pitchFamily="34" charset="0"/>
                <a:cs typeface="Calibri Light" panose="020F0302020204030204" pitchFamily="34" charset="0"/>
              </a:rPr>
              <a:t>Goldfischer</a:t>
            </a:r>
            <a:r>
              <a:rPr lang="en-US" altLang="en-US" dirty="0">
                <a:solidFill>
                  <a:srgbClr val="000000"/>
                </a:solidFill>
                <a:latin typeface="Calibri Light" panose="020F0302020204030204" pitchFamily="34" charset="0"/>
                <a:cs typeface="Calibri Light" panose="020F0302020204030204" pitchFamily="34" charset="0"/>
              </a:rPr>
              <a:t> ER, Goldstein I, </a:t>
            </a:r>
            <a:r>
              <a:rPr lang="en-US" altLang="en-US" dirty="0" err="1">
                <a:solidFill>
                  <a:srgbClr val="000000"/>
                </a:solidFill>
                <a:latin typeface="Calibri Light" panose="020F0302020204030204" pitchFamily="34" charset="0"/>
                <a:cs typeface="Calibri Light" panose="020F0302020204030204" pitchFamily="34" charset="0"/>
              </a:rPr>
              <a:t>Derogatis</a:t>
            </a:r>
            <a:r>
              <a:rPr lang="en-US" altLang="en-US" dirty="0">
                <a:solidFill>
                  <a:srgbClr val="000000"/>
                </a:solidFill>
                <a:latin typeface="Calibri Light" panose="020F0302020204030204" pitchFamily="34" charset="0"/>
                <a:cs typeface="Calibri Light" panose="020F0302020204030204" pitchFamily="34" charset="0"/>
              </a:rPr>
              <a:t> L, Lewis-D’Agostino DJ, Pyke R. Validation of the Decreased Sexual  Desire Screener (DSDS): a brief diagnostic instrument for generalized acquired female Hypoactive Sexual Desire Disorder (HSDD). </a:t>
            </a:r>
            <a:r>
              <a:rPr lang="en-US" altLang="en-US" i="1" dirty="0">
                <a:solidFill>
                  <a:srgbClr val="000000"/>
                </a:solidFill>
                <a:latin typeface="Calibri Light" panose="020F0302020204030204" pitchFamily="34" charset="0"/>
                <a:cs typeface="Calibri Light" panose="020F0302020204030204" pitchFamily="34" charset="0"/>
              </a:rPr>
              <a:t>J Sex Med.</a:t>
            </a:r>
            <a:r>
              <a:rPr lang="en-US" altLang="en-US" dirty="0">
                <a:solidFill>
                  <a:srgbClr val="000000"/>
                </a:solidFill>
                <a:latin typeface="Calibri Light" panose="020F0302020204030204" pitchFamily="34" charset="0"/>
                <a:cs typeface="Calibri Light" panose="020F0302020204030204" pitchFamily="34" charset="0"/>
              </a:rPr>
              <a:t> 2009;6:730-738.</a:t>
            </a:r>
            <a:endParaRPr lang="en-US" altLang="en-US"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166</a:t>
            </a:fld>
            <a:endParaRPr lang="en-US"/>
          </a:p>
        </p:txBody>
      </p:sp>
    </p:spTree>
    <p:extLst>
      <p:ext uri="{BB962C8B-B14F-4D97-AF65-F5344CB8AC3E}">
        <p14:creationId xmlns:p14="http://schemas.microsoft.com/office/powerpoint/2010/main" val="4524784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Clayton AH. Epidemiology and neurobiology of female sexual dysfunction. J Sex Med.2007; 4(supplement 4):260-268.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167</a:t>
            </a:fld>
            <a:endParaRPr lang="en-US"/>
          </a:p>
        </p:txBody>
      </p:sp>
    </p:spTree>
    <p:extLst>
      <p:ext uri="{BB962C8B-B14F-4D97-AF65-F5344CB8AC3E}">
        <p14:creationId xmlns:p14="http://schemas.microsoft.com/office/powerpoint/2010/main" val="370338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t>References:</a:t>
            </a:r>
          </a:p>
          <a:p>
            <a:r>
              <a:rPr lang="en-US" dirty="0"/>
              <a:t>ICD-11 for Mortality and Morbidity Statistics (Version : 09/2020)</a:t>
            </a:r>
          </a:p>
        </p:txBody>
      </p:sp>
      <p:sp>
        <p:nvSpPr>
          <p:cNvPr id="4" name="Slide Number Placeholder 3"/>
          <p:cNvSpPr>
            <a:spLocks noGrp="1"/>
          </p:cNvSpPr>
          <p:nvPr>
            <p:ph type="sldNum" sz="quarter" idx="5"/>
          </p:nvPr>
        </p:nvSpPr>
        <p:spPr/>
        <p:txBody>
          <a:bodyPr/>
          <a:lstStyle/>
          <a:p>
            <a:fld id="{C9B80B2D-5AA8-4CEB-AE44-47CDFCA8B2A8}" type="slidenum">
              <a:rPr lang="en-US" smtClean="0"/>
              <a:t>15</a:t>
            </a:fld>
            <a:endParaRPr lang="en-US"/>
          </a:p>
        </p:txBody>
      </p:sp>
    </p:spTree>
    <p:extLst>
      <p:ext uri="{BB962C8B-B14F-4D97-AF65-F5344CB8AC3E}">
        <p14:creationId xmlns:p14="http://schemas.microsoft.com/office/powerpoint/2010/main" val="151672784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endParaRPr lang="en-US" i="0" dirty="0"/>
          </a:p>
          <a:p>
            <a:pPr defTabSz="924916">
              <a:defRPr/>
            </a:pPr>
            <a:r>
              <a:rPr lang="en-US" dirty="0"/>
              <a:t>Clayton AH et al. The International Society for the Study of Women’s Sexual Health Process of Care for Management of Hypoactive Sexual Desire Disorder in Women.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169</a:t>
            </a:fld>
            <a:endParaRPr lang="en-US"/>
          </a:p>
        </p:txBody>
      </p:sp>
    </p:spTree>
    <p:extLst>
      <p:ext uri="{BB962C8B-B14F-4D97-AF65-F5344CB8AC3E}">
        <p14:creationId xmlns:p14="http://schemas.microsoft.com/office/powerpoint/2010/main" val="36260625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a:t>Parish, SJ, Goldstein AT, Goldstein SW et al. Toward a more evidence-based nosology and nomenclature for female sexual dysfunctions—part 2. J Sex Med. 2016 Dec;13(12):1888-1906.</a:t>
            </a:r>
          </a:p>
        </p:txBody>
      </p:sp>
      <p:sp>
        <p:nvSpPr>
          <p:cNvPr id="4" name="Slide Number Placeholder 3"/>
          <p:cNvSpPr>
            <a:spLocks noGrp="1"/>
          </p:cNvSpPr>
          <p:nvPr>
            <p:ph type="sldNum" sz="quarter" idx="5"/>
          </p:nvPr>
        </p:nvSpPr>
        <p:spPr/>
        <p:txBody>
          <a:bodyPr/>
          <a:lstStyle/>
          <a:p>
            <a:fld id="{C9B80B2D-5AA8-4CEB-AE44-47CDFCA8B2A8}" type="slidenum">
              <a:rPr lang="en-US" smtClean="0"/>
              <a:t>170</a:t>
            </a:fld>
            <a:endParaRPr lang="en-US"/>
          </a:p>
        </p:txBody>
      </p:sp>
    </p:spTree>
    <p:extLst>
      <p:ext uri="{BB962C8B-B14F-4D97-AF65-F5344CB8AC3E}">
        <p14:creationId xmlns:p14="http://schemas.microsoft.com/office/powerpoint/2010/main" val="338568720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kumimoji="0" lang="en-US" sz="1200" b="0" i="0" u="none" strike="noStrike" kern="1200" cap="none" spc="0" normalizeH="0" baseline="0" noProof="0" dirty="0">
                <a:ln>
                  <a:noFill/>
                </a:ln>
                <a:solidFill>
                  <a:srgbClr val="2D2E2D"/>
                </a:solidFill>
                <a:effectLst/>
                <a:uLnTx/>
                <a:uFillTx/>
                <a:latin typeface="Calibri" panose="020F0502020204030204" pitchFamily="34" charset="0"/>
                <a:ea typeface="+mn-ea"/>
                <a:cs typeface="Calibri" panose="020F0502020204030204" pitchFamily="34" charset="0"/>
              </a:rPr>
              <a:t>Zheng et al. J Sex Med 2020;17:1885-1895.</a:t>
            </a:r>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171</a:t>
            </a:fld>
            <a:endParaRPr lang="en-US"/>
          </a:p>
        </p:txBody>
      </p:sp>
    </p:spTree>
    <p:extLst>
      <p:ext uri="{BB962C8B-B14F-4D97-AF65-F5344CB8AC3E}">
        <p14:creationId xmlns:p14="http://schemas.microsoft.com/office/powerpoint/2010/main" val="41012233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endParaRPr lang="en-US" i="0" dirty="0"/>
          </a:p>
          <a:p>
            <a:pPr defTabSz="924916">
              <a:defRPr/>
            </a:pPr>
            <a:r>
              <a:rPr lang="en-US" dirty="0"/>
              <a:t>Clayton AH et al. The International Society for the Study of Women’s Sexual Health Process of Care for Management of Hypoactive Sexual Desire Disorder in Women.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172</a:t>
            </a:fld>
            <a:endParaRPr lang="en-US"/>
          </a:p>
        </p:txBody>
      </p:sp>
    </p:spTree>
    <p:extLst>
      <p:ext uri="{BB962C8B-B14F-4D97-AF65-F5344CB8AC3E}">
        <p14:creationId xmlns:p14="http://schemas.microsoft.com/office/powerpoint/2010/main" val="8361742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endParaRPr lang="en-US" i="0" dirty="0"/>
          </a:p>
          <a:p>
            <a:pPr defTabSz="924916">
              <a:defRPr/>
            </a:pPr>
            <a:r>
              <a:rPr lang="en-US" dirty="0"/>
              <a:t>Clayton AH et al. The International Society for the Study of Women’s Sexual Health Process of Care for Management of Hypoactive Sexual Desire Disorder in Women.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173</a:t>
            </a:fld>
            <a:endParaRPr lang="en-US"/>
          </a:p>
        </p:txBody>
      </p:sp>
    </p:spTree>
    <p:extLst>
      <p:ext uri="{BB962C8B-B14F-4D97-AF65-F5344CB8AC3E}">
        <p14:creationId xmlns:p14="http://schemas.microsoft.com/office/powerpoint/2010/main" val="287640456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initiate the sexual history taking by asking permission and using a screening question such as are there sexual concerns you wish to discuss? </a:t>
            </a:r>
          </a:p>
          <a:p>
            <a:r>
              <a:rPr lang="en-US" dirty="0"/>
              <a:t>If the woman reports low sexual interest, the Decreased Sexual Desire Screener should be administered. </a:t>
            </a:r>
            <a:endParaRPr lang="en-US" i="1" dirty="0"/>
          </a:p>
          <a:p>
            <a:endParaRPr lang="en-US" i="1" dirty="0"/>
          </a:p>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E2D"/>
                </a:solidFill>
                <a:effectLst/>
                <a:uLnTx/>
                <a:uFillTx/>
                <a:latin typeface="Calibri"/>
                <a:ea typeface="+mn-ea"/>
                <a:cs typeface="+mn-cs"/>
              </a:rPr>
              <a:t>Clayton et al.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174</a:t>
            </a:fld>
            <a:endParaRPr lang="en-US"/>
          </a:p>
        </p:txBody>
      </p:sp>
    </p:spTree>
    <p:extLst>
      <p:ext uri="{BB962C8B-B14F-4D97-AF65-F5344CB8AC3E}">
        <p14:creationId xmlns:p14="http://schemas.microsoft.com/office/powerpoint/2010/main" val="227002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Clayton AH et al. Validation of the Decreased Sexual Desire Screener (DSDS): A Brief Diagnostic Instrument for Generalized Acquired Female Hypoactive Sexual Desire Disorder (HSDD). </a:t>
            </a:r>
            <a:r>
              <a:rPr lang="en-US" dirty="0"/>
              <a:t>J Sex Med. 2009;6(3):730-738. </a:t>
            </a:r>
          </a:p>
          <a:p>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175</a:t>
            </a:fld>
            <a:endParaRPr lang="en-US"/>
          </a:p>
        </p:txBody>
      </p:sp>
    </p:spTree>
    <p:extLst>
      <p:ext uri="{BB962C8B-B14F-4D97-AF65-F5344CB8AC3E}">
        <p14:creationId xmlns:p14="http://schemas.microsoft.com/office/powerpoint/2010/main" val="20760565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 counseling, and/or referral are recommended for women with lifelong and situational low sexual desire/interest. </a:t>
            </a:r>
          </a:p>
          <a:p>
            <a:r>
              <a:rPr lang="en-US" dirty="0"/>
              <a:t>Education is employed for women with and without modifiable risk factors. </a:t>
            </a:r>
          </a:p>
          <a:p>
            <a:r>
              <a:rPr lang="en-US" dirty="0"/>
              <a:t>Modifiable risk factors should be addressed.  </a:t>
            </a:r>
          </a:p>
          <a:p>
            <a:endParaRPr lang="en-US" dirty="0"/>
          </a:p>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Clayton et al.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176</a:t>
            </a:fld>
            <a:endParaRPr lang="en-US"/>
          </a:p>
        </p:txBody>
      </p:sp>
    </p:spTree>
    <p:extLst>
      <p:ext uri="{BB962C8B-B14F-4D97-AF65-F5344CB8AC3E}">
        <p14:creationId xmlns:p14="http://schemas.microsoft.com/office/powerpoint/2010/main" val="197744657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FEEED">
                    <a:lumMod val="25000"/>
                  </a:srgbClr>
                </a:solidFill>
                <a:effectLst/>
                <a:uLnTx/>
                <a:uFillTx/>
                <a:latin typeface="Calibri"/>
                <a:ea typeface="+mn-ea"/>
                <a:cs typeface="Calibri" panose="020F0502020204030204" pitchFamily="34" charset="0"/>
              </a:rPr>
              <a:t>Parish SJ, Hahn SR. Sex Med Rev 2016;4:103-120.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177</a:t>
            </a:fld>
            <a:endParaRPr lang="en-US"/>
          </a:p>
        </p:txBody>
      </p:sp>
    </p:spTree>
    <p:extLst>
      <p:ext uri="{BB962C8B-B14F-4D97-AF65-F5344CB8AC3E}">
        <p14:creationId xmlns:p14="http://schemas.microsoft.com/office/powerpoint/2010/main" val="19973650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it-IT" dirty="0">
                <a:solidFill>
                  <a:srgbClr val="000000"/>
                </a:solidFill>
                <a:latin typeface="Calibri" panose="020F0502020204030204" pitchFamily="34" charset="0"/>
              </a:rPr>
              <a:t>Among the  findings, one-third of the 1088 premenopausal women had symptoms or a </a:t>
            </a:r>
            <a:r>
              <a:rPr lang="it-IT" altLang="it-IT" dirty="0">
                <a:solidFill>
                  <a:srgbClr val="000000"/>
                </a:solidFill>
                <a:latin typeface="Calibri" panose="020F0502020204030204" pitchFamily="34" charset="0"/>
              </a:rPr>
              <a:t>clinical diagnosis of depression.</a:t>
            </a:r>
          </a:p>
          <a:p>
            <a:endParaRPr lang="en-US" dirty="0"/>
          </a:p>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2D2E2D"/>
                </a:solidFill>
                <a:effectLst/>
                <a:uLnTx/>
                <a:uFillTx/>
                <a:latin typeface="Calibri"/>
                <a:ea typeface="+mn-ea"/>
                <a:cs typeface="+mn-cs"/>
              </a:rPr>
              <a:t>Adapted from Clayton et al. </a:t>
            </a:r>
            <a:r>
              <a:rPr kumimoji="0" lang="en-US" sz="1200" b="0" i="0" u="none" strike="noStrike" kern="1200" cap="none" spc="0" normalizeH="0" baseline="0" noProof="0" dirty="0">
                <a:ln>
                  <a:noFill/>
                </a:ln>
                <a:solidFill>
                  <a:srgbClr val="2D2E2D"/>
                </a:solidFill>
                <a:effectLst/>
                <a:uLnTx/>
                <a:uFillTx/>
                <a:latin typeface="Calibri"/>
                <a:ea typeface="+mn-ea"/>
                <a:cs typeface="+mn-cs"/>
              </a:rPr>
              <a:t>Mayo Clin Proc. </a:t>
            </a:r>
            <a:r>
              <a:rPr kumimoji="0" lang="en-US" sz="1200" b="0" i="0" u="none" strike="noStrike" kern="1200" cap="none" spc="0" normalizeH="0" baseline="0" noProof="0" dirty="0">
                <a:ln>
                  <a:noFill/>
                </a:ln>
                <a:solidFill>
                  <a:prstClr val="black"/>
                </a:solidFill>
                <a:effectLst/>
                <a:uLnTx/>
                <a:uFillTx/>
                <a:latin typeface="Calibri"/>
                <a:ea typeface="+mn-ea"/>
                <a:cs typeface="+mn-cs"/>
              </a:rPr>
              <a:t>2018;93(4):467-487.</a:t>
            </a:r>
            <a:endParaRPr kumimoji="0" lang="en-CA" sz="1200" b="0" i="0" u="none" strike="noStrike" kern="1200" cap="none" spc="0" normalizeH="0" baseline="0" noProof="0" dirty="0">
              <a:ln>
                <a:noFill/>
              </a:ln>
              <a:solidFill>
                <a:srgbClr val="2D2E2D"/>
              </a:solidFill>
              <a:effectLst/>
              <a:uLnTx/>
              <a:uFillTx/>
              <a:latin typeface="Calibri"/>
              <a:ea typeface="+mn-ea"/>
              <a:cs typeface="+mn-cs"/>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178</a:t>
            </a:fld>
            <a:endParaRPr lang="en-US"/>
          </a:p>
        </p:txBody>
      </p:sp>
    </p:spTree>
    <p:extLst>
      <p:ext uri="{BB962C8B-B14F-4D97-AF65-F5344CB8AC3E}">
        <p14:creationId xmlns:p14="http://schemas.microsoft.com/office/powerpoint/2010/main" val="1828350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0"/>
              </a:spcBef>
            </a:pPr>
            <a:r>
              <a:rPr lang="en-US" altLang="en-US" u="sng" dirty="0">
                <a:latin typeface="Calibri Light" panose="020F0302020204030204" pitchFamily="34" charset="0"/>
                <a:cs typeface="Calibri Light" panose="020F0302020204030204" pitchFamily="34" charset="0"/>
              </a:rPr>
              <a:t>PRESIDE</a:t>
            </a:r>
          </a:p>
          <a:p>
            <a:pPr>
              <a:spcBef>
                <a:spcPct val="0"/>
              </a:spcBef>
            </a:pPr>
            <a:r>
              <a:rPr lang="en-US" altLang="en-US" dirty="0">
                <a:latin typeface="Calibri Light" panose="020F0302020204030204" pitchFamily="34" charset="0"/>
                <a:cs typeface="Calibri Light" panose="020F0302020204030204" pitchFamily="34" charset="0"/>
              </a:rPr>
              <a:t>31,581/50,002 women (63%) &gt;18 years from representative US panel; mean age 49 years old (range, 18-102 years); 81% white; 58% &gt;high school education; 54% employed; 70% with current partner; 62% premenopausal. Changes in Sexual Functioning Questionnaire (CSFQ) and Female Sexual Distress Scale (FSDS) utilized. Unadjusted population-based prevalence of desire disorder was 10.0% and was reduced to 6.3% for those without concurrent depression, leading to an estimate of 3.7% for those with both conditions present.</a:t>
            </a:r>
            <a:r>
              <a:rPr lang="en-US" altLang="en-US" baseline="30000" dirty="0">
                <a:latin typeface="Calibri Light" panose="020F0302020204030204" pitchFamily="34" charset="0"/>
                <a:cs typeface="Calibri Light" panose="020F0302020204030204" pitchFamily="34" charset="0"/>
              </a:rPr>
              <a:t>1</a:t>
            </a:r>
            <a:r>
              <a:rPr lang="en-US" altLang="en-US" dirty="0">
                <a:latin typeface="Calibri Light" panose="020F0302020204030204" pitchFamily="34" charset="0"/>
                <a:cs typeface="Calibri Light" panose="020F0302020204030204" pitchFamily="34" charset="0"/>
              </a:rPr>
              <a:t>  </a:t>
            </a:r>
          </a:p>
          <a:p>
            <a:pPr>
              <a:spcBef>
                <a:spcPct val="0"/>
              </a:spcBef>
            </a:pPr>
            <a:endParaRPr lang="en-US" altLang="en-US" dirty="0">
              <a:latin typeface="Calibri Light" panose="020F0302020204030204" pitchFamily="34" charset="0"/>
              <a:cs typeface="Calibri Light" panose="020F0302020204030204" pitchFamily="34" charset="0"/>
            </a:endParaRPr>
          </a:p>
          <a:p>
            <a:pPr marL="229517" indent="-229517">
              <a:spcBef>
                <a:spcPct val="0"/>
              </a:spcBef>
              <a:buAutoNum type="arabicPeriod"/>
            </a:pPr>
            <a:r>
              <a:rPr lang="en-US" altLang="en-US" dirty="0">
                <a:latin typeface="Calibri Light" panose="020F0302020204030204" pitchFamily="34" charset="0"/>
                <a:cs typeface="Calibri Light" panose="020F0302020204030204" pitchFamily="34" charset="0"/>
              </a:rPr>
              <a:t>Johannes CB, Clayton AH, Odom DM, et al. Distressing sexual problems in United States women revisited: prevalence after accounting for depression. </a:t>
            </a:r>
            <a:r>
              <a:rPr lang="en-US" altLang="en-US" i="1" dirty="0">
                <a:latin typeface="Calibri Light" panose="020F0302020204030204" pitchFamily="34" charset="0"/>
                <a:cs typeface="Calibri Light" panose="020F0302020204030204" pitchFamily="34" charset="0"/>
              </a:rPr>
              <a:t>J Clin Psychiatry</a:t>
            </a:r>
            <a:r>
              <a:rPr lang="en-US" altLang="en-US" dirty="0">
                <a:latin typeface="Calibri Light" panose="020F0302020204030204" pitchFamily="34" charset="0"/>
                <a:cs typeface="Calibri Light" panose="020F0302020204030204" pitchFamily="34" charset="0"/>
              </a:rPr>
              <a:t>. 2009;70:1698-1706.</a:t>
            </a:r>
          </a:p>
          <a:p>
            <a:pPr marL="229517" indent="-229517">
              <a:spcBef>
                <a:spcPct val="0"/>
              </a:spcBef>
              <a:buAutoNum type="arabicPeriod"/>
            </a:pPr>
            <a:endParaRPr lang="en-US" altLang="en-US" dirty="0">
              <a:latin typeface="Calibri Light" panose="020F0302020204030204" pitchFamily="34" charset="0"/>
              <a:cs typeface="Calibri Light" panose="020F0302020204030204" pitchFamily="34" charset="0"/>
            </a:endParaRPr>
          </a:p>
          <a:p>
            <a:pPr>
              <a:spcBef>
                <a:spcPct val="0"/>
              </a:spcBef>
            </a:pPr>
            <a:r>
              <a:rPr lang="en-US" altLang="en-US" i="1" u="none" dirty="0">
                <a:latin typeface="Calibri Light" panose="020F0302020204030204" pitchFamily="34" charset="0"/>
                <a:cs typeface="Calibri Light" panose="020F0302020204030204" pitchFamily="34" charset="0"/>
              </a:rPr>
              <a:t>Reference:</a:t>
            </a:r>
          </a:p>
          <a:p>
            <a:pPr defTabSz="918071">
              <a:spcBef>
                <a:spcPct val="0"/>
              </a:spcBef>
              <a:defRPr/>
            </a:pPr>
            <a:r>
              <a:rPr lang="en-US" dirty="0" err="1"/>
              <a:t>Shifren</a:t>
            </a:r>
            <a:r>
              <a:rPr lang="en-US" dirty="0"/>
              <a:t> JL, </a:t>
            </a:r>
            <a:r>
              <a:rPr lang="en-US" dirty="0" err="1"/>
              <a:t>Monz</a:t>
            </a:r>
            <a:r>
              <a:rPr lang="en-US" dirty="0"/>
              <a:t> BU, Russo PA, </a:t>
            </a:r>
            <a:r>
              <a:rPr lang="en-US" dirty="0" err="1"/>
              <a:t>Segreti</a:t>
            </a:r>
            <a:r>
              <a:rPr lang="en-US" dirty="0"/>
              <a:t> A, Johannes CB. Sexual problems and distress in United States women: prevalence and correlates. </a:t>
            </a:r>
            <a:r>
              <a:rPr lang="en-US" dirty="0" err="1"/>
              <a:t>Obstet</a:t>
            </a:r>
            <a:r>
              <a:rPr lang="en-US" dirty="0"/>
              <a:t> </a:t>
            </a:r>
            <a:r>
              <a:rPr lang="en-US" dirty="0" err="1"/>
              <a:t>Gynecol</a:t>
            </a:r>
            <a:r>
              <a:rPr lang="en-US" dirty="0"/>
              <a:t> 2008;112: 970-978.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16</a:t>
            </a:fld>
            <a:endParaRPr lang="en-US"/>
          </a:p>
        </p:txBody>
      </p:sp>
    </p:spTree>
    <p:extLst>
      <p:ext uri="{BB962C8B-B14F-4D97-AF65-F5344CB8AC3E}">
        <p14:creationId xmlns:p14="http://schemas.microsoft.com/office/powerpoint/2010/main" val="256191911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Clayton et al.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179</a:t>
            </a:fld>
            <a:endParaRPr lang="en-US"/>
          </a:p>
        </p:txBody>
      </p:sp>
    </p:spTree>
    <p:extLst>
      <p:ext uri="{BB962C8B-B14F-4D97-AF65-F5344CB8AC3E}">
        <p14:creationId xmlns:p14="http://schemas.microsoft.com/office/powerpoint/2010/main" val="374324816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Clayton et al.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180</a:t>
            </a:fld>
            <a:endParaRPr lang="en-US"/>
          </a:p>
        </p:txBody>
      </p:sp>
    </p:spTree>
    <p:extLst>
      <p:ext uri="{BB962C8B-B14F-4D97-AF65-F5344CB8AC3E}">
        <p14:creationId xmlns:p14="http://schemas.microsoft.com/office/powerpoint/2010/main" val="9347295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Clayton et al.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181</a:t>
            </a:fld>
            <a:endParaRPr lang="en-US"/>
          </a:p>
        </p:txBody>
      </p:sp>
    </p:spTree>
    <p:extLst>
      <p:ext uri="{BB962C8B-B14F-4D97-AF65-F5344CB8AC3E}">
        <p14:creationId xmlns:p14="http://schemas.microsoft.com/office/powerpoint/2010/main" val="1276930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Clayton et al.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182</a:t>
            </a:fld>
            <a:endParaRPr lang="en-US"/>
          </a:p>
        </p:txBody>
      </p:sp>
    </p:spTree>
    <p:extLst>
      <p:ext uri="{BB962C8B-B14F-4D97-AF65-F5344CB8AC3E}">
        <p14:creationId xmlns:p14="http://schemas.microsoft.com/office/powerpoint/2010/main" val="393140390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Education, counseling, and/or referral are recommended for women with lifelong and situational low sexual desire/interest. </a:t>
            </a:r>
          </a:p>
          <a:p>
            <a:r>
              <a:rPr lang="en-US" dirty="0"/>
              <a:t>Education is employed for women with and without modifiable risk factors. </a:t>
            </a:r>
          </a:p>
          <a:p>
            <a:r>
              <a:rPr lang="en-US" dirty="0"/>
              <a:t>Modifiable risk factors should be addressed.  </a:t>
            </a:r>
          </a:p>
          <a:p>
            <a:endParaRPr lang="en-US" dirty="0"/>
          </a:p>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Clayton et al.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183</a:t>
            </a:fld>
            <a:endParaRPr lang="en-US"/>
          </a:p>
        </p:txBody>
      </p:sp>
    </p:spTree>
    <p:extLst>
      <p:ext uri="{BB962C8B-B14F-4D97-AF65-F5344CB8AC3E}">
        <p14:creationId xmlns:p14="http://schemas.microsoft.com/office/powerpoint/2010/main" val="273767865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Women without remaining modifiable risk factors are stratified by menopausal status for consideration of evidenced based therapeutic interventions. The difference between options for premenopausal and post-menopausal women is the inclusion of hormonal therapy for the latter.  Late reproductive age women may be included in the post-menopausal group, shown in the small notation.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Clayton et al. Mayo Clin Proc. 2018;93(4):467-487.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184</a:t>
            </a:fld>
            <a:endParaRPr lang="en-US"/>
          </a:p>
        </p:txBody>
      </p:sp>
    </p:spTree>
    <p:extLst>
      <p:ext uri="{BB962C8B-B14F-4D97-AF65-F5344CB8AC3E}">
        <p14:creationId xmlns:p14="http://schemas.microsoft.com/office/powerpoint/2010/main" val="2159307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endParaRPr lang="en-US" i="0" dirty="0"/>
          </a:p>
          <a:p>
            <a:pPr defTabSz="924916">
              <a:defRPr/>
            </a:pPr>
            <a:r>
              <a:rPr lang="en-US" dirty="0"/>
              <a:t>Clayton AH et al. The International Society for the Study of Women’s Sexual Health Process of Care for Management of Hypoactive Sexual Desire Disorder in Women.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185</a:t>
            </a:fld>
            <a:endParaRPr lang="en-US"/>
          </a:p>
        </p:txBody>
      </p:sp>
    </p:spTree>
    <p:extLst>
      <p:ext uri="{BB962C8B-B14F-4D97-AF65-F5344CB8AC3E}">
        <p14:creationId xmlns:p14="http://schemas.microsoft.com/office/powerpoint/2010/main" val="216625161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kumimoji="0" lang="en-US" altLang="en-US" sz="1200" b="0" i="0" u="none" strike="noStrike" kern="1200" cap="none" spc="0" normalizeH="0" baseline="0" noProof="0" dirty="0">
                <a:ln>
                  <a:noFill/>
                </a:ln>
                <a:solidFill>
                  <a:srgbClr val="2D2E2D"/>
                </a:solidFill>
                <a:effectLst/>
                <a:uLnTx/>
                <a:uFillTx/>
                <a:latin typeface="Calibri"/>
                <a:ea typeface="MS PGothic" panose="020B0600070205080204" pitchFamily="34" charset="-128"/>
                <a:cs typeface="Arial" panose="020B0604020202020204" pitchFamily="34" charset="0"/>
              </a:rPr>
              <a:t>Clayton et al. Mayo Clin Proc 2017;</a:t>
            </a:r>
            <a:r>
              <a:rPr kumimoji="0" lang="en-US" altLang="en-US" sz="1200" b="0" i="0" u="none" strike="noStrike" kern="1200" cap="none" spc="0" normalizeH="0" baseline="0" noProof="0" dirty="0">
                <a:ln>
                  <a:noFill/>
                </a:ln>
                <a:solidFill>
                  <a:srgbClr val="2D2E2D"/>
                </a:solidFill>
                <a:effectLst/>
                <a:uLnTx/>
                <a:uFillTx/>
                <a:latin typeface="Calibri"/>
                <a:ea typeface="MS PGothic" panose="020B0600070205080204" pitchFamily="34" charset="-128"/>
                <a:cs typeface="Calibri" panose="020F0502020204030204" pitchFamily="34" charset="0"/>
              </a:rPr>
              <a:t>93:467-487.</a:t>
            </a:r>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186</a:t>
            </a:fld>
            <a:endParaRPr lang="en-US"/>
          </a:p>
        </p:txBody>
      </p:sp>
    </p:spTree>
    <p:extLst>
      <p:ext uri="{BB962C8B-B14F-4D97-AF65-F5344CB8AC3E}">
        <p14:creationId xmlns:p14="http://schemas.microsoft.com/office/powerpoint/2010/main" val="253677094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endParaRPr lang="en-US" i="0" dirty="0"/>
          </a:p>
          <a:p>
            <a:pPr defTabSz="924916">
              <a:defRPr/>
            </a:pPr>
            <a:r>
              <a:rPr lang="en-US" dirty="0"/>
              <a:t>Clayton AH et al. The International Society for the Study of Women’s Sexual Health Process of Care for Management of Hypoactive Sexual Desire </a:t>
            </a:r>
          </a:p>
        </p:txBody>
      </p:sp>
      <p:sp>
        <p:nvSpPr>
          <p:cNvPr id="4" name="Slide Number Placeholder 3"/>
          <p:cNvSpPr>
            <a:spLocks noGrp="1"/>
          </p:cNvSpPr>
          <p:nvPr>
            <p:ph type="sldNum" sz="quarter" idx="5"/>
          </p:nvPr>
        </p:nvSpPr>
        <p:spPr/>
        <p:txBody>
          <a:bodyPr/>
          <a:lstStyle/>
          <a:p>
            <a:fld id="{C9B80B2D-5AA8-4CEB-AE44-47CDFCA8B2A8}" type="slidenum">
              <a:rPr lang="en-US" smtClean="0"/>
              <a:t>187</a:t>
            </a:fld>
            <a:endParaRPr lang="en-US"/>
          </a:p>
        </p:txBody>
      </p:sp>
    </p:spTree>
    <p:extLst>
      <p:ext uri="{BB962C8B-B14F-4D97-AF65-F5344CB8AC3E}">
        <p14:creationId xmlns:p14="http://schemas.microsoft.com/office/powerpoint/2010/main" val="337882716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a:t>
            </a:r>
          </a:p>
          <a:p>
            <a:pPr defTabSz="918071">
              <a:defRPr/>
            </a:pPr>
            <a:r>
              <a:rPr lang="en-US" dirty="0"/>
              <a:t>Stahl SM, Sommer B, </a:t>
            </a:r>
            <a:r>
              <a:rPr lang="en-US" dirty="0" err="1"/>
              <a:t>Allers</a:t>
            </a:r>
            <a:r>
              <a:rPr lang="en-US" dirty="0"/>
              <a:t> KA. Multifunctional pharmacology of </a:t>
            </a:r>
            <a:r>
              <a:rPr lang="en-US" dirty="0" err="1"/>
              <a:t>flibanserin</a:t>
            </a:r>
            <a:r>
              <a:rPr lang="en-US" dirty="0"/>
              <a:t>: possible mechanism of therapeutic action in hypoactive sexual desire disorder. J Sex Med. 2011;8(1):15-27.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188</a:t>
            </a:fld>
            <a:endParaRPr lang="en-US"/>
          </a:p>
        </p:txBody>
      </p:sp>
    </p:spTree>
    <p:extLst>
      <p:ext uri="{BB962C8B-B14F-4D97-AF65-F5344CB8AC3E}">
        <p14:creationId xmlns:p14="http://schemas.microsoft.com/office/powerpoint/2010/main" val="116289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Shifren</a:t>
            </a: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 JL, et al. </a:t>
            </a:r>
            <a:r>
              <a:rPr kumimoji="0" lang="en-US" altLang="en-US" sz="12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Obstet</a:t>
            </a: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 Gynecol. 2008;112:970-978.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17</a:t>
            </a:fld>
            <a:endParaRPr lang="en-US"/>
          </a:p>
        </p:txBody>
      </p:sp>
    </p:spTree>
    <p:extLst>
      <p:ext uri="{BB962C8B-B14F-4D97-AF65-F5344CB8AC3E}">
        <p14:creationId xmlns:p14="http://schemas.microsoft.com/office/powerpoint/2010/main" val="318956784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a:t>
            </a:r>
          </a:p>
          <a:p>
            <a:pPr defTabSz="918071">
              <a:defRPr/>
            </a:pPr>
            <a:r>
              <a:rPr lang="en-US" dirty="0"/>
              <a:t>Joffe HV, Chang C, Sewell C, et al. FDA approval of </a:t>
            </a:r>
            <a:r>
              <a:rPr lang="en-US" dirty="0" err="1"/>
              <a:t>flibanserin</a:t>
            </a:r>
            <a:r>
              <a:rPr lang="en-US" dirty="0"/>
              <a:t>--treating hypoactive sexual desire disorder. New </a:t>
            </a:r>
            <a:r>
              <a:rPr lang="en-US" dirty="0" err="1"/>
              <a:t>Engl</a:t>
            </a:r>
            <a:r>
              <a:rPr lang="en-US" dirty="0"/>
              <a:t> J Med. 2016;374(2):101-104.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189</a:t>
            </a:fld>
            <a:endParaRPr lang="en-US"/>
          </a:p>
        </p:txBody>
      </p:sp>
    </p:spTree>
    <p:extLst>
      <p:ext uri="{BB962C8B-B14F-4D97-AF65-F5344CB8AC3E}">
        <p14:creationId xmlns:p14="http://schemas.microsoft.com/office/powerpoint/2010/main" val="27460863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sz="1200" dirty="0"/>
              <a:t>Fisher WA, Pyke RE. Sex Med Rev 2017.</a:t>
            </a:r>
          </a:p>
          <a:p>
            <a:r>
              <a:rPr lang="en-US" sz="1200" dirty="0"/>
              <a:t>Simon et al. J Sex Med 2019 Sep 12. </a:t>
            </a:r>
          </a:p>
          <a:p>
            <a:r>
              <a:rPr lang="en-US" sz="1200" dirty="0" err="1"/>
              <a:t>Milheiser</a:t>
            </a:r>
            <a:r>
              <a:rPr lang="en-US" sz="1200" dirty="0"/>
              <a:t> et al. 2019 Sep 10.</a:t>
            </a:r>
            <a:endParaRPr lang="en-US" sz="1200"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190</a:t>
            </a:fld>
            <a:endParaRPr lang="en-US"/>
          </a:p>
        </p:txBody>
      </p:sp>
    </p:spTree>
    <p:extLst>
      <p:ext uri="{BB962C8B-B14F-4D97-AF65-F5344CB8AC3E}">
        <p14:creationId xmlns:p14="http://schemas.microsoft.com/office/powerpoint/2010/main" val="303860428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defTabSz="342900">
              <a:defRPr/>
            </a:pPr>
            <a:r>
              <a:rPr lang="en-US" sz="1200" dirty="0">
                <a:solidFill>
                  <a:srgbClr val="2D2E2D"/>
                </a:solidFill>
              </a:rPr>
              <a:t>Fisher WA, Pyke RE. Sex Med Rev 2017.</a:t>
            </a:r>
          </a:p>
          <a:p>
            <a:pPr defTabSz="342900">
              <a:defRPr/>
            </a:pPr>
            <a:r>
              <a:rPr lang="en-US" sz="1200" dirty="0">
                <a:solidFill>
                  <a:prstClr val="black"/>
                </a:solidFill>
                <a:ea typeface="MS PGothic" panose="020B0600070205080204" pitchFamily="34" charset="-128"/>
              </a:rPr>
              <a:t>Division Summary, phase 3 placebo-controlled trials</a:t>
            </a:r>
            <a:r>
              <a:rPr lang="en-US" sz="1200" dirty="0">
                <a:solidFill>
                  <a:srgbClr val="2D2E2D"/>
                </a:solidFill>
              </a:rPr>
              <a:t> </a:t>
            </a:r>
          </a:p>
          <a:p>
            <a:pPr>
              <a:defRPr/>
            </a:pPr>
            <a:r>
              <a:rPr lang="en-US" altLang="en-US" sz="1200" dirty="0">
                <a:cs typeface="Calibri" panose="020F0502020204030204" pitchFamily="34" charset="0"/>
              </a:rPr>
              <a:t>Clayton  et al. J Sex Med 2018;15:43-151. </a:t>
            </a:r>
            <a:endParaRPr lang="en-US" sz="1200" dirty="0">
              <a:solidFill>
                <a:srgbClr val="000000"/>
              </a:solidFill>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191</a:t>
            </a:fld>
            <a:endParaRPr lang="en-US"/>
          </a:p>
        </p:txBody>
      </p:sp>
    </p:spTree>
    <p:extLst>
      <p:ext uri="{BB962C8B-B14F-4D97-AF65-F5344CB8AC3E}">
        <p14:creationId xmlns:p14="http://schemas.microsoft.com/office/powerpoint/2010/main" val="52638824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References:</a:t>
            </a:r>
          </a:p>
          <a:p>
            <a:r>
              <a:rPr lang="en-US" dirty="0" err="1"/>
              <a:t>Derogatis</a:t>
            </a:r>
            <a:r>
              <a:rPr lang="en-US" dirty="0"/>
              <a:t> LR, </a:t>
            </a:r>
            <a:r>
              <a:rPr lang="en-US" dirty="0" err="1"/>
              <a:t>Komer</a:t>
            </a:r>
            <a:r>
              <a:rPr lang="en-US" dirty="0"/>
              <a:t> L, Katz M, et al. Treatment of hypoactive sexual desire disorder in premenopausal women: efficacy of </a:t>
            </a:r>
            <a:r>
              <a:rPr lang="en-US" dirty="0" err="1"/>
              <a:t>flibanserin</a:t>
            </a:r>
            <a:r>
              <a:rPr lang="en-US" dirty="0"/>
              <a:t> in the VIOLET Study. J Sex Med. 2012;9(4):1074-1085. </a:t>
            </a:r>
          </a:p>
          <a:p>
            <a:endParaRPr lang="en-US" dirty="0"/>
          </a:p>
          <a:p>
            <a:r>
              <a:rPr lang="en-US" dirty="0"/>
              <a:t>Katz M, </a:t>
            </a:r>
            <a:r>
              <a:rPr lang="en-US" dirty="0" err="1"/>
              <a:t>DeRogatis</a:t>
            </a:r>
            <a:r>
              <a:rPr lang="en-US" dirty="0"/>
              <a:t> LR, Ackerman R, et al. Efficacy of </a:t>
            </a:r>
            <a:r>
              <a:rPr lang="en-US" dirty="0" err="1"/>
              <a:t>flibanserin</a:t>
            </a:r>
            <a:r>
              <a:rPr lang="en-US" dirty="0"/>
              <a:t> in women with hypoactive sexual desire disorder: results from the BEGONIA trial. J Sex Med. 2013;10(7):1807-1815. </a:t>
            </a:r>
          </a:p>
          <a:p>
            <a:endParaRPr lang="en-US" dirty="0"/>
          </a:p>
          <a:p>
            <a:r>
              <a:rPr lang="en-US" dirty="0"/>
              <a:t>Thorp J, Simon J, </a:t>
            </a:r>
            <a:r>
              <a:rPr lang="en-US" dirty="0" err="1"/>
              <a:t>Dattani</a:t>
            </a:r>
            <a:r>
              <a:rPr lang="en-US" dirty="0"/>
              <a:t> D, et al. Treatment of hypoactive sexual desire disorder in premenopausal women: efficacy of </a:t>
            </a:r>
            <a:r>
              <a:rPr lang="en-US" dirty="0" err="1"/>
              <a:t>flibanserin</a:t>
            </a:r>
            <a:r>
              <a:rPr lang="en-US" dirty="0"/>
              <a:t> in the DAISY study. J Sex Med. 2012;9(3):793-804.</a:t>
            </a:r>
          </a:p>
          <a:p>
            <a:endParaRPr lang="en-US" dirty="0"/>
          </a:p>
          <a:p>
            <a:r>
              <a:rPr lang="en-US" dirty="0"/>
              <a:t>Sprout Pharmaceuticals. </a:t>
            </a:r>
            <a:r>
              <a:rPr lang="en-US" dirty="0" err="1"/>
              <a:t>Flibanserin</a:t>
            </a:r>
            <a:r>
              <a:rPr lang="en-US" dirty="0"/>
              <a:t> for the treatment of hypoactive sexual desire disorder in premenopausal women. Advisory committee briefing document. NDA 022526. June 4, 2015. </a:t>
            </a:r>
            <a:r>
              <a:rPr lang="en-US" i="1" dirty="0"/>
              <a:t>http://www.fda.gov/downloads/advisorycommittees/committeesmeetingmaterials/drugs/drugsafetyandriskmanagementadvisorycommittee/ucm449090.pdf</a:t>
            </a:r>
          </a:p>
          <a:p>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192</a:t>
            </a:fld>
            <a:endParaRPr lang="en-US"/>
          </a:p>
        </p:txBody>
      </p:sp>
    </p:spTree>
    <p:extLst>
      <p:ext uri="{BB962C8B-B14F-4D97-AF65-F5344CB8AC3E}">
        <p14:creationId xmlns:p14="http://schemas.microsoft.com/office/powerpoint/2010/main" val="7690210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References:</a:t>
            </a:r>
          </a:p>
          <a:p>
            <a:r>
              <a:rPr lang="en-US" dirty="0" err="1"/>
              <a:t>Derogatis</a:t>
            </a:r>
            <a:r>
              <a:rPr lang="en-US" dirty="0"/>
              <a:t> LR, </a:t>
            </a:r>
            <a:r>
              <a:rPr lang="en-US" dirty="0" err="1"/>
              <a:t>Komer</a:t>
            </a:r>
            <a:r>
              <a:rPr lang="en-US" dirty="0"/>
              <a:t> L, Katz M, et al. Treatment of hypoactive sexual desire disorder in premenopausal women: efficacy of </a:t>
            </a:r>
            <a:r>
              <a:rPr lang="en-US" dirty="0" err="1"/>
              <a:t>flibanserin</a:t>
            </a:r>
            <a:r>
              <a:rPr lang="en-US" dirty="0"/>
              <a:t> in the VIOLET Study. J Sex Med. 2012;9(4):1074-1085. </a:t>
            </a:r>
          </a:p>
          <a:p>
            <a:endParaRPr lang="en-US" dirty="0"/>
          </a:p>
          <a:p>
            <a:r>
              <a:rPr lang="en-US" dirty="0"/>
              <a:t>Katz M, </a:t>
            </a:r>
            <a:r>
              <a:rPr lang="en-US" dirty="0" err="1"/>
              <a:t>DeRogatis</a:t>
            </a:r>
            <a:r>
              <a:rPr lang="en-US" dirty="0"/>
              <a:t> LR, Ackerman R, et al. Efficacy of </a:t>
            </a:r>
            <a:r>
              <a:rPr lang="en-US" dirty="0" err="1"/>
              <a:t>flibanserin</a:t>
            </a:r>
            <a:r>
              <a:rPr lang="en-US" dirty="0"/>
              <a:t> in women with hypoactive sexual desire disorder: results from the BEGONIA trial. J Sex Med. 2013;10(7):1807-1815. </a:t>
            </a:r>
          </a:p>
          <a:p>
            <a:endParaRPr lang="en-US" dirty="0"/>
          </a:p>
          <a:p>
            <a:r>
              <a:rPr lang="en-US" dirty="0"/>
              <a:t>Thorp J, Simon J, </a:t>
            </a:r>
            <a:r>
              <a:rPr lang="en-US" dirty="0" err="1"/>
              <a:t>Dattani</a:t>
            </a:r>
            <a:r>
              <a:rPr lang="en-US" dirty="0"/>
              <a:t> D, et al. Treatment of hypoactive sexual desire disorder in premenopausal women: efficacy of </a:t>
            </a:r>
            <a:r>
              <a:rPr lang="en-US" dirty="0" err="1"/>
              <a:t>flibanserin</a:t>
            </a:r>
            <a:r>
              <a:rPr lang="en-US" dirty="0"/>
              <a:t> in the DAISY study. J Sex Med. 2012;9(3):793-804.</a:t>
            </a:r>
          </a:p>
          <a:p>
            <a:endParaRPr lang="en-US" dirty="0"/>
          </a:p>
          <a:p>
            <a:r>
              <a:rPr lang="en-US" dirty="0"/>
              <a:t>Sprout Pharmaceuticals. </a:t>
            </a:r>
            <a:r>
              <a:rPr lang="en-US" dirty="0" err="1"/>
              <a:t>Flibanserin</a:t>
            </a:r>
            <a:r>
              <a:rPr lang="en-US" dirty="0"/>
              <a:t> for the treatment of hypoactive sexual desire disorder in premenopausal women. Advisory committee briefing document. NDA 022526. June 4, 2015. </a:t>
            </a:r>
            <a:r>
              <a:rPr lang="en-US" i="1" dirty="0"/>
              <a:t>http://www.fda.gov/downloads/advisorycommittees/committeesmeetingmaterials/drugs/drugsafetyandriskmanagementadvisorycommittee/ucm449090.pdf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193</a:t>
            </a:fld>
            <a:endParaRPr lang="en-US"/>
          </a:p>
        </p:txBody>
      </p:sp>
    </p:spTree>
    <p:extLst>
      <p:ext uri="{BB962C8B-B14F-4D97-AF65-F5344CB8AC3E}">
        <p14:creationId xmlns:p14="http://schemas.microsoft.com/office/powerpoint/2010/main" val="195131897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References:</a:t>
            </a:r>
          </a:p>
          <a:p>
            <a:r>
              <a:rPr lang="en-US" dirty="0" err="1"/>
              <a:t>Derogatis</a:t>
            </a:r>
            <a:r>
              <a:rPr lang="en-US" dirty="0"/>
              <a:t> LR, </a:t>
            </a:r>
            <a:r>
              <a:rPr lang="en-US" dirty="0" err="1"/>
              <a:t>Komer</a:t>
            </a:r>
            <a:r>
              <a:rPr lang="en-US" dirty="0"/>
              <a:t> L, Katz M, et al. Treatment of hypoactive sexual desire disorder in premenopausal women: efficacy of </a:t>
            </a:r>
            <a:r>
              <a:rPr lang="en-US" dirty="0" err="1"/>
              <a:t>flibanserin</a:t>
            </a:r>
            <a:r>
              <a:rPr lang="en-US" dirty="0"/>
              <a:t> in the VIOLET Study. J Sex Med. 2012;9(4):1074-1085. </a:t>
            </a:r>
          </a:p>
          <a:p>
            <a:endParaRPr lang="en-US" dirty="0"/>
          </a:p>
          <a:p>
            <a:r>
              <a:rPr lang="en-US" dirty="0"/>
              <a:t>Katz M, </a:t>
            </a:r>
            <a:r>
              <a:rPr lang="en-US" dirty="0" err="1"/>
              <a:t>DeRogatis</a:t>
            </a:r>
            <a:r>
              <a:rPr lang="en-US" dirty="0"/>
              <a:t> LR, Ackerman R, et al. Efficacy of </a:t>
            </a:r>
            <a:r>
              <a:rPr lang="en-US" dirty="0" err="1"/>
              <a:t>flibanserin</a:t>
            </a:r>
            <a:r>
              <a:rPr lang="en-US" dirty="0"/>
              <a:t> in women with hypoactive sexual desire disorder: results from the BEGONIA trial. J Sex Med. 2013;10(7):1807-1815. </a:t>
            </a:r>
          </a:p>
          <a:p>
            <a:endParaRPr lang="en-US" dirty="0"/>
          </a:p>
          <a:p>
            <a:r>
              <a:rPr lang="en-US" dirty="0"/>
              <a:t>Thorp J, Simon J, </a:t>
            </a:r>
            <a:r>
              <a:rPr lang="en-US" dirty="0" err="1"/>
              <a:t>Dattani</a:t>
            </a:r>
            <a:r>
              <a:rPr lang="en-US" dirty="0"/>
              <a:t> D, et al. Treatment of hypoactive sexual desire disorder in premenopausal women: efficacy of </a:t>
            </a:r>
            <a:r>
              <a:rPr lang="en-US" dirty="0" err="1"/>
              <a:t>flibanserin</a:t>
            </a:r>
            <a:r>
              <a:rPr lang="en-US" dirty="0"/>
              <a:t> in the DAISY study. J Sex Med. 2012;9(3):793-804.</a:t>
            </a:r>
          </a:p>
          <a:p>
            <a:endParaRPr lang="en-US" dirty="0"/>
          </a:p>
          <a:p>
            <a:r>
              <a:rPr lang="en-US" dirty="0"/>
              <a:t>Sprout Pharmaceuticals. </a:t>
            </a:r>
            <a:r>
              <a:rPr lang="en-US" dirty="0" err="1"/>
              <a:t>Flibanserin</a:t>
            </a:r>
            <a:r>
              <a:rPr lang="en-US" dirty="0"/>
              <a:t> for the treatment of hypoactive sexual desire disorder in premenopausal women. Advisory committee briefing document. NDA 022526. June 4, 2015. </a:t>
            </a:r>
            <a:r>
              <a:rPr lang="en-US" i="1" dirty="0"/>
              <a:t>http://www.fda.gov/downloads/advisorycommittees/committeesmeetingmaterials/drugs/drugsafetyandriskmanagementadvisorycommittee/ucm449090.pdf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194</a:t>
            </a:fld>
            <a:endParaRPr lang="en-US"/>
          </a:p>
        </p:txBody>
      </p:sp>
    </p:spTree>
    <p:extLst>
      <p:ext uri="{BB962C8B-B14F-4D97-AF65-F5344CB8AC3E}">
        <p14:creationId xmlns:p14="http://schemas.microsoft.com/office/powerpoint/2010/main" val="337971015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a:t>
            </a:r>
          </a:p>
          <a:p>
            <a:pPr defTabSz="918071">
              <a:defRPr/>
            </a:pPr>
            <a:r>
              <a:rPr lang="en-US" dirty="0"/>
              <a:t>Joffe HV, Chang C, Sewell C, et al. FDA approval of </a:t>
            </a:r>
            <a:r>
              <a:rPr lang="en-US" dirty="0" err="1"/>
              <a:t>flibanserin</a:t>
            </a:r>
            <a:r>
              <a:rPr lang="en-US" dirty="0"/>
              <a:t>--treating hypoactive sexual desire disorder. New </a:t>
            </a:r>
            <a:r>
              <a:rPr lang="en-US" dirty="0" err="1"/>
              <a:t>Engl</a:t>
            </a:r>
            <a:r>
              <a:rPr lang="en-US" dirty="0"/>
              <a:t> J Med. 2016;374(2):101-104.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195</a:t>
            </a:fld>
            <a:endParaRPr lang="en-US"/>
          </a:p>
        </p:txBody>
      </p:sp>
    </p:spTree>
    <p:extLst>
      <p:ext uri="{BB962C8B-B14F-4D97-AF65-F5344CB8AC3E}">
        <p14:creationId xmlns:p14="http://schemas.microsoft.com/office/powerpoint/2010/main" val="21300429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a:t>
            </a:r>
          </a:p>
          <a:p>
            <a:r>
              <a:rPr lang="en-US" dirty="0" err="1"/>
              <a:t>Derogatis</a:t>
            </a:r>
            <a:r>
              <a:rPr lang="en-US" dirty="0"/>
              <a:t> LR, </a:t>
            </a:r>
            <a:r>
              <a:rPr lang="en-US" dirty="0" err="1"/>
              <a:t>Komer</a:t>
            </a:r>
            <a:r>
              <a:rPr lang="en-US" dirty="0"/>
              <a:t> L, Katz M, et al. Treatment of hypoactive sexual desire disorder in premenopausal women: efficacy of </a:t>
            </a:r>
            <a:r>
              <a:rPr lang="en-US" dirty="0" err="1"/>
              <a:t>flibanserin</a:t>
            </a:r>
            <a:r>
              <a:rPr lang="en-US" dirty="0"/>
              <a:t> in the VIOLET Study. J Sex Med. 2012;9(4):1074-1085. </a:t>
            </a:r>
          </a:p>
          <a:p>
            <a:endParaRPr lang="en-US" dirty="0"/>
          </a:p>
          <a:p>
            <a:r>
              <a:rPr lang="en-US" dirty="0"/>
              <a:t>Katz M, </a:t>
            </a:r>
            <a:r>
              <a:rPr lang="en-US" dirty="0" err="1"/>
              <a:t>DeRogatis</a:t>
            </a:r>
            <a:r>
              <a:rPr lang="en-US" dirty="0"/>
              <a:t> LR, Ackerman R, et al. Efficacy of </a:t>
            </a:r>
            <a:r>
              <a:rPr lang="en-US" dirty="0" err="1"/>
              <a:t>flibanserin</a:t>
            </a:r>
            <a:r>
              <a:rPr lang="en-US" dirty="0"/>
              <a:t> in women with hypoactive sexual desire disorder: results from the BEGONIA trial. J Sex Med. 2013;10(7):1807-1815. </a:t>
            </a:r>
          </a:p>
          <a:p>
            <a:endParaRPr lang="en-US" dirty="0"/>
          </a:p>
          <a:p>
            <a:r>
              <a:rPr lang="en-US" dirty="0"/>
              <a:t>Thorp J, Simon J, </a:t>
            </a:r>
            <a:r>
              <a:rPr lang="en-US" dirty="0" err="1"/>
              <a:t>Dattani</a:t>
            </a:r>
            <a:r>
              <a:rPr lang="en-US" dirty="0"/>
              <a:t> D, et al. Treatment of hypoactive sexual desire disorder in premenopausal women: efficacy of </a:t>
            </a:r>
            <a:r>
              <a:rPr lang="en-US" dirty="0" err="1"/>
              <a:t>flibanserin</a:t>
            </a:r>
            <a:r>
              <a:rPr lang="en-US" dirty="0"/>
              <a:t> in the DAISY study. J Sex Med. 2012;9(3):793-804.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196</a:t>
            </a:fld>
            <a:endParaRPr lang="en-US"/>
          </a:p>
        </p:txBody>
      </p:sp>
    </p:spTree>
    <p:extLst>
      <p:ext uri="{BB962C8B-B14F-4D97-AF65-F5344CB8AC3E}">
        <p14:creationId xmlns:p14="http://schemas.microsoft.com/office/powerpoint/2010/main" val="425603255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a:t>
            </a:r>
          </a:p>
          <a:p>
            <a:pPr defTabSz="918071">
              <a:defRPr/>
            </a:pPr>
            <a:r>
              <a:rPr lang="en-US" dirty="0"/>
              <a:t>Sicard E, Raimondo D, </a:t>
            </a:r>
            <a:r>
              <a:rPr lang="en-US" dirty="0" err="1"/>
              <a:t>Vittitiw</a:t>
            </a:r>
            <a:r>
              <a:rPr lang="en-US" dirty="0"/>
              <a:t> J, Yuan J, Kissling R. Effect of alcohol administered with </a:t>
            </a:r>
            <a:r>
              <a:rPr lang="en-US" dirty="0" err="1"/>
              <a:t>flibanserin</a:t>
            </a:r>
            <a:r>
              <a:rPr lang="en-US" dirty="0"/>
              <a:t> on dizziness, syncope, and hypotension</a:t>
            </a:r>
            <a:r>
              <a:rPr lang="en-US" baseline="0" dirty="0"/>
              <a:t> in healthy, premenopausal women. [Poster] 23</a:t>
            </a:r>
            <a:r>
              <a:rPr lang="en-US" baseline="30000" dirty="0"/>
              <a:t>rd</a:t>
            </a:r>
            <a:r>
              <a:rPr lang="en-US" baseline="0" dirty="0"/>
              <a:t> Congress of the World Association for Sexual Health, Prague, Czech Republic, May 2017.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197</a:t>
            </a:fld>
            <a:endParaRPr lang="en-US"/>
          </a:p>
        </p:txBody>
      </p:sp>
    </p:spTree>
    <p:extLst>
      <p:ext uri="{BB962C8B-B14F-4D97-AF65-F5344CB8AC3E}">
        <p14:creationId xmlns:p14="http://schemas.microsoft.com/office/powerpoint/2010/main" val="81820125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a:t>
            </a:r>
          </a:p>
          <a:p>
            <a:pPr defTabSz="918071">
              <a:defRPr/>
            </a:pPr>
            <a:r>
              <a:rPr lang="en-US" dirty="0"/>
              <a:t>Sicard E, Raimondo D, </a:t>
            </a:r>
            <a:r>
              <a:rPr lang="en-US" dirty="0" err="1"/>
              <a:t>Vittitiw</a:t>
            </a:r>
            <a:r>
              <a:rPr lang="en-US" dirty="0"/>
              <a:t> J, Yuan J, Kissling R. Effect of alcohol administered with </a:t>
            </a:r>
            <a:r>
              <a:rPr lang="en-US" dirty="0" err="1"/>
              <a:t>flibanserin</a:t>
            </a:r>
            <a:r>
              <a:rPr lang="en-US" dirty="0"/>
              <a:t> on dizziness, syncope, and hypotension</a:t>
            </a:r>
            <a:r>
              <a:rPr lang="en-US" baseline="0" dirty="0"/>
              <a:t> in healthy, premenopausal women. [Poster] 23</a:t>
            </a:r>
            <a:r>
              <a:rPr lang="en-US" baseline="30000" dirty="0"/>
              <a:t>rd</a:t>
            </a:r>
            <a:r>
              <a:rPr lang="en-US" baseline="0" dirty="0"/>
              <a:t> Congress of the World Association for Sexual Health, Prague, Czech Republic, May 2017.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198</a:t>
            </a:fld>
            <a:endParaRPr lang="en-US"/>
          </a:p>
        </p:txBody>
      </p:sp>
    </p:spTree>
    <p:extLst>
      <p:ext uri="{BB962C8B-B14F-4D97-AF65-F5344CB8AC3E}">
        <p14:creationId xmlns:p14="http://schemas.microsoft.com/office/powerpoint/2010/main" val="141235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D2E2D"/>
                </a:solidFill>
                <a:effectLst>
                  <a:outerShdw blurRad="38100" dist="38100" dir="2700000" algn="tl">
                    <a:srgbClr val="C0C0C0"/>
                  </a:outerShdw>
                </a:effectLst>
                <a:uLnTx/>
                <a:uFillTx/>
                <a:latin typeface="Calibri"/>
                <a:ea typeface="MS PGothic" panose="020B0600070205080204" pitchFamily="34" charset="-128"/>
                <a:cs typeface="+mn-cs"/>
              </a:rPr>
              <a:t>Shifren</a:t>
            </a:r>
            <a:r>
              <a:rPr kumimoji="0" lang="en-US" altLang="en-US" sz="1200" b="0" i="0" u="none" strike="noStrike" kern="1200" cap="none" spc="0" normalizeH="0" baseline="0" noProof="0" dirty="0">
                <a:ln>
                  <a:noFill/>
                </a:ln>
                <a:solidFill>
                  <a:srgbClr val="2D2E2D"/>
                </a:solidFill>
                <a:effectLst>
                  <a:outerShdw blurRad="38100" dist="38100" dir="2700000" algn="tl">
                    <a:srgbClr val="C0C0C0"/>
                  </a:outerShdw>
                </a:effectLst>
                <a:uLnTx/>
                <a:uFillTx/>
                <a:latin typeface="Calibri"/>
                <a:ea typeface="MS PGothic" panose="020B0600070205080204" pitchFamily="34" charset="-128"/>
                <a:cs typeface="+mn-cs"/>
              </a:rPr>
              <a:t> et al., </a:t>
            </a:r>
            <a:r>
              <a:rPr kumimoji="0" lang="en-US" altLang="en-US" sz="1200" b="0" i="0" u="none" strike="noStrike" kern="1200" cap="none" spc="0" normalizeH="0" baseline="0" noProof="0" dirty="0" err="1">
                <a:ln>
                  <a:noFill/>
                </a:ln>
                <a:solidFill>
                  <a:srgbClr val="2D2E2D"/>
                </a:solidFill>
                <a:effectLst>
                  <a:outerShdw blurRad="38100" dist="38100" dir="2700000" algn="tl">
                    <a:srgbClr val="C0C0C0"/>
                  </a:outerShdw>
                </a:effectLst>
                <a:uLnTx/>
                <a:uFillTx/>
                <a:latin typeface="Calibri"/>
                <a:ea typeface="MS PGothic" panose="020B0600070205080204" pitchFamily="34" charset="-128"/>
                <a:cs typeface="+mn-cs"/>
              </a:rPr>
              <a:t>Obstet</a:t>
            </a:r>
            <a:r>
              <a:rPr kumimoji="0" lang="en-US" altLang="en-US" sz="1200" b="0" i="0" u="none" strike="noStrike" kern="1200" cap="none" spc="0" normalizeH="0" baseline="0" noProof="0" dirty="0">
                <a:ln>
                  <a:noFill/>
                </a:ln>
                <a:solidFill>
                  <a:srgbClr val="2D2E2D"/>
                </a:solidFill>
                <a:effectLst>
                  <a:outerShdw blurRad="38100" dist="38100" dir="2700000" algn="tl">
                    <a:srgbClr val="C0C0C0"/>
                  </a:outerShdw>
                </a:effectLst>
                <a:uLnTx/>
                <a:uFillTx/>
                <a:latin typeface="Calibri"/>
                <a:ea typeface="MS PGothic" panose="020B0600070205080204" pitchFamily="34" charset="-128"/>
                <a:cs typeface="+mn-cs"/>
              </a:rPr>
              <a:t> &amp; </a:t>
            </a:r>
            <a:r>
              <a:rPr kumimoji="0" lang="en-US" altLang="en-US" sz="1200" b="0" i="0" u="none" strike="noStrike" kern="1200" cap="none" spc="0" normalizeH="0" baseline="0" noProof="0" dirty="0" err="1">
                <a:ln>
                  <a:noFill/>
                </a:ln>
                <a:solidFill>
                  <a:srgbClr val="2D2E2D"/>
                </a:solidFill>
                <a:effectLst>
                  <a:outerShdw blurRad="38100" dist="38100" dir="2700000" algn="tl">
                    <a:srgbClr val="C0C0C0"/>
                  </a:outerShdw>
                </a:effectLst>
                <a:uLnTx/>
                <a:uFillTx/>
                <a:latin typeface="Calibri"/>
                <a:ea typeface="MS PGothic" panose="020B0600070205080204" pitchFamily="34" charset="-128"/>
                <a:cs typeface="+mn-cs"/>
              </a:rPr>
              <a:t>Gynecol</a:t>
            </a:r>
            <a:r>
              <a:rPr kumimoji="0" lang="en-US" altLang="en-US" sz="1200" b="0" i="0" u="none" strike="noStrike" kern="1200" cap="none" spc="0" normalizeH="0" baseline="0" noProof="0" dirty="0">
                <a:ln>
                  <a:noFill/>
                </a:ln>
                <a:solidFill>
                  <a:srgbClr val="2D2E2D"/>
                </a:solidFill>
                <a:effectLst>
                  <a:outerShdw blurRad="38100" dist="38100" dir="2700000" algn="tl">
                    <a:srgbClr val="C0C0C0"/>
                  </a:outerShdw>
                </a:effectLst>
                <a:uLnTx/>
                <a:uFillTx/>
                <a:latin typeface="Calibri"/>
                <a:ea typeface="MS PGothic" panose="020B0600070205080204" pitchFamily="34" charset="-128"/>
                <a:cs typeface="+mn-cs"/>
              </a:rPr>
              <a:t>, 2008; 112:970.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18</a:t>
            </a:fld>
            <a:endParaRPr lang="en-US"/>
          </a:p>
        </p:txBody>
      </p:sp>
    </p:spTree>
    <p:extLst>
      <p:ext uri="{BB962C8B-B14F-4D97-AF65-F5344CB8AC3E}">
        <p14:creationId xmlns:p14="http://schemas.microsoft.com/office/powerpoint/2010/main" val="46546310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a:t>
            </a:r>
          </a:p>
          <a:p>
            <a:pPr defTabSz="918071">
              <a:defRPr/>
            </a:pPr>
            <a:r>
              <a:rPr lang="en-US" dirty="0"/>
              <a:t>Sicard E, Raimondo D, </a:t>
            </a:r>
            <a:r>
              <a:rPr lang="en-US" dirty="0" err="1"/>
              <a:t>Vittitiw</a:t>
            </a:r>
            <a:r>
              <a:rPr lang="en-US" dirty="0"/>
              <a:t> J, Yuan J, Kissling R. Effect of alcohol administered with </a:t>
            </a:r>
            <a:r>
              <a:rPr lang="en-US" dirty="0" err="1"/>
              <a:t>flibanserin</a:t>
            </a:r>
            <a:r>
              <a:rPr lang="en-US" dirty="0"/>
              <a:t> on dizziness, syncope, and hypotension</a:t>
            </a:r>
            <a:r>
              <a:rPr lang="en-US" baseline="0" dirty="0"/>
              <a:t> in healthy, premenopausal women. [Poster] 23</a:t>
            </a:r>
            <a:r>
              <a:rPr lang="en-US" baseline="30000" dirty="0"/>
              <a:t>rd</a:t>
            </a:r>
            <a:r>
              <a:rPr lang="en-US" baseline="0" dirty="0"/>
              <a:t> Congress of the World Association for Sexual Health, Prague, Czech Republic, May 2017.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199</a:t>
            </a:fld>
            <a:endParaRPr lang="en-US"/>
          </a:p>
        </p:txBody>
      </p:sp>
    </p:spTree>
    <p:extLst>
      <p:ext uri="{BB962C8B-B14F-4D97-AF65-F5344CB8AC3E}">
        <p14:creationId xmlns:p14="http://schemas.microsoft.com/office/powerpoint/2010/main" val="4316538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33333"/>
                </a:solidFill>
                <a:effectLst/>
                <a:uLnTx/>
                <a:uFillTx/>
                <a:latin typeface="Arial" panose="020B0604020202020204"/>
                <a:ea typeface="+mn-ea"/>
                <a:cs typeface="+mn-cs"/>
              </a:rPr>
              <a:t>Kingsberg et al. </a:t>
            </a:r>
            <a:r>
              <a:rPr kumimoji="0" lang="en-US" sz="1200" b="0" i="0" u="none" strike="noStrike" kern="1200" cap="none" spc="0" normalizeH="0" baseline="0" noProof="0" dirty="0" err="1">
                <a:ln>
                  <a:noFill/>
                </a:ln>
                <a:solidFill>
                  <a:srgbClr val="333333"/>
                </a:solidFill>
                <a:effectLst/>
                <a:uLnTx/>
                <a:uFillTx/>
                <a:latin typeface="Arial" panose="020B0604020202020204"/>
                <a:ea typeface="+mn-ea"/>
                <a:cs typeface="+mn-cs"/>
              </a:rPr>
              <a:t>Obstet</a:t>
            </a:r>
            <a:r>
              <a:rPr kumimoji="0" lang="en-US" sz="1200" b="0" i="0" u="none" strike="noStrike" kern="1200" cap="none" spc="0" normalizeH="0" baseline="0" noProof="0" dirty="0">
                <a:ln>
                  <a:noFill/>
                </a:ln>
                <a:solidFill>
                  <a:srgbClr val="333333"/>
                </a:solidFill>
                <a:effectLst/>
                <a:uLnTx/>
                <a:uFillTx/>
                <a:latin typeface="Arial" panose="020B0604020202020204"/>
                <a:ea typeface="+mn-ea"/>
                <a:cs typeface="+mn-cs"/>
              </a:rPr>
              <a:t> </a:t>
            </a:r>
            <a:r>
              <a:rPr kumimoji="0" lang="en-US" sz="1200" b="0" i="0" u="none" strike="noStrike" kern="1200" cap="none" spc="0" normalizeH="0" baseline="0" noProof="0" dirty="0" err="1">
                <a:ln>
                  <a:noFill/>
                </a:ln>
                <a:solidFill>
                  <a:srgbClr val="333333"/>
                </a:solidFill>
                <a:effectLst/>
                <a:uLnTx/>
                <a:uFillTx/>
                <a:latin typeface="Arial" panose="020B0604020202020204"/>
                <a:ea typeface="+mn-ea"/>
                <a:cs typeface="+mn-cs"/>
              </a:rPr>
              <a:t>Gynecol</a:t>
            </a:r>
            <a:r>
              <a:rPr kumimoji="0" lang="en-US" sz="1200" b="0" i="0" u="none" strike="noStrike" kern="1200" cap="none" spc="0" normalizeH="0" baseline="0" noProof="0" dirty="0">
                <a:ln>
                  <a:noFill/>
                </a:ln>
                <a:solidFill>
                  <a:srgbClr val="333333"/>
                </a:solidFill>
                <a:effectLst/>
                <a:uLnTx/>
                <a:uFillTx/>
                <a:latin typeface="Arial" panose="020B0604020202020204"/>
                <a:ea typeface="+mn-ea"/>
                <a:cs typeface="+mn-cs"/>
              </a:rPr>
              <a:t> 2019 Oct 8. [</a:t>
            </a:r>
            <a:r>
              <a:rPr kumimoji="0" lang="en-US" sz="1200" b="0" i="0" u="none" strike="noStrike" kern="1200" cap="none" spc="0" normalizeH="0" baseline="0" noProof="0" dirty="0" err="1">
                <a:ln>
                  <a:noFill/>
                </a:ln>
                <a:solidFill>
                  <a:srgbClr val="333333"/>
                </a:solidFill>
                <a:effectLst/>
                <a:uLnTx/>
                <a:uFillTx/>
                <a:latin typeface="Arial" panose="020B0604020202020204"/>
                <a:ea typeface="+mn-ea"/>
                <a:cs typeface="+mn-cs"/>
              </a:rPr>
              <a:t>Epub</a:t>
            </a:r>
            <a:r>
              <a:rPr kumimoji="0" lang="en-US" sz="1200" b="0" i="0" u="none" strike="noStrike" kern="1200" cap="none" spc="0" normalizeH="0" baseline="0" noProof="0" dirty="0">
                <a:ln>
                  <a:noFill/>
                </a:ln>
                <a:solidFill>
                  <a:srgbClr val="333333"/>
                </a:solidFill>
                <a:effectLst/>
                <a:uLnTx/>
                <a:uFillTx/>
                <a:latin typeface="Arial" panose="020B0604020202020204"/>
                <a:ea typeface="+mn-ea"/>
                <a:cs typeface="+mn-cs"/>
              </a:rPr>
              <a:t> ahead of print]</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200</a:t>
            </a:fld>
            <a:endParaRPr lang="en-US"/>
          </a:p>
        </p:txBody>
      </p:sp>
    </p:spTree>
    <p:extLst>
      <p:ext uri="{BB962C8B-B14F-4D97-AF65-F5344CB8AC3E}">
        <p14:creationId xmlns:p14="http://schemas.microsoft.com/office/powerpoint/2010/main" val="142995039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provided as a courtesy of AMAG Pharmaceuticals, Inc.</a:t>
            </a:r>
          </a:p>
          <a:p>
            <a:endParaRPr lang="en-US" dirty="0"/>
          </a:p>
          <a:p>
            <a:r>
              <a:rPr lang="en-US" dirty="0"/>
              <a:t>Abbreviations: HSDD=hypoactive sexual desire disorder; OLE=open-label extension; PBO=placebo</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201</a:t>
            </a:fld>
            <a:endParaRPr lang="en-US"/>
          </a:p>
        </p:txBody>
      </p:sp>
    </p:spTree>
    <p:extLst>
      <p:ext uri="{BB962C8B-B14F-4D97-AF65-F5344CB8AC3E}">
        <p14:creationId xmlns:p14="http://schemas.microsoft.com/office/powerpoint/2010/main" val="240529769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provided as a courtesy of AMAG Pharmaceuticals, Inc.</a:t>
            </a:r>
          </a:p>
          <a:p>
            <a:r>
              <a:rPr lang="en-US" dirty="0"/>
              <a:t>MRC-BMT-US-00058 06/19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202</a:t>
            </a:fld>
            <a:endParaRPr lang="en-US"/>
          </a:p>
        </p:txBody>
      </p:sp>
    </p:spTree>
    <p:extLst>
      <p:ext uri="{BB962C8B-B14F-4D97-AF65-F5344CB8AC3E}">
        <p14:creationId xmlns:p14="http://schemas.microsoft.com/office/powerpoint/2010/main" val="220483588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provided as a courtesy of AMAG Pharmaceuticals, Inc.</a:t>
            </a:r>
          </a:p>
          <a:p>
            <a:endParaRPr lang="en-US" dirty="0"/>
          </a:p>
          <a:p>
            <a:pPr defTabSz="924916">
              <a:defRPr/>
            </a:pPr>
            <a:r>
              <a:rPr lang="en-US" dirty="0"/>
              <a:t>FSDS-DAO=female sexual distress scale-desire/arousal/orgasm; FSFI=female sexual function index; HSDD=hypoactive sexual desire disorder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203</a:t>
            </a:fld>
            <a:endParaRPr lang="en-US"/>
          </a:p>
        </p:txBody>
      </p:sp>
    </p:spTree>
    <p:extLst>
      <p:ext uri="{BB962C8B-B14F-4D97-AF65-F5344CB8AC3E}">
        <p14:creationId xmlns:p14="http://schemas.microsoft.com/office/powerpoint/2010/main" val="363794046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Slides provided as a courtesy of AMAG Pharmaceuticals, Inc.</a:t>
            </a:r>
          </a:p>
          <a:p>
            <a:endParaRPr lang="en-US" dirty="0"/>
          </a:p>
          <a:p>
            <a:r>
              <a:rPr lang="en-US" dirty="0"/>
              <a:t>Abbreviations: AA=African American; BMI=body mass index; SD=standard deviation.</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204</a:t>
            </a:fld>
            <a:endParaRPr lang="en-US"/>
          </a:p>
        </p:txBody>
      </p:sp>
    </p:spTree>
    <p:extLst>
      <p:ext uri="{BB962C8B-B14F-4D97-AF65-F5344CB8AC3E}">
        <p14:creationId xmlns:p14="http://schemas.microsoft.com/office/powerpoint/2010/main" val="257055078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Slides provided as a courtesy of AMAG Pharmaceuticals, Inc.</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205</a:t>
            </a:fld>
            <a:endParaRPr lang="en-US"/>
          </a:p>
        </p:txBody>
      </p:sp>
    </p:spTree>
    <p:extLst>
      <p:ext uri="{BB962C8B-B14F-4D97-AF65-F5344CB8AC3E}">
        <p14:creationId xmlns:p14="http://schemas.microsoft.com/office/powerpoint/2010/main" val="55477446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Slides provided as a courtesy of AMAG Pharmaceuticals, Inc.</a:t>
            </a:r>
          </a:p>
          <a:p>
            <a:endParaRPr lang="en-US" dirty="0"/>
          </a:p>
          <a:p>
            <a:r>
              <a:rPr lang="en-US" dirty="0"/>
              <a:t>Abbreviation: FSFI=Female Sexual Function Index</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206</a:t>
            </a:fld>
            <a:endParaRPr lang="en-US"/>
          </a:p>
        </p:txBody>
      </p:sp>
    </p:spTree>
    <p:extLst>
      <p:ext uri="{BB962C8B-B14F-4D97-AF65-F5344CB8AC3E}">
        <p14:creationId xmlns:p14="http://schemas.microsoft.com/office/powerpoint/2010/main" val="328336398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Slides provided as a courtesy of AMAG Pharmaceuticals, Inc.</a:t>
            </a:r>
          </a:p>
          <a:p>
            <a:pPr defTabSz="924916">
              <a:defRPr/>
            </a:pPr>
            <a:endParaRPr lang="en-US" dirty="0"/>
          </a:p>
          <a:p>
            <a:pPr defTabSz="924916">
              <a:defRPr/>
            </a:pPr>
            <a:r>
              <a:rPr lang="en-US" dirty="0"/>
              <a:t>Abbreviation: FSDS-DAO=Female Sexual Distress Scale-Desire/Arousal/Orgasm</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207</a:t>
            </a:fld>
            <a:endParaRPr lang="en-US"/>
          </a:p>
        </p:txBody>
      </p:sp>
    </p:spTree>
    <p:extLst>
      <p:ext uri="{BB962C8B-B14F-4D97-AF65-F5344CB8AC3E}">
        <p14:creationId xmlns:p14="http://schemas.microsoft.com/office/powerpoint/2010/main" val="13069314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Slides provided as a courtesy of AMAG Pharmaceuticals, Inc.</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208</a:t>
            </a:fld>
            <a:endParaRPr lang="en-US"/>
          </a:p>
        </p:txBody>
      </p:sp>
    </p:spTree>
    <p:extLst>
      <p:ext uri="{BB962C8B-B14F-4D97-AF65-F5344CB8AC3E}">
        <p14:creationId xmlns:p14="http://schemas.microsoft.com/office/powerpoint/2010/main" val="879973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SSRI/SNRI= selective serotonin reuptake inhibitor/serotonin norepinephrine reuptake inhibitor</a:t>
            </a:r>
          </a:p>
          <a:p>
            <a:r>
              <a:rPr lang="en-US" dirty="0"/>
              <a:t>CAD= coronary artery disease</a:t>
            </a:r>
          </a:p>
          <a:p>
            <a:r>
              <a:rPr lang="en-US" dirty="0"/>
              <a:t>TG= triglycerides</a:t>
            </a:r>
          </a:p>
          <a:p>
            <a:r>
              <a:rPr lang="en-US" dirty="0"/>
              <a:t>Met S= metabolic syndrome</a:t>
            </a:r>
          </a:p>
          <a:p>
            <a:endParaRPr lang="en-US" dirty="0"/>
          </a:p>
          <a:p>
            <a:r>
              <a:rPr lang="en-US" i="1" dirty="0"/>
              <a:t>References:</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1.ISSM. http://www.issm.info/news/sex-health-headlines/mediterranean-diet-might-improve-sexual-function-in-men-and-women-with-type/. </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2. McCall-</a:t>
            </a:r>
            <a:r>
              <a:rPr kumimoji="0" lang="en-US" altLang="en-US" sz="1200" b="0" i="0" u="none" strike="noStrike" kern="1200" cap="none" spc="0" normalizeH="0" baseline="0" noProof="0" dirty="0" err="1">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Hosenfeld</a:t>
            </a: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 JS, et al. J Gen Intern Med. 2008;23(12):2000-2009. </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3. Bach LE, et al. J Sex Med. 2013;10:2671-2678. </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4. </a:t>
            </a:r>
            <a:r>
              <a:rPr kumimoji="0" lang="en-US" altLang="en-US" sz="1200" b="0" i="0" u="none" strike="noStrike" kern="1200" cap="none" spc="0" normalizeH="0" baseline="0" noProof="0" dirty="0" err="1">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Alvisi</a:t>
            </a: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 S, et al. J Sex Med. 2014;11:2020-2028. </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5. </a:t>
            </a:r>
            <a:r>
              <a:rPr kumimoji="0" lang="en-US" altLang="en-US" sz="1200" b="0" i="0" u="none" strike="noStrike" kern="1200" cap="none" spc="0" normalizeH="0" baseline="0" noProof="0" dirty="0" err="1">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Appa</a:t>
            </a: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 AA, et. al. J Sex Med. 2014;11:2744-2755. </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6. </a:t>
            </a:r>
            <a:r>
              <a:rPr kumimoji="0" lang="en-US" altLang="en-US" sz="1200" b="0" i="0" u="none" strike="noStrike" kern="1200" cap="none" spc="0" normalizeH="0" baseline="0" noProof="0" dirty="0" err="1">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Pontiroli</a:t>
            </a: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 AE, et al. J Sex Med. 2013;10:1044-1051. </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2D2E2D"/>
                </a:solidFill>
                <a:effectLst/>
                <a:uLnTx/>
                <a:uFillTx/>
                <a:latin typeface="Arial" panose="020B0604020202020204" pitchFamily="34" charset="0"/>
                <a:ea typeface="MS PGothic" panose="020B0600070205080204" pitchFamily="34" charset="-128"/>
                <a:cs typeface="Arial" panose="020B0604020202020204" pitchFamily="34" charset="0"/>
              </a:rPr>
              <a:t>7. Kling JM, et al. Menopause. 2017;24;604-612.</a:t>
            </a:r>
          </a:p>
          <a:p>
            <a:pPr defTabSz="918071">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19</a:t>
            </a:fld>
            <a:endParaRPr lang="en-US"/>
          </a:p>
        </p:txBody>
      </p:sp>
    </p:spTree>
    <p:extLst>
      <p:ext uri="{BB962C8B-B14F-4D97-AF65-F5344CB8AC3E}">
        <p14:creationId xmlns:p14="http://schemas.microsoft.com/office/powerpoint/2010/main" val="46699735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References:</a:t>
            </a:r>
          </a:p>
          <a:p>
            <a:r>
              <a:rPr lang="en-US" dirty="0" err="1"/>
              <a:t>Poels</a:t>
            </a:r>
            <a:r>
              <a:rPr lang="en-US" dirty="0"/>
              <a:t> S, </a:t>
            </a:r>
            <a:r>
              <a:rPr lang="en-US" dirty="0" err="1"/>
              <a:t>Bloemers</a:t>
            </a:r>
            <a:r>
              <a:rPr lang="en-US" dirty="0"/>
              <a:t> J, van </a:t>
            </a:r>
            <a:r>
              <a:rPr lang="en-US" dirty="0" err="1"/>
              <a:t>Rooij</a:t>
            </a:r>
            <a:r>
              <a:rPr lang="en-US" dirty="0"/>
              <a:t> K, et al. Toward personalized sexual medicine (part 2): testosterone combined with a PDE5 inhibitor increases sexual satisfaction in women with HSDD and FSAD, and a low sensitive system for sexual cues. J Sex Med 2013;10(3):810-23. </a:t>
            </a:r>
          </a:p>
          <a:p>
            <a:endParaRPr lang="en-US" dirty="0"/>
          </a:p>
          <a:p>
            <a:r>
              <a:rPr lang="en-US" dirty="0"/>
              <a:t>van </a:t>
            </a:r>
            <a:r>
              <a:rPr lang="en-US" dirty="0" err="1"/>
              <a:t>Rooij</a:t>
            </a:r>
            <a:r>
              <a:rPr lang="en-US" dirty="0"/>
              <a:t> K, </a:t>
            </a:r>
            <a:r>
              <a:rPr lang="en-US" dirty="0" err="1"/>
              <a:t>Poels</a:t>
            </a:r>
            <a:r>
              <a:rPr lang="en-US" dirty="0"/>
              <a:t> S, </a:t>
            </a:r>
            <a:r>
              <a:rPr lang="en-US" dirty="0" err="1"/>
              <a:t>Bloemers</a:t>
            </a:r>
            <a:r>
              <a:rPr lang="en-US" dirty="0"/>
              <a:t> J, et al. Toward personalized sexual medicine (part 3): testosterone combined with a Serotonin1A receptor agonist increases sexual satisfaction in women with HSDD and FSAD, and dysfunctional activation of sexual inhibitory mechanisms. J Sex Med 2013;10(3):824-37.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209</a:t>
            </a:fld>
            <a:endParaRPr lang="en-US"/>
          </a:p>
        </p:txBody>
      </p:sp>
    </p:spTree>
    <p:extLst>
      <p:ext uri="{BB962C8B-B14F-4D97-AF65-F5344CB8AC3E}">
        <p14:creationId xmlns:p14="http://schemas.microsoft.com/office/powerpoint/2010/main" val="357284120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r>
              <a:rPr lang="en-US" dirty="0"/>
              <a:t>Clayton AH et al. The International Society for the Study of Women’s Sexual Health Process of Care for Management of Hypoactive Sexual Desire Disorder in Women. Mayo Clin Proc. 2018;93(4):467-487.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210</a:t>
            </a:fld>
            <a:endParaRPr lang="en-US"/>
          </a:p>
        </p:txBody>
      </p:sp>
    </p:spTree>
    <p:extLst>
      <p:ext uri="{BB962C8B-B14F-4D97-AF65-F5344CB8AC3E}">
        <p14:creationId xmlns:p14="http://schemas.microsoft.com/office/powerpoint/2010/main" val="33792401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altLang="en-US" sz="1200" dirty="0">
                <a:solidFill>
                  <a:schemeClr val="tx1">
                    <a:lumMod val="65000"/>
                    <a:lumOff val="35000"/>
                  </a:schemeClr>
                </a:solidFill>
                <a:latin typeface="Calibri" panose="020F0502020204030204" pitchFamily="34" charset="0"/>
                <a:ea typeface="MS PGothic" panose="020B0600070205080204" pitchFamily="34" charset="-128"/>
                <a:cs typeface="Calibri" panose="020F0502020204030204" pitchFamily="34" charset="0"/>
              </a:rPr>
              <a:t>Parish et al. J Sex Med 2016;</a:t>
            </a:r>
            <a:r>
              <a:rPr lang="en-US" sz="1200" spc="9" dirty="0">
                <a:solidFill>
                  <a:schemeClr val="tx1">
                    <a:lumMod val="65000"/>
                    <a:lumOff val="35000"/>
                  </a:schemeClr>
                </a:solidFill>
                <a:latin typeface="Calibri" panose="020F0502020204030204" pitchFamily="34" charset="0"/>
                <a:ea typeface="Times New Roman" panose="02020603050405020304" pitchFamily="18" charset="0"/>
                <a:cs typeface="Calibri" panose="020F0502020204030204" pitchFamily="34" charset="0"/>
              </a:rPr>
              <a:t>13(12):1888-1906</a:t>
            </a:r>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212</a:t>
            </a:fld>
            <a:endParaRPr lang="en-US"/>
          </a:p>
        </p:txBody>
      </p:sp>
    </p:spTree>
    <p:extLst>
      <p:ext uri="{BB962C8B-B14F-4D97-AF65-F5344CB8AC3E}">
        <p14:creationId xmlns:p14="http://schemas.microsoft.com/office/powerpoint/2010/main" val="106048862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Giraldi</a:t>
            </a:r>
            <a:r>
              <a:rPr lang="en-US" sz="1200" b="0" i="0" kern="1200" dirty="0">
                <a:solidFill>
                  <a:schemeClr val="tx1"/>
                </a:solidFill>
                <a:effectLst/>
                <a:latin typeface="+mn-lt"/>
                <a:ea typeface="+mn-ea"/>
                <a:cs typeface="+mn-cs"/>
              </a:rPr>
              <a:t>, Annamaria, et al. "Female sexual arousal disorders." </a:t>
            </a:r>
            <a:r>
              <a:rPr lang="en-US" sz="1200" b="0" i="1" kern="1200" dirty="0">
                <a:solidFill>
                  <a:schemeClr val="tx1"/>
                </a:solidFill>
                <a:effectLst/>
                <a:latin typeface="+mn-lt"/>
                <a:ea typeface="+mn-ea"/>
                <a:cs typeface="+mn-cs"/>
              </a:rPr>
              <a:t>The Journal of Sexual Medicine</a:t>
            </a:r>
            <a:r>
              <a:rPr lang="en-US" sz="1200" b="0" i="0" kern="1200" dirty="0">
                <a:solidFill>
                  <a:schemeClr val="tx1"/>
                </a:solidFill>
                <a:effectLst/>
                <a:latin typeface="+mn-lt"/>
                <a:ea typeface="+mn-ea"/>
                <a:cs typeface="+mn-cs"/>
              </a:rPr>
              <a:t> 10.1 (2013): 58-73.</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214</a:t>
            </a:fld>
            <a:endParaRPr lang="en-US"/>
          </a:p>
        </p:txBody>
      </p:sp>
    </p:spTree>
    <p:extLst>
      <p:ext uri="{BB962C8B-B14F-4D97-AF65-F5344CB8AC3E}">
        <p14:creationId xmlns:p14="http://schemas.microsoft.com/office/powerpoint/2010/main" val="313134527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Giraldi</a:t>
            </a:r>
            <a:r>
              <a:rPr lang="en-US" sz="1200" b="0" i="0" kern="1200" dirty="0">
                <a:solidFill>
                  <a:schemeClr val="tx1"/>
                </a:solidFill>
                <a:effectLst/>
                <a:latin typeface="+mn-lt"/>
                <a:ea typeface="+mn-ea"/>
                <a:cs typeface="+mn-cs"/>
              </a:rPr>
              <a:t>, Annamaria, et al. "Female sexual arousal disorders." </a:t>
            </a:r>
            <a:r>
              <a:rPr lang="en-US" sz="1200" b="0" i="1" kern="1200" dirty="0">
                <a:solidFill>
                  <a:schemeClr val="tx1"/>
                </a:solidFill>
                <a:effectLst/>
                <a:latin typeface="+mn-lt"/>
                <a:ea typeface="+mn-ea"/>
                <a:cs typeface="+mn-cs"/>
              </a:rPr>
              <a:t>The Journal of Sexual Medicine</a:t>
            </a:r>
            <a:r>
              <a:rPr lang="en-US" sz="1200" b="0" i="0" kern="1200" dirty="0">
                <a:solidFill>
                  <a:schemeClr val="tx1"/>
                </a:solidFill>
                <a:effectLst/>
                <a:latin typeface="+mn-lt"/>
                <a:ea typeface="+mn-ea"/>
                <a:cs typeface="+mn-cs"/>
              </a:rPr>
              <a:t> 10.1 (2013): 58-73.</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215</a:t>
            </a:fld>
            <a:endParaRPr lang="en-US"/>
          </a:p>
        </p:txBody>
      </p:sp>
    </p:spTree>
    <p:extLst>
      <p:ext uri="{BB962C8B-B14F-4D97-AF65-F5344CB8AC3E}">
        <p14:creationId xmlns:p14="http://schemas.microsoft.com/office/powerpoint/2010/main" val="417023233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Giraldi</a:t>
            </a:r>
            <a:r>
              <a:rPr lang="en-US" sz="1200" b="0" i="0" kern="1200" dirty="0">
                <a:solidFill>
                  <a:schemeClr val="tx1"/>
                </a:solidFill>
                <a:effectLst/>
                <a:latin typeface="+mn-lt"/>
                <a:ea typeface="+mn-ea"/>
                <a:cs typeface="+mn-cs"/>
              </a:rPr>
              <a:t>, Annamaria, et al. "Female sexual arousal disorders." </a:t>
            </a:r>
            <a:r>
              <a:rPr lang="en-US" sz="1200" b="0" i="1" kern="1200" dirty="0">
                <a:solidFill>
                  <a:schemeClr val="tx1"/>
                </a:solidFill>
                <a:effectLst/>
                <a:latin typeface="+mn-lt"/>
                <a:ea typeface="+mn-ea"/>
                <a:cs typeface="+mn-cs"/>
              </a:rPr>
              <a:t>The Journal of Sexual Medicine</a:t>
            </a:r>
            <a:r>
              <a:rPr lang="en-US" sz="1200" b="0" i="0" kern="1200" dirty="0">
                <a:solidFill>
                  <a:schemeClr val="tx1"/>
                </a:solidFill>
                <a:effectLst/>
                <a:latin typeface="+mn-lt"/>
                <a:ea typeface="+mn-ea"/>
                <a:cs typeface="+mn-cs"/>
              </a:rPr>
              <a:t> 10.1 (2013): 58-73.</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216</a:t>
            </a:fld>
            <a:endParaRPr lang="en-US"/>
          </a:p>
        </p:txBody>
      </p:sp>
    </p:spTree>
    <p:extLst>
      <p:ext uri="{BB962C8B-B14F-4D97-AF65-F5344CB8AC3E}">
        <p14:creationId xmlns:p14="http://schemas.microsoft.com/office/powerpoint/2010/main" val="408371840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Giraldi</a:t>
            </a:r>
            <a:r>
              <a:rPr lang="en-US" sz="1200" b="0" i="0" kern="1200" dirty="0">
                <a:solidFill>
                  <a:schemeClr val="tx1"/>
                </a:solidFill>
                <a:effectLst/>
                <a:latin typeface="+mn-lt"/>
                <a:ea typeface="+mn-ea"/>
                <a:cs typeface="+mn-cs"/>
              </a:rPr>
              <a:t>, Annamaria, et al. "Female sexual arousal disorders." </a:t>
            </a:r>
            <a:r>
              <a:rPr lang="en-US" sz="1200" b="0" i="1" kern="1200" dirty="0">
                <a:solidFill>
                  <a:schemeClr val="tx1"/>
                </a:solidFill>
                <a:effectLst/>
                <a:latin typeface="+mn-lt"/>
                <a:ea typeface="+mn-ea"/>
                <a:cs typeface="+mn-cs"/>
              </a:rPr>
              <a:t>The Journal of Sexual Medicine</a:t>
            </a:r>
            <a:r>
              <a:rPr lang="en-US" sz="1200" b="0" i="0" kern="1200" dirty="0">
                <a:solidFill>
                  <a:schemeClr val="tx1"/>
                </a:solidFill>
                <a:effectLst/>
                <a:latin typeface="+mn-lt"/>
                <a:ea typeface="+mn-ea"/>
                <a:cs typeface="+mn-cs"/>
              </a:rPr>
              <a:t> 10.1 (2013): 58-73.</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217</a:t>
            </a:fld>
            <a:endParaRPr lang="en-US"/>
          </a:p>
        </p:txBody>
      </p:sp>
    </p:spTree>
    <p:extLst>
      <p:ext uri="{BB962C8B-B14F-4D97-AF65-F5344CB8AC3E}">
        <p14:creationId xmlns:p14="http://schemas.microsoft.com/office/powerpoint/2010/main" val="217925273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80000"/>
              </a:lnSpc>
              <a:defRPr/>
            </a:pPr>
            <a:r>
              <a:rPr lang="en-US" altLang="en-US" sz="1200" dirty="0">
                <a:ea typeface="ＭＳ Ｐゴシック" panose="020B0600070205080204" pitchFamily="34" charset="-128"/>
              </a:rPr>
              <a:t> </a:t>
            </a:r>
          </a:p>
          <a:p>
            <a:pPr eaLnBrk="1" hangingPunct="1">
              <a:lnSpc>
                <a:spcPct val="80000"/>
              </a:lnSpc>
              <a:buFontTx/>
              <a:buNone/>
              <a:defRPr/>
            </a:pPr>
            <a:r>
              <a:rPr lang="en-US" altLang="en-US" sz="1200" i="1" dirty="0">
                <a:ea typeface="ＭＳ Ｐゴシック" panose="020B0600070205080204" pitchFamily="34" charset="-128"/>
              </a:rPr>
              <a:t>References:</a:t>
            </a:r>
          </a:p>
          <a:p>
            <a:pPr eaLnBrk="1" hangingPunct="1">
              <a:lnSpc>
                <a:spcPct val="80000"/>
              </a:lnSpc>
              <a:buFontTx/>
              <a:buAutoNum type="arabicPeriod"/>
              <a:defRPr/>
            </a:pPr>
            <a:r>
              <a:rPr lang="en-US" altLang="en-US" sz="1200" dirty="0">
                <a:ea typeface="ＭＳ Ｐゴシック" panose="020B0600070205080204" pitchFamily="34" charset="-128"/>
              </a:rPr>
              <a:t> </a:t>
            </a:r>
            <a:r>
              <a:rPr lang="en-US" altLang="en-US" sz="1200" dirty="0" err="1">
                <a:ea typeface="ＭＳ Ｐゴシック" panose="020B0600070205080204" pitchFamily="34" charset="-128"/>
              </a:rPr>
              <a:t>Kingsberg</a:t>
            </a:r>
            <a:r>
              <a:rPr lang="en-US" altLang="en-US" sz="1200" dirty="0">
                <a:ea typeface="ＭＳ Ｐゴシック" panose="020B0600070205080204" pitchFamily="34" charset="-128"/>
              </a:rPr>
              <a:t> SA, Janata JW. Female sexual disorders: assessment, diagnosis, and treatment. </a:t>
            </a:r>
            <a:r>
              <a:rPr lang="en-US" altLang="en-US" sz="1200" i="1" dirty="0" err="1">
                <a:ea typeface="ＭＳ Ｐゴシック" panose="020B0600070205080204" pitchFamily="34" charset="-128"/>
              </a:rPr>
              <a:t>Urol</a:t>
            </a:r>
            <a:r>
              <a:rPr lang="en-US" altLang="en-US" sz="1200" i="1" dirty="0">
                <a:ea typeface="ＭＳ Ｐゴシック" panose="020B0600070205080204" pitchFamily="34" charset="-128"/>
              </a:rPr>
              <a:t> Clin North Am.</a:t>
            </a:r>
            <a:r>
              <a:rPr lang="en-US" altLang="en-US" sz="1200" dirty="0">
                <a:ea typeface="ＭＳ Ｐゴシック" panose="020B0600070205080204" pitchFamily="34" charset="-128"/>
              </a:rPr>
              <a:t> 2007;34:497-506.</a:t>
            </a:r>
          </a:p>
          <a:p>
            <a:pPr eaLnBrk="1" hangingPunct="1">
              <a:lnSpc>
                <a:spcPct val="80000"/>
              </a:lnSpc>
              <a:buFontTx/>
              <a:buAutoNum type="arabicPeriod"/>
              <a:defRPr/>
            </a:pPr>
            <a:r>
              <a:rPr lang="en-US" altLang="en-US" sz="1200" dirty="0">
                <a:ea typeface="ＭＳ Ｐゴシック" panose="020B0600070205080204" pitchFamily="34" charset="-128"/>
              </a:rPr>
              <a:t> Simon JA, </a:t>
            </a:r>
            <a:r>
              <a:rPr lang="en-US" altLang="en-US" sz="1200" dirty="0" err="1">
                <a:ea typeface="ＭＳ Ｐゴシック" panose="020B0600070205080204" pitchFamily="34" charset="-128"/>
              </a:rPr>
              <a:t>Reape</a:t>
            </a:r>
            <a:r>
              <a:rPr lang="en-US" altLang="en-US" sz="1200" dirty="0">
                <a:ea typeface="ＭＳ Ｐゴシック" panose="020B0600070205080204" pitchFamily="34" charset="-128"/>
              </a:rPr>
              <a:t> KZ, </a:t>
            </a:r>
            <a:r>
              <a:rPr lang="en-US" altLang="en-US" sz="1200" dirty="0" err="1">
                <a:ea typeface="ＭＳ Ｐゴシック" panose="020B0600070205080204" pitchFamily="34" charset="-128"/>
              </a:rPr>
              <a:t>Wininger</a:t>
            </a:r>
            <a:r>
              <a:rPr lang="en-US" altLang="en-US" sz="1200" dirty="0">
                <a:ea typeface="ＭＳ Ｐゴシック" panose="020B0600070205080204" pitchFamily="34" charset="-128"/>
              </a:rPr>
              <a:t> S, </a:t>
            </a:r>
            <a:r>
              <a:rPr lang="en-US" altLang="en-US" sz="1200" dirty="0" err="1">
                <a:ea typeface="ＭＳ Ｐゴシック" panose="020B0600070205080204" pitchFamily="34" charset="-128"/>
              </a:rPr>
              <a:t>Hait</a:t>
            </a:r>
            <a:r>
              <a:rPr lang="en-US" altLang="en-US" sz="1200" dirty="0">
                <a:ea typeface="ＭＳ Ｐゴシック" panose="020B0600070205080204" pitchFamily="34" charset="-128"/>
              </a:rPr>
              <a:t> H. Randomized, multicenter, double-blind, placebo-controlled trial to evaluate the efficacy and safety of synthetic conjugated estrogens B for the treatment of vulvovaginal atrophy in healthy postmenopausal women. </a:t>
            </a:r>
            <a:r>
              <a:rPr lang="en-US" altLang="en-US" sz="1200" i="1" dirty="0" err="1">
                <a:ea typeface="ＭＳ Ｐゴシック" panose="020B0600070205080204" pitchFamily="34" charset="-128"/>
              </a:rPr>
              <a:t>Fertil</a:t>
            </a:r>
            <a:r>
              <a:rPr lang="en-US" altLang="en-US" sz="1200" i="1" dirty="0">
                <a:ea typeface="ＭＳ Ｐゴシック" panose="020B0600070205080204" pitchFamily="34" charset="-128"/>
              </a:rPr>
              <a:t> </a:t>
            </a:r>
            <a:r>
              <a:rPr lang="en-US" altLang="en-US" sz="1200" i="1" dirty="0" err="1">
                <a:ea typeface="ＭＳ Ｐゴシック" panose="020B0600070205080204" pitchFamily="34" charset="-128"/>
              </a:rPr>
              <a:t>Steril</a:t>
            </a:r>
            <a:r>
              <a:rPr lang="en-US" altLang="en-US" sz="1200" i="1" dirty="0">
                <a:ea typeface="ＭＳ Ｐゴシック" panose="020B0600070205080204" pitchFamily="34" charset="-128"/>
              </a:rPr>
              <a:t>. </a:t>
            </a:r>
            <a:r>
              <a:rPr lang="en-US" altLang="en-US" sz="1200" dirty="0">
                <a:ea typeface="ＭＳ Ｐゴシック" panose="020B0600070205080204" pitchFamily="34" charset="-128"/>
              </a:rPr>
              <a:t>2008;90:1132-1138.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218</a:t>
            </a:fld>
            <a:endParaRPr lang="en-US"/>
          </a:p>
        </p:txBody>
      </p:sp>
    </p:spTree>
    <p:extLst>
      <p:ext uri="{BB962C8B-B14F-4D97-AF65-F5344CB8AC3E}">
        <p14:creationId xmlns:p14="http://schemas.microsoft.com/office/powerpoint/2010/main" val="272911009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223</a:t>
            </a:fld>
            <a:endParaRPr lang="en-US"/>
          </a:p>
        </p:txBody>
      </p:sp>
    </p:spTree>
    <p:extLst>
      <p:ext uri="{BB962C8B-B14F-4D97-AF65-F5344CB8AC3E}">
        <p14:creationId xmlns:p14="http://schemas.microsoft.com/office/powerpoint/2010/main" val="243804907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224</a:t>
            </a:fld>
            <a:endParaRPr lang="en-US"/>
          </a:p>
        </p:txBody>
      </p:sp>
    </p:spTree>
    <p:extLst>
      <p:ext uri="{BB962C8B-B14F-4D97-AF65-F5344CB8AC3E}">
        <p14:creationId xmlns:p14="http://schemas.microsoft.com/office/powerpoint/2010/main" val="3609840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a:t>Prairie BA, </a:t>
            </a:r>
            <a:r>
              <a:rPr lang="en-US" dirty="0" err="1"/>
              <a:t>Scheier</a:t>
            </a:r>
            <a:r>
              <a:rPr lang="en-US" dirty="0"/>
              <a:t> MF, Matthews KA et al. A higher sense of purpose in life is associated with sexual enjoyment in midlife women. Menopause 2011;18:839-844. </a:t>
            </a:r>
          </a:p>
          <a:p>
            <a:r>
              <a:rPr lang="en-US" dirty="0" err="1"/>
              <a:t>Trompeter</a:t>
            </a:r>
            <a:r>
              <a:rPr lang="en-US" dirty="0"/>
              <a:t> SE, Bettencourt R, Barrett-Connor E. Sexual activity and satisfaction in healthy community-dwelling older women. Am J Med 2012;37-43. </a:t>
            </a:r>
          </a:p>
          <a:p>
            <a:r>
              <a:rPr lang="en-US" dirty="0" err="1"/>
              <a:t>Ornat</a:t>
            </a:r>
            <a:r>
              <a:rPr lang="en-US" dirty="0"/>
              <a:t> L, Martinez-Dearth R, Munoz A et al. Sexual function, satisfaction with life and menopausal symptoms in middle-aged women. </a:t>
            </a:r>
            <a:r>
              <a:rPr lang="en-US" dirty="0" err="1"/>
              <a:t>Maturitas</a:t>
            </a:r>
            <a:r>
              <a:rPr lang="en-US" dirty="0"/>
              <a:t> 2013;75:261-269.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20</a:t>
            </a:fld>
            <a:endParaRPr lang="en-US"/>
          </a:p>
        </p:txBody>
      </p:sp>
    </p:spTree>
    <p:extLst>
      <p:ext uri="{BB962C8B-B14F-4D97-AF65-F5344CB8AC3E}">
        <p14:creationId xmlns:p14="http://schemas.microsoft.com/office/powerpoint/2010/main" val="141428865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225</a:t>
            </a:fld>
            <a:endParaRPr lang="en-US"/>
          </a:p>
        </p:txBody>
      </p:sp>
    </p:spTree>
    <p:extLst>
      <p:ext uri="{BB962C8B-B14F-4D97-AF65-F5344CB8AC3E}">
        <p14:creationId xmlns:p14="http://schemas.microsoft.com/office/powerpoint/2010/main" val="351026671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226</a:t>
            </a:fld>
            <a:endParaRPr lang="en-US"/>
          </a:p>
        </p:txBody>
      </p:sp>
    </p:spTree>
    <p:extLst>
      <p:ext uri="{BB962C8B-B14F-4D97-AF65-F5344CB8AC3E}">
        <p14:creationId xmlns:p14="http://schemas.microsoft.com/office/powerpoint/2010/main" val="170633605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227</a:t>
            </a:fld>
            <a:endParaRPr lang="en-US"/>
          </a:p>
        </p:txBody>
      </p:sp>
    </p:spTree>
    <p:extLst>
      <p:ext uri="{BB962C8B-B14F-4D97-AF65-F5344CB8AC3E}">
        <p14:creationId xmlns:p14="http://schemas.microsoft.com/office/powerpoint/2010/main" val="4237141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228</a:t>
            </a:fld>
            <a:endParaRPr lang="en-US"/>
          </a:p>
        </p:txBody>
      </p:sp>
    </p:spTree>
    <p:extLst>
      <p:ext uri="{BB962C8B-B14F-4D97-AF65-F5344CB8AC3E}">
        <p14:creationId xmlns:p14="http://schemas.microsoft.com/office/powerpoint/2010/main" val="8241022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229</a:t>
            </a:fld>
            <a:endParaRPr lang="en-US"/>
          </a:p>
        </p:txBody>
      </p:sp>
    </p:spTree>
    <p:extLst>
      <p:ext uri="{BB962C8B-B14F-4D97-AF65-F5344CB8AC3E}">
        <p14:creationId xmlns:p14="http://schemas.microsoft.com/office/powerpoint/2010/main" val="206445052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230</a:t>
            </a:fld>
            <a:endParaRPr lang="en-US"/>
          </a:p>
        </p:txBody>
      </p:sp>
    </p:spTree>
    <p:extLst>
      <p:ext uri="{BB962C8B-B14F-4D97-AF65-F5344CB8AC3E}">
        <p14:creationId xmlns:p14="http://schemas.microsoft.com/office/powerpoint/2010/main" val="29924360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231</a:t>
            </a:fld>
            <a:endParaRPr lang="en-US"/>
          </a:p>
        </p:txBody>
      </p:sp>
    </p:spTree>
    <p:extLst>
      <p:ext uri="{BB962C8B-B14F-4D97-AF65-F5344CB8AC3E}">
        <p14:creationId xmlns:p14="http://schemas.microsoft.com/office/powerpoint/2010/main" val="178761576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232</a:t>
            </a:fld>
            <a:endParaRPr lang="en-US"/>
          </a:p>
        </p:txBody>
      </p:sp>
    </p:spTree>
    <p:extLst>
      <p:ext uri="{BB962C8B-B14F-4D97-AF65-F5344CB8AC3E}">
        <p14:creationId xmlns:p14="http://schemas.microsoft.com/office/powerpoint/2010/main" val="163785433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233</a:t>
            </a:fld>
            <a:endParaRPr lang="en-US"/>
          </a:p>
        </p:txBody>
      </p:sp>
    </p:spTree>
    <p:extLst>
      <p:ext uri="{BB962C8B-B14F-4D97-AF65-F5344CB8AC3E}">
        <p14:creationId xmlns:p14="http://schemas.microsoft.com/office/powerpoint/2010/main" val="93500582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234</a:t>
            </a:fld>
            <a:endParaRPr lang="en-US"/>
          </a:p>
        </p:txBody>
      </p:sp>
    </p:spTree>
    <p:extLst>
      <p:ext uri="{BB962C8B-B14F-4D97-AF65-F5344CB8AC3E}">
        <p14:creationId xmlns:p14="http://schemas.microsoft.com/office/powerpoint/2010/main" val="2179479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Dennerstein</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 L, Hayes R. J Sex Med 2005;2(suppl 3):118-132.</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Prarie</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 et al. Menopause 2011;18:839-844.</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Thomas et al. Menopause 2017;25:286-292.</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Lonnee</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Calibri" panose="020F0502020204030204" pitchFamily="34" charset="0"/>
              </a:rPr>
              <a:t>-Hoffman et al. J Sex Med 2014;11:2029-2038. </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Ornat</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et al. </a:t>
            </a:r>
            <a:r>
              <a:rPr kumimoji="0" lang="en-US" altLang="en-US" sz="12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Maturitas</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2013;75:261-9.</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Ringa</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et al. J Sex Med 2013;10:2399-2408.</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Bell et al. Sex Med Rev 2017;5:52-80. </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Avis et al. Menopause 2017;24:379-390.</a:t>
            </a:r>
          </a:p>
          <a:p>
            <a:pPr marL="0" marR="0" lvl="0" indent="0" algn="l" defTabSz="4572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Avis et al. Menopause 2018;11:1244-1235</a:t>
            </a:r>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21</a:t>
            </a:fld>
            <a:endParaRPr lang="en-US"/>
          </a:p>
        </p:txBody>
      </p:sp>
    </p:spTree>
    <p:extLst>
      <p:ext uri="{BB962C8B-B14F-4D97-AF65-F5344CB8AC3E}">
        <p14:creationId xmlns:p14="http://schemas.microsoft.com/office/powerpoint/2010/main" val="166320305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235</a:t>
            </a:fld>
            <a:endParaRPr lang="en-US"/>
          </a:p>
        </p:txBody>
      </p:sp>
    </p:spTree>
    <p:extLst>
      <p:ext uri="{BB962C8B-B14F-4D97-AF65-F5344CB8AC3E}">
        <p14:creationId xmlns:p14="http://schemas.microsoft.com/office/powerpoint/2010/main" val="1750573136"/>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236</a:t>
            </a:fld>
            <a:endParaRPr lang="en-US"/>
          </a:p>
        </p:txBody>
      </p:sp>
    </p:spTree>
    <p:extLst>
      <p:ext uri="{BB962C8B-B14F-4D97-AF65-F5344CB8AC3E}">
        <p14:creationId xmlns:p14="http://schemas.microsoft.com/office/powerpoint/2010/main" val="206428231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237</a:t>
            </a:fld>
            <a:endParaRPr lang="en-US"/>
          </a:p>
        </p:txBody>
      </p:sp>
    </p:spTree>
    <p:extLst>
      <p:ext uri="{BB962C8B-B14F-4D97-AF65-F5344CB8AC3E}">
        <p14:creationId xmlns:p14="http://schemas.microsoft.com/office/powerpoint/2010/main" val="168693269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238</a:t>
            </a:fld>
            <a:endParaRPr lang="en-US"/>
          </a:p>
        </p:txBody>
      </p:sp>
    </p:spTree>
    <p:extLst>
      <p:ext uri="{BB962C8B-B14F-4D97-AF65-F5344CB8AC3E}">
        <p14:creationId xmlns:p14="http://schemas.microsoft.com/office/powerpoint/2010/main" val="252293533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239</a:t>
            </a:fld>
            <a:endParaRPr lang="en-US"/>
          </a:p>
        </p:txBody>
      </p:sp>
    </p:spTree>
    <p:extLst>
      <p:ext uri="{BB962C8B-B14F-4D97-AF65-F5344CB8AC3E}">
        <p14:creationId xmlns:p14="http://schemas.microsoft.com/office/powerpoint/2010/main" val="399408391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240</a:t>
            </a:fld>
            <a:endParaRPr lang="en-US"/>
          </a:p>
        </p:txBody>
      </p:sp>
    </p:spTree>
    <p:extLst>
      <p:ext uri="{BB962C8B-B14F-4D97-AF65-F5344CB8AC3E}">
        <p14:creationId xmlns:p14="http://schemas.microsoft.com/office/powerpoint/2010/main" val="280181028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241</a:t>
            </a:fld>
            <a:endParaRPr lang="en-US"/>
          </a:p>
        </p:txBody>
      </p:sp>
    </p:spTree>
    <p:extLst>
      <p:ext uri="{BB962C8B-B14F-4D97-AF65-F5344CB8AC3E}">
        <p14:creationId xmlns:p14="http://schemas.microsoft.com/office/powerpoint/2010/main" val="87891904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242</a:t>
            </a:fld>
            <a:endParaRPr lang="en-US"/>
          </a:p>
        </p:txBody>
      </p:sp>
    </p:spTree>
    <p:extLst>
      <p:ext uri="{BB962C8B-B14F-4D97-AF65-F5344CB8AC3E}">
        <p14:creationId xmlns:p14="http://schemas.microsoft.com/office/powerpoint/2010/main" val="406970475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243</a:t>
            </a:fld>
            <a:endParaRPr lang="en-US"/>
          </a:p>
        </p:txBody>
      </p:sp>
    </p:spTree>
    <p:extLst>
      <p:ext uri="{BB962C8B-B14F-4D97-AF65-F5344CB8AC3E}">
        <p14:creationId xmlns:p14="http://schemas.microsoft.com/office/powerpoint/2010/main" val="369330879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244</a:t>
            </a:fld>
            <a:endParaRPr lang="en-US"/>
          </a:p>
        </p:txBody>
      </p:sp>
    </p:spTree>
    <p:extLst>
      <p:ext uri="{BB962C8B-B14F-4D97-AF65-F5344CB8AC3E}">
        <p14:creationId xmlns:p14="http://schemas.microsoft.com/office/powerpoint/2010/main" val="440768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endParaRPr lang="en-US" i="0" dirty="0"/>
          </a:p>
          <a:p>
            <a:pPr defTabSz="918071">
              <a:defRPr/>
            </a:pPr>
            <a:r>
              <a:rPr lang="en-US" dirty="0" err="1"/>
              <a:t>IsHak</a:t>
            </a:r>
            <a:r>
              <a:rPr lang="en-US" dirty="0"/>
              <a:t> WW, </a:t>
            </a:r>
            <a:r>
              <a:rPr lang="en-US" dirty="0" err="1"/>
              <a:t>Tobia</a:t>
            </a:r>
            <a:r>
              <a:rPr lang="en-US" dirty="0"/>
              <a:t> G. DSM-5 changes in diagnostic criteria of sexual dysfunctions. </a:t>
            </a:r>
            <a:r>
              <a:rPr lang="en-US" dirty="0" err="1"/>
              <a:t>Reprod</a:t>
            </a:r>
            <a:r>
              <a:rPr lang="en-US" dirty="0"/>
              <a:t> Sys Sexual Disorders 2013, 2:2.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a:t>
            </a:fld>
            <a:endParaRPr lang="en-US"/>
          </a:p>
        </p:txBody>
      </p:sp>
    </p:spTree>
    <p:extLst>
      <p:ext uri="{BB962C8B-B14F-4D97-AF65-F5344CB8AC3E}">
        <p14:creationId xmlns:p14="http://schemas.microsoft.com/office/powerpoint/2010/main" val="2413559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j-lt"/>
              </a:rPr>
              <a:t>The International Encyclopedia of Human Sexuality, Patricia </a:t>
            </a:r>
            <a:r>
              <a:rPr lang="en-US" dirty="0" err="1">
                <a:latin typeface="+mj-lt"/>
              </a:rPr>
              <a:t>Whelehan</a:t>
            </a:r>
            <a:r>
              <a:rPr lang="en-US" dirty="0">
                <a:latin typeface="+mj-lt"/>
              </a:rPr>
              <a:t> and Anne Bolin (editors). ©2015 Wiley-Blackwell. </a:t>
            </a:r>
          </a:p>
          <a:p>
            <a:r>
              <a:rPr lang="en-US" dirty="0">
                <a:latin typeface="+mj-lt"/>
              </a:rPr>
              <a:t>Reproduced with permission of John Wiley &amp; Sons Ltd.</a:t>
            </a:r>
          </a:p>
          <a:p>
            <a:endParaRPr lang="en-US" dirty="0"/>
          </a:p>
          <a:p>
            <a:pPr defTabSz="935515">
              <a:defRPr/>
            </a:pPr>
            <a:r>
              <a:rPr lang="en-US" altLang="en-US" dirty="0">
                <a:latin typeface="Calibri Light" panose="020F0302020204030204" pitchFamily="34" charset="0"/>
                <a:ea typeface="ＭＳ Ｐゴシック" panose="020B0600070205080204" pitchFamily="34" charset="-128"/>
                <a:cs typeface="Calibri Light" panose="020F0302020204030204" pitchFamily="34" charset="0"/>
              </a:rPr>
              <a:t>Sex response is a natural phenomenon in which sensory stimulation leads to increased peripheral blood flow and </a:t>
            </a:r>
            <a:r>
              <a:rPr lang="en-US" altLang="en-US" dirty="0" err="1">
                <a:latin typeface="Calibri Light" panose="020F0302020204030204" pitchFamily="34" charset="0"/>
                <a:ea typeface="ＭＳ Ｐゴシック" panose="020B0600070205080204" pitchFamily="34" charset="-128"/>
                <a:cs typeface="Calibri Light" panose="020F0302020204030204" pitchFamily="34" charset="0"/>
              </a:rPr>
              <a:t>vasocongestion</a:t>
            </a:r>
            <a:r>
              <a:rPr lang="en-US" altLang="en-US" dirty="0">
                <a:latin typeface="Calibri Light" panose="020F0302020204030204" pitchFamily="34" charset="0"/>
                <a:ea typeface="ＭＳ Ｐゴシック" panose="020B0600070205080204" pitchFamily="34" charset="-128"/>
                <a:cs typeface="Calibri Light" panose="020F0302020204030204" pitchFamily="34" charset="0"/>
              </a:rPr>
              <a:t>. Genital tissues and breasts are most obviously affected. With continuing stimulation, there is a build-up of muscle tension and the development of a </a:t>
            </a:r>
            <a:r>
              <a:rPr lang="ja-JP" altLang="en-US" dirty="0">
                <a:latin typeface="Calibri Light" panose="020F0302020204030204" pitchFamily="34" charset="0"/>
                <a:ea typeface="ＭＳ Ｐゴシック" panose="020B0600070205080204" pitchFamily="34" charset="-128"/>
                <a:cs typeface="Calibri Light" panose="020F0302020204030204" pitchFamily="34" charset="0"/>
              </a:rPr>
              <a:t>“</a:t>
            </a:r>
            <a:r>
              <a:rPr lang="en-US" altLang="ja-JP" dirty="0">
                <a:latin typeface="Calibri Light" panose="020F0302020204030204" pitchFamily="34" charset="0"/>
                <a:ea typeface="ＭＳ Ｐゴシック" panose="020B0600070205080204" pitchFamily="34" charset="-128"/>
                <a:cs typeface="Calibri Light" panose="020F0302020204030204" pitchFamily="34" charset="0"/>
              </a:rPr>
              <a:t>plateau</a:t>
            </a:r>
            <a:r>
              <a:rPr lang="ja-JP" altLang="en-US" dirty="0">
                <a:latin typeface="Calibri Light" panose="020F0302020204030204" pitchFamily="34" charset="0"/>
                <a:ea typeface="ＭＳ Ｐゴシック" panose="020B0600070205080204" pitchFamily="34" charset="-128"/>
                <a:cs typeface="Calibri Light" panose="020F0302020204030204" pitchFamily="34" charset="0"/>
              </a:rPr>
              <a:t>”</a:t>
            </a:r>
            <a:r>
              <a:rPr lang="en-US" altLang="ja-JP" dirty="0">
                <a:latin typeface="Calibri Light" panose="020F0302020204030204" pitchFamily="34" charset="0"/>
                <a:ea typeface="ＭＳ Ｐゴシック" panose="020B0600070205080204" pitchFamily="34" charset="-128"/>
                <a:cs typeface="Calibri Light" panose="020F0302020204030204" pitchFamily="34" charset="0"/>
              </a:rPr>
              <a:t> phase that leads to orgasm. During orgasm, there is a brain discharge, widespread muscle contraction, and increased cardiac output. Resolution follows orgasm with return to the unstimulated state. The essential components of sex response depend upon adequate functioning of nerves, arteries, and muscles.</a:t>
            </a:r>
          </a:p>
          <a:p>
            <a:pPr defTabSz="935515">
              <a:defRPr/>
            </a:pPr>
            <a:endParaRPr lang="en-US" altLang="en-US" dirty="0">
              <a:latin typeface="Calibri Light" panose="020F0302020204030204" pitchFamily="34" charset="0"/>
              <a:ea typeface="ＭＳ Ｐゴシック" panose="020B0600070205080204" pitchFamily="34" charset="-128"/>
              <a:cs typeface="Calibri Light" panose="020F0302020204030204" pitchFamily="34" charset="0"/>
            </a:endParaRPr>
          </a:p>
          <a:p>
            <a:pPr defTabSz="935515">
              <a:defRPr/>
            </a:pPr>
            <a:r>
              <a:rPr lang="en-US" altLang="en-US" i="1" dirty="0">
                <a:latin typeface="Calibri Light" panose="020F0302020204030204" pitchFamily="34" charset="0"/>
                <a:ea typeface="ＭＳ Ｐゴシック" panose="020B0600070205080204" pitchFamily="34" charset="-128"/>
                <a:cs typeface="Calibri Light" panose="020F0302020204030204" pitchFamily="34" charset="0"/>
              </a:rPr>
              <a:t>Reference:</a:t>
            </a:r>
          </a:p>
          <a:p>
            <a:pPr defTabSz="935515">
              <a:defRPr/>
            </a:pPr>
            <a:r>
              <a:rPr lang="en-US" dirty="0" err="1"/>
              <a:t>Everaerd</a:t>
            </a:r>
            <a:r>
              <a:rPr lang="en-US" dirty="0"/>
              <a:t>, W. 2015. Sexual response cycle. The International Encyclopedia of Human Sexuality. 1115–1354.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22</a:t>
            </a:fld>
            <a:endParaRPr lang="en-US"/>
          </a:p>
        </p:txBody>
      </p:sp>
    </p:spTree>
    <p:extLst>
      <p:ext uri="{BB962C8B-B14F-4D97-AF65-F5344CB8AC3E}">
        <p14:creationId xmlns:p14="http://schemas.microsoft.com/office/powerpoint/2010/main" val="171704594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245</a:t>
            </a:fld>
            <a:endParaRPr lang="en-US"/>
          </a:p>
        </p:txBody>
      </p:sp>
    </p:spTree>
    <p:extLst>
      <p:ext uri="{BB962C8B-B14F-4D97-AF65-F5344CB8AC3E}">
        <p14:creationId xmlns:p14="http://schemas.microsoft.com/office/powerpoint/2010/main" val="316515119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246</a:t>
            </a:fld>
            <a:endParaRPr lang="en-US"/>
          </a:p>
        </p:txBody>
      </p:sp>
    </p:spTree>
    <p:extLst>
      <p:ext uri="{BB962C8B-B14F-4D97-AF65-F5344CB8AC3E}">
        <p14:creationId xmlns:p14="http://schemas.microsoft.com/office/powerpoint/2010/main" val="3514944872"/>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247</a:t>
            </a:fld>
            <a:endParaRPr lang="en-US"/>
          </a:p>
        </p:txBody>
      </p:sp>
    </p:spTree>
    <p:extLst>
      <p:ext uri="{BB962C8B-B14F-4D97-AF65-F5344CB8AC3E}">
        <p14:creationId xmlns:p14="http://schemas.microsoft.com/office/powerpoint/2010/main" val="96234897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248</a:t>
            </a:fld>
            <a:endParaRPr lang="en-US"/>
          </a:p>
        </p:txBody>
      </p:sp>
    </p:spTree>
    <p:extLst>
      <p:ext uri="{BB962C8B-B14F-4D97-AF65-F5344CB8AC3E}">
        <p14:creationId xmlns:p14="http://schemas.microsoft.com/office/powerpoint/2010/main" val="301654303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b="0" i="0" dirty="0">
                <a:solidFill>
                  <a:srgbClr val="222222"/>
                </a:solidFill>
                <a:effectLst/>
                <a:latin typeface="Arial" panose="020B0604020202020204" pitchFamily="34" charset="0"/>
              </a:rPr>
              <a:t>Goldstein, Irwin, et al. "International Society for the Study of Women’s Sexual Health (ISSWSH) Review of Epidemiology and Pathophysiology, and a Consensus Nomenclature and Process of Care for the Management of Persistent Genital Arousal Disorder/Genito-Pelvic Dysesthesia (PGAD/GPD)." </a:t>
            </a:r>
            <a:r>
              <a:rPr lang="en-US" b="0" i="1" dirty="0">
                <a:solidFill>
                  <a:srgbClr val="222222"/>
                </a:solidFill>
                <a:effectLst/>
                <a:latin typeface="Arial" panose="020B0604020202020204" pitchFamily="34" charset="0"/>
              </a:rPr>
              <a:t>The Journal of Sexual Medicine</a:t>
            </a:r>
            <a:r>
              <a:rPr lang="en-US" b="0" i="0" dirty="0">
                <a:solidFill>
                  <a:srgbClr val="222222"/>
                </a:solidFill>
                <a:effectLst/>
                <a:latin typeface="Arial" panose="020B0604020202020204" pitchFamily="34" charset="0"/>
              </a:rPr>
              <a:t> (2021).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249</a:t>
            </a:fld>
            <a:endParaRPr lang="en-US"/>
          </a:p>
        </p:txBody>
      </p:sp>
    </p:spTree>
    <p:extLst>
      <p:ext uri="{BB962C8B-B14F-4D97-AF65-F5344CB8AC3E}">
        <p14:creationId xmlns:p14="http://schemas.microsoft.com/office/powerpoint/2010/main" val="1365227554"/>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Salonia</a:t>
            </a:r>
            <a:r>
              <a:rPr lang="en-US" dirty="0"/>
              <a:t> et al J Sex Med 2010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253</a:t>
            </a:fld>
            <a:endParaRPr lang="en-US"/>
          </a:p>
        </p:txBody>
      </p:sp>
    </p:spTree>
    <p:extLst>
      <p:ext uri="{BB962C8B-B14F-4D97-AF65-F5344CB8AC3E}">
        <p14:creationId xmlns:p14="http://schemas.microsoft.com/office/powerpoint/2010/main" val="29781997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Komisaruk</a:t>
            </a:r>
            <a:r>
              <a:rPr lang="en-US" dirty="0"/>
              <a:t> et al The Psychologist 2018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254</a:t>
            </a:fld>
            <a:endParaRPr lang="en-US"/>
          </a:p>
        </p:txBody>
      </p:sp>
    </p:spTree>
    <p:extLst>
      <p:ext uri="{BB962C8B-B14F-4D97-AF65-F5344CB8AC3E}">
        <p14:creationId xmlns:p14="http://schemas.microsoft.com/office/powerpoint/2010/main" val="180303574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2222"/>
                </a:solidFill>
                <a:effectLst/>
                <a:latin typeface="Arial" panose="020B0604020202020204" pitchFamily="34" charset="0"/>
              </a:rPr>
              <a:t>Kelling</a:t>
            </a:r>
            <a:r>
              <a:rPr lang="en-US" b="0" i="0" dirty="0">
                <a:solidFill>
                  <a:srgbClr val="222222"/>
                </a:solidFill>
                <a:effectLst/>
                <a:latin typeface="Arial" panose="020B0604020202020204" pitchFamily="34" charset="0"/>
              </a:rPr>
              <a:t>, Joseph A., et al. "Anatomical dissection of the dorsal nerve of the clitoris." </a:t>
            </a:r>
            <a:r>
              <a:rPr lang="en-US" b="0" i="1" dirty="0">
                <a:solidFill>
                  <a:srgbClr val="222222"/>
                </a:solidFill>
                <a:effectLst/>
                <a:latin typeface="Arial" panose="020B0604020202020204" pitchFamily="34" charset="0"/>
              </a:rPr>
              <a:t>Aesthetic surgery journal</a:t>
            </a:r>
            <a:r>
              <a:rPr lang="en-US" b="0" i="0" dirty="0">
                <a:solidFill>
                  <a:srgbClr val="222222"/>
                </a:solidFill>
                <a:effectLst/>
                <a:latin typeface="Arial" panose="020B0604020202020204" pitchFamily="34" charset="0"/>
              </a:rPr>
              <a:t> 40.5 (2020): 541-547.</a:t>
            </a:r>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255</a:t>
            </a:fld>
            <a:endParaRPr lang="en-US"/>
          </a:p>
        </p:txBody>
      </p:sp>
    </p:spTree>
    <p:extLst>
      <p:ext uri="{BB962C8B-B14F-4D97-AF65-F5344CB8AC3E}">
        <p14:creationId xmlns:p14="http://schemas.microsoft.com/office/powerpoint/2010/main" val="52794111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Kingsberg</a:t>
            </a:r>
            <a:r>
              <a:rPr lang="en-US" sz="1200" dirty="0"/>
              <a:t> S, et al J Sex Med 2017 In press</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256</a:t>
            </a:fld>
            <a:endParaRPr lang="en-US"/>
          </a:p>
        </p:txBody>
      </p:sp>
    </p:spTree>
    <p:extLst>
      <p:ext uri="{BB962C8B-B14F-4D97-AF65-F5344CB8AC3E}">
        <p14:creationId xmlns:p14="http://schemas.microsoft.com/office/powerpoint/2010/main" val="57858423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Kingsberg</a:t>
            </a:r>
            <a:r>
              <a:rPr lang="en-US" sz="1200" dirty="0"/>
              <a:t> S et al  J Sex Med 2017 In Press</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257</a:t>
            </a:fld>
            <a:endParaRPr lang="en-US"/>
          </a:p>
        </p:txBody>
      </p:sp>
    </p:spTree>
    <p:extLst>
      <p:ext uri="{BB962C8B-B14F-4D97-AF65-F5344CB8AC3E}">
        <p14:creationId xmlns:p14="http://schemas.microsoft.com/office/powerpoint/2010/main" val="38636911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latin typeface="+mj-lt"/>
              </a:rPr>
              <a:t>Reprinted from Urologic Clinics of North America, 34, Sheryl A. </a:t>
            </a:r>
            <a:r>
              <a:rPr lang="en-US" dirty="0" err="1">
                <a:latin typeface="+mj-lt"/>
              </a:rPr>
              <a:t>Kingsberg</a:t>
            </a:r>
            <a:r>
              <a:rPr lang="en-US" dirty="0">
                <a:latin typeface="+mj-lt"/>
              </a:rPr>
              <a:t>, Female sexual disorders: assessments, diagnosis, and treatment, 497-506. © 2007, with permission from Elsevier. </a:t>
            </a:r>
          </a:p>
          <a:p>
            <a:endParaRPr lang="en-US" dirty="0"/>
          </a:p>
          <a:p>
            <a:pPr eaLnBrk="1" hangingPunct="1">
              <a:defRPr/>
            </a:pPr>
            <a:r>
              <a:rPr lang="en-US" altLang="en-US" b="1" dirty="0">
                <a:latin typeface="Calibri Light" panose="020F0302020204030204" pitchFamily="34" charset="0"/>
                <a:ea typeface="ＭＳ Ｐゴシック" panose="020B0600070205080204" pitchFamily="34" charset="-128"/>
                <a:cs typeface="Calibri Light" panose="020F0302020204030204" pitchFamily="34" charset="0"/>
              </a:rPr>
              <a:t>Female Sexual Response Cycle</a:t>
            </a:r>
          </a:p>
          <a:p>
            <a:pPr eaLnBrk="1" hangingPunct="1">
              <a:defRPr/>
            </a:pPr>
            <a:r>
              <a:rPr lang="en-US" altLang="en-US" dirty="0">
                <a:latin typeface="Calibri Light" panose="020F0302020204030204" pitchFamily="34" charset="0"/>
                <a:ea typeface="ＭＳ Ｐゴシック" panose="020B0600070205080204" pitchFamily="34" charset="-128"/>
                <a:cs typeface="Calibri Light" panose="020F0302020204030204" pitchFamily="34" charset="0"/>
              </a:rPr>
              <a:t>And now Rosemary </a:t>
            </a:r>
            <a:r>
              <a:rPr lang="en-US" altLang="en-US" dirty="0" err="1">
                <a:latin typeface="Calibri Light" panose="020F0302020204030204" pitchFamily="34" charset="0"/>
                <a:ea typeface="ＭＳ Ｐゴシック" panose="020B0600070205080204" pitchFamily="34" charset="-128"/>
                <a:cs typeface="Calibri Light" panose="020F0302020204030204" pitchFamily="34" charset="0"/>
              </a:rPr>
              <a:t>Basson</a:t>
            </a:r>
            <a:r>
              <a:rPr lang="en-US" altLang="en-US" dirty="0">
                <a:latin typeface="Calibri Light" panose="020F0302020204030204" pitchFamily="34" charset="0"/>
                <a:ea typeface="ＭＳ Ｐゴシック" panose="020B0600070205080204" pitchFamily="34" charset="-128"/>
                <a:cs typeface="Calibri Light" panose="020F0302020204030204" pitchFamily="34" charset="0"/>
              </a:rPr>
              <a:t> offers an alternative model to understanding the sexual response cycle that suggests that for women, it is not so linear and that for many women, desire comes after arousal and that many women begin from a point of </a:t>
            </a:r>
            <a:r>
              <a:rPr lang="en-US" altLang="en-US" b="1" i="1" dirty="0">
                <a:latin typeface="Calibri Light" panose="020F0302020204030204" pitchFamily="34" charset="0"/>
                <a:ea typeface="ＭＳ Ｐゴシック" panose="020B0600070205080204" pitchFamily="34" charset="-128"/>
                <a:cs typeface="Calibri Light" panose="020F0302020204030204" pitchFamily="34" charset="0"/>
              </a:rPr>
              <a:t>sexual neutrality.</a:t>
            </a:r>
            <a:r>
              <a:rPr lang="en-US" altLang="en-US" dirty="0">
                <a:latin typeface="Calibri Light" panose="020F0302020204030204" pitchFamily="34" charset="0"/>
                <a:ea typeface="ＭＳ Ｐゴシック" panose="020B0600070205080204" pitchFamily="34" charset="-128"/>
                <a:cs typeface="Calibri Light" panose="020F0302020204030204" pitchFamily="34" charset="0"/>
              </a:rPr>
              <a:t>  Arousal may come from a conscious decision or as a result of seduction or suggestion from a partner.  This is extremely important to understand because you can then normalize this reality for your patients who have come to believe that because the initial drive has gone they are no longer sexual beings and to reassure their partners that it is not that they have lost desirability. </a:t>
            </a:r>
          </a:p>
          <a:p>
            <a:pPr eaLnBrk="1" hangingPunct="1">
              <a:defRPr/>
            </a:pPr>
            <a:r>
              <a:rPr lang="en-US" altLang="en-US" dirty="0">
                <a:latin typeface="Calibri Light" panose="020F0302020204030204" pitchFamily="34" charset="0"/>
                <a:ea typeface="ＭＳ Ｐゴシック" panose="020B0600070205080204" pitchFamily="34" charset="-128"/>
                <a:cs typeface="Calibri Light" panose="020F0302020204030204" pitchFamily="34" charset="0"/>
              </a:rPr>
              <a:t>(e.g. analogy of going to the gym—)</a:t>
            </a:r>
          </a:p>
          <a:p>
            <a:pPr eaLnBrk="1" hangingPunct="1">
              <a:defRPr/>
            </a:pPr>
            <a:r>
              <a:rPr lang="en-US" altLang="en-US" dirty="0">
                <a:latin typeface="Calibri Light" panose="020F0302020204030204" pitchFamily="34" charset="0"/>
                <a:ea typeface="ＭＳ Ｐゴシック" panose="020B0600070205080204" pitchFamily="34" charset="-128"/>
                <a:cs typeface="Calibri Light" panose="020F0302020204030204" pitchFamily="34" charset="0"/>
              </a:rPr>
              <a:t>So, Sexual neutrality or being receptive to rather than initiating sexual activity is considered a normal variation of female sexual functioning.  This is very important for you to keep in mind as I review the female sexual dysfunctions, particularly hypoactive sexual desire disorder.</a:t>
            </a:r>
          </a:p>
          <a:p>
            <a:pPr eaLnBrk="1" hangingPunct="1">
              <a:defRPr/>
            </a:pPr>
            <a:r>
              <a:rPr lang="en-US" altLang="en-US" dirty="0">
                <a:latin typeface="Calibri Light" panose="020F0302020204030204" pitchFamily="34" charset="0"/>
                <a:ea typeface="ＭＳ Ｐゴシック" panose="020B0600070205080204" pitchFamily="34" charset="-128"/>
                <a:cs typeface="Calibri Light" panose="020F0302020204030204" pitchFamily="34" charset="0"/>
              </a:rPr>
              <a:t>This slide graphically illustrates </a:t>
            </a:r>
            <a:r>
              <a:rPr lang="ja-JP" altLang="en-US" dirty="0">
                <a:latin typeface="Calibri Light" panose="020F0302020204030204" pitchFamily="34" charset="0"/>
                <a:ea typeface="ＭＳ Ｐゴシック" panose="020B0600070205080204" pitchFamily="34" charset="-128"/>
                <a:cs typeface="Calibri Light" panose="020F0302020204030204" pitchFamily="34" charset="0"/>
              </a:rPr>
              <a:t>“</a:t>
            </a:r>
            <a:r>
              <a:rPr lang="en-US" altLang="ja-JP" dirty="0">
                <a:latin typeface="Calibri Light" panose="020F0302020204030204" pitchFamily="34" charset="0"/>
                <a:ea typeface="ＭＳ Ｐゴシック" panose="020B0600070205080204" pitchFamily="34" charset="-128"/>
                <a:cs typeface="Calibri Light" panose="020F0302020204030204" pitchFamily="34" charset="0"/>
              </a:rPr>
              <a:t>normal</a:t>
            </a:r>
            <a:r>
              <a:rPr lang="ja-JP" altLang="en-US" dirty="0">
                <a:latin typeface="Calibri Light" panose="020F0302020204030204" pitchFamily="34" charset="0"/>
                <a:ea typeface="ＭＳ Ｐゴシック" panose="020B0600070205080204" pitchFamily="34" charset="-128"/>
                <a:cs typeface="Calibri Light" panose="020F0302020204030204" pitchFamily="34" charset="0"/>
              </a:rPr>
              <a:t>”</a:t>
            </a:r>
            <a:r>
              <a:rPr lang="en-US" altLang="ja-JP" dirty="0">
                <a:latin typeface="Calibri Light" panose="020F0302020204030204" pitchFamily="34" charset="0"/>
                <a:ea typeface="ＭＳ Ｐゴシック" panose="020B0600070205080204" pitchFamily="34" charset="-128"/>
                <a:cs typeface="Calibri Light" panose="020F0302020204030204" pitchFamily="34" charset="0"/>
              </a:rPr>
              <a:t> female sexual response.  Women</a:t>
            </a:r>
            <a:r>
              <a:rPr lang="ja-JP" altLang="en-US" dirty="0">
                <a:latin typeface="Calibri Light" panose="020F0302020204030204" pitchFamily="34" charset="0"/>
                <a:ea typeface="ＭＳ Ｐゴシック" panose="020B0600070205080204" pitchFamily="34" charset="-128"/>
                <a:cs typeface="Calibri Light" panose="020F0302020204030204" pitchFamily="34" charset="0"/>
              </a:rPr>
              <a:t>’</a:t>
            </a:r>
            <a:r>
              <a:rPr lang="en-US" altLang="ja-JP" dirty="0">
                <a:latin typeface="Calibri Light" panose="020F0302020204030204" pitchFamily="34" charset="0"/>
                <a:ea typeface="ＭＳ Ｐゴシック" panose="020B0600070205080204" pitchFamily="34" charset="-128"/>
                <a:cs typeface="Calibri Light" panose="020F0302020204030204" pitchFamily="34" charset="0"/>
              </a:rPr>
              <a:t>s desire has a large responsive (receptive) component that is driven by intimacy and is circular in nature. When any one (or more than one) aspect or phase of the cycle is absent, the patient may experience one or more sexual dysfunctions. Satisfaction is an essential component of the sexual response cycle. Instead of a linear relationship with orgasm as the end point, a cyclic concept with satisfaction as the focus appears to be more appropriate in females. </a:t>
            </a:r>
          </a:p>
          <a:p>
            <a:pPr marL="233878" lvl="1" indent="-232255">
              <a:defRPr/>
            </a:pPr>
            <a:r>
              <a:rPr lang="en-US" altLang="en-US" b="1" dirty="0">
                <a:latin typeface="Calibri Light" panose="020F0302020204030204" pitchFamily="34" charset="0"/>
                <a:ea typeface="ＭＳ Ｐゴシック" panose="020B0600070205080204" pitchFamily="34" charset="-128"/>
                <a:cs typeface="Calibri Light" panose="020F0302020204030204" pitchFamily="34" charset="0"/>
              </a:rPr>
              <a:t>The cycle:</a:t>
            </a:r>
            <a:r>
              <a:rPr lang="en-US" altLang="en-US" dirty="0">
                <a:latin typeface="Calibri Light" panose="020F0302020204030204" pitchFamily="34" charset="0"/>
                <a:ea typeface="ＭＳ Ｐゴシック" panose="020B0600070205080204" pitchFamily="34" charset="-128"/>
                <a:cs typeface="Calibri Light" panose="020F0302020204030204" pitchFamily="34" charset="0"/>
              </a:rPr>
              <a:t> A woman starts out desire-neutral. If the patient experiences adequate emotional intimacy with her partner, she may seek or be receptive to sexual stimuli. Receptivity to sexual stimuli allows the woman to move from sexual neutrality to arousal. If the mind continues to process the stimuli on to further arousal, sexual desire will encourage the woman to move forward to sexual satisfaction and orgasm. This positive outcome fosters intimacy and reinforces sexual motivation.</a:t>
            </a:r>
          </a:p>
          <a:p>
            <a:pPr marL="233878" lvl="1" indent="-232255">
              <a:defRPr/>
            </a:pPr>
            <a:endParaRPr lang="en-US" altLang="en-US" dirty="0">
              <a:latin typeface="Calibri Light" panose="020F0302020204030204" pitchFamily="34" charset="0"/>
              <a:ea typeface="ＭＳ Ｐゴシック" panose="020B0600070205080204" pitchFamily="34" charset="-128"/>
              <a:cs typeface="Calibri Light" panose="020F0302020204030204" pitchFamily="34" charset="0"/>
            </a:endParaRPr>
          </a:p>
          <a:p>
            <a:pPr marL="233878" lvl="1" indent="-232255">
              <a:defRPr/>
            </a:pPr>
            <a:r>
              <a:rPr lang="en-US" altLang="en-US" i="1" dirty="0">
                <a:latin typeface="Calibri Light" panose="020F0302020204030204" pitchFamily="34" charset="0"/>
                <a:ea typeface="ＭＳ Ｐゴシック" panose="020B0600070205080204" pitchFamily="34" charset="-128"/>
                <a:cs typeface="Calibri Light" panose="020F0302020204030204" pitchFamily="34" charset="0"/>
              </a:rPr>
              <a:t>Reference:</a:t>
            </a:r>
          </a:p>
          <a:p>
            <a:pPr marL="233878" lvl="1" indent="-232255" defTabSz="918071">
              <a:defRPr/>
            </a:pPr>
            <a:r>
              <a:rPr lang="en-US" dirty="0" err="1"/>
              <a:t>Kingsberg</a:t>
            </a:r>
            <a:r>
              <a:rPr lang="en-US" dirty="0"/>
              <a:t> SA, Janata JW. Female sexual disorders: assessment, diagnosis, and treatment. </a:t>
            </a:r>
            <a:r>
              <a:rPr lang="en-US" dirty="0" err="1"/>
              <a:t>Urol</a:t>
            </a:r>
            <a:r>
              <a:rPr lang="en-US" dirty="0"/>
              <a:t> Clin N Am 2007;34:497-506.</a:t>
            </a:r>
          </a:p>
          <a:p>
            <a:pPr marL="233878" lvl="1" indent="-232255">
              <a:defRPr/>
            </a:pPr>
            <a:endParaRPr lang="en-US" altLang="en-US" i="1" dirty="0">
              <a:latin typeface="Calibri Light" panose="020F0302020204030204" pitchFamily="34" charset="0"/>
              <a:ea typeface="ＭＳ Ｐゴシック" panose="020B0600070205080204" pitchFamily="34" charset="-128"/>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23</a:t>
            </a:fld>
            <a:endParaRPr lang="en-US"/>
          </a:p>
        </p:txBody>
      </p:sp>
    </p:spTree>
    <p:extLst>
      <p:ext uri="{BB962C8B-B14F-4D97-AF65-F5344CB8AC3E}">
        <p14:creationId xmlns:p14="http://schemas.microsoft.com/office/powerpoint/2010/main" val="310566094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Kingsberg</a:t>
            </a:r>
            <a:r>
              <a:rPr lang="en-US" sz="1200" dirty="0"/>
              <a:t> S et al  J Sex Med 2017 In Press</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258</a:t>
            </a:fld>
            <a:endParaRPr lang="en-US"/>
          </a:p>
        </p:txBody>
      </p:sp>
    </p:spTree>
    <p:extLst>
      <p:ext uri="{BB962C8B-B14F-4D97-AF65-F5344CB8AC3E}">
        <p14:creationId xmlns:p14="http://schemas.microsoft.com/office/powerpoint/2010/main" val="6881217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Aerts</a:t>
            </a:r>
            <a:r>
              <a:rPr lang="en-US" dirty="0"/>
              <a:t>, Leen, et al. "Retrospective Study of the Prevalence and Risk Factors of Clitoral Adhesions: Women's Health Providers Should Routinely Examine the Glans Clitoris." </a:t>
            </a:r>
            <a:r>
              <a:rPr lang="en-US" i="1" dirty="0"/>
              <a:t>Sexual medicine</a:t>
            </a:r>
            <a:r>
              <a:rPr lang="en-US" dirty="0"/>
              <a:t> 6.2 (2018): 115-122.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260</a:t>
            </a:fld>
            <a:endParaRPr lang="en-US"/>
          </a:p>
        </p:txBody>
      </p:sp>
    </p:spTree>
    <p:extLst>
      <p:ext uri="{BB962C8B-B14F-4D97-AF65-F5344CB8AC3E}">
        <p14:creationId xmlns:p14="http://schemas.microsoft.com/office/powerpoint/2010/main" val="140290512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Kennedy SH, </a:t>
            </a:r>
            <a:r>
              <a:rPr lang="en-US" dirty="0" err="1"/>
              <a:t>Eisfeld</a:t>
            </a:r>
            <a:r>
              <a:rPr lang="en-US" dirty="0"/>
              <a:t> BS, Dickens SE, et al. Antidepressant-induced sexual dysfunction during treatment with moclobemide, paroxetine, sertraline, and venlafaxine. J Clin Psychiatry. 2000;61(4):276-281. </a:t>
            </a:r>
          </a:p>
          <a:p>
            <a:endParaRPr lang="en-US" dirty="0"/>
          </a:p>
          <a:p>
            <a:r>
              <a:rPr lang="en-US" dirty="0"/>
              <a:t>Clayton AH, </a:t>
            </a:r>
            <a:r>
              <a:rPr lang="en-US" dirty="0" err="1"/>
              <a:t>Balon</a:t>
            </a:r>
            <a:r>
              <a:rPr lang="en-US" dirty="0"/>
              <a:t> R. The impact of mental illness and psychotropic medications on sexual functioning: the evidence and management (CME). J Sex Med. 2009;6(5):1200-1211.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261</a:t>
            </a:fld>
            <a:endParaRPr lang="en-US"/>
          </a:p>
        </p:txBody>
      </p:sp>
    </p:spTree>
    <p:extLst>
      <p:ext uri="{BB962C8B-B14F-4D97-AF65-F5344CB8AC3E}">
        <p14:creationId xmlns:p14="http://schemas.microsoft.com/office/powerpoint/2010/main" val="2208256872"/>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Balon</a:t>
            </a:r>
            <a:r>
              <a:rPr lang="en-US" dirty="0"/>
              <a:t> R. SSRI-association sexual dysfunction. Am J Psychiatry. 2000;163(9):1504-1509. </a:t>
            </a:r>
          </a:p>
          <a:p>
            <a:endParaRPr lang="en-US" dirty="0"/>
          </a:p>
          <a:p>
            <a:r>
              <a:rPr lang="en-US" dirty="0"/>
              <a:t>Taylor MJ, </a:t>
            </a:r>
            <a:r>
              <a:rPr lang="en-US" dirty="0" err="1"/>
              <a:t>Rudkin</a:t>
            </a:r>
            <a:r>
              <a:rPr lang="en-US" dirty="0"/>
              <a:t> L, </a:t>
            </a:r>
            <a:r>
              <a:rPr lang="en-US" dirty="0" err="1"/>
              <a:t>Hawton</a:t>
            </a:r>
            <a:r>
              <a:rPr lang="en-US" dirty="0"/>
              <a:t> K. Strategies for managing antidepressant-induced sexual dysfunction: systematic review of </a:t>
            </a:r>
            <a:r>
              <a:rPr lang="en-US" dirty="0" err="1"/>
              <a:t>randomised</a:t>
            </a:r>
            <a:r>
              <a:rPr lang="en-US" dirty="0"/>
              <a:t> controlled trials. J Affect </a:t>
            </a:r>
            <a:r>
              <a:rPr lang="en-US" dirty="0" err="1"/>
              <a:t>Disord</a:t>
            </a:r>
            <a:r>
              <a:rPr lang="en-US" dirty="0"/>
              <a:t>. 2005;88(3):241-254. </a:t>
            </a:r>
          </a:p>
          <a:p>
            <a:endParaRPr lang="en-US" dirty="0"/>
          </a:p>
          <a:p>
            <a:r>
              <a:rPr lang="en-US" dirty="0"/>
              <a:t>Clayton AH, Warnock JK, </a:t>
            </a:r>
            <a:r>
              <a:rPr lang="en-US" dirty="0" err="1"/>
              <a:t>Kornstein</a:t>
            </a:r>
            <a:r>
              <a:rPr lang="en-US" dirty="0"/>
              <a:t> SG, et al. A placebo-controlled trial of bupropion SR as an antidote for selective serotonin reuptake inhibitor-induced sexual dysfunction. J Clin Psychiatry. 2004;65(1):62-67. </a:t>
            </a:r>
          </a:p>
          <a:p>
            <a:endParaRPr lang="en-US" dirty="0"/>
          </a:p>
          <a:p>
            <a:r>
              <a:rPr lang="en-US" dirty="0"/>
              <a:t>Nurnberg HG, Hensley PL, Heiman JR, et al. Sildenafil treatment of women with antidepressant-association sexual dysfunction: a randomized controlled trial. JAMA. 2008;300(4):395-404. </a:t>
            </a:r>
          </a:p>
          <a:p>
            <a:endParaRPr lang="en-US" dirty="0"/>
          </a:p>
          <a:p>
            <a:r>
              <a:rPr lang="en-US" dirty="0" err="1"/>
              <a:t>Fooladi</a:t>
            </a:r>
            <a:r>
              <a:rPr lang="en-US" dirty="0"/>
              <a:t> E, Bell RJ, Jane F, et al. Testosterone improves antidepressant- emergent loss of libido in women: findings from a randomized, double-blind, placebo-controlled trial. J Sex Med. 2014;11(3):831-839. </a:t>
            </a:r>
          </a:p>
          <a:p>
            <a:endParaRPr lang="en-US" dirty="0"/>
          </a:p>
          <a:p>
            <a:r>
              <a:rPr lang="en-US" dirty="0" err="1"/>
              <a:t>Laan</a:t>
            </a:r>
            <a:r>
              <a:rPr lang="en-US" dirty="0"/>
              <a:t> E, </a:t>
            </a:r>
            <a:r>
              <a:rPr lang="en-US" dirty="0" err="1"/>
              <a:t>Rellini</a:t>
            </a:r>
            <a:r>
              <a:rPr lang="en-US" dirty="0"/>
              <a:t> AH, Barnes T. Standard operating procedures for female orgasmic disorder: consensus of the international society for sexual medicine. J Sex Med. 2013;10(1):74-82.</a:t>
            </a:r>
          </a:p>
          <a:p>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262</a:t>
            </a:fld>
            <a:endParaRPr lang="en-US"/>
          </a:p>
        </p:txBody>
      </p:sp>
    </p:spTree>
    <p:extLst>
      <p:ext uri="{BB962C8B-B14F-4D97-AF65-F5344CB8AC3E}">
        <p14:creationId xmlns:p14="http://schemas.microsoft.com/office/powerpoint/2010/main" val="3636832758"/>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Balon</a:t>
            </a:r>
            <a:r>
              <a:rPr lang="en-US" dirty="0"/>
              <a:t> R. SSRI-association sexual dysfunction. Am J Psychiatry. 2000;163(9):1504-1509. </a:t>
            </a:r>
          </a:p>
          <a:p>
            <a:endParaRPr lang="en-US" dirty="0"/>
          </a:p>
          <a:p>
            <a:r>
              <a:rPr lang="en-US" dirty="0"/>
              <a:t>Taylor MJ, </a:t>
            </a:r>
            <a:r>
              <a:rPr lang="en-US" dirty="0" err="1"/>
              <a:t>Rudkin</a:t>
            </a:r>
            <a:r>
              <a:rPr lang="en-US" dirty="0"/>
              <a:t> L, </a:t>
            </a:r>
            <a:r>
              <a:rPr lang="en-US" dirty="0" err="1"/>
              <a:t>Hawton</a:t>
            </a:r>
            <a:r>
              <a:rPr lang="en-US" dirty="0"/>
              <a:t> K. Strategies for managing antidepressant-induced sexual dysfunction: systematic review of </a:t>
            </a:r>
            <a:r>
              <a:rPr lang="en-US" dirty="0" err="1"/>
              <a:t>randomised</a:t>
            </a:r>
            <a:r>
              <a:rPr lang="en-US" dirty="0"/>
              <a:t> controlled trials. J Affect </a:t>
            </a:r>
            <a:r>
              <a:rPr lang="en-US" dirty="0" err="1"/>
              <a:t>Disord</a:t>
            </a:r>
            <a:r>
              <a:rPr lang="en-US" dirty="0"/>
              <a:t>. 2005;88(3):241-254. </a:t>
            </a:r>
          </a:p>
          <a:p>
            <a:endParaRPr lang="en-US" dirty="0"/>
          </a:p>
          <a:p>
            <a:r>
              <a:rPr lang="en-US" dirty="0"/>
              <a:t>Clayton AH, Warnock JK, </a:t>
            </a:r>
            <a:r>
              <a:rPr lang="en-US" dirty="0" err="1"/>
              <a:t>Kornstein</a:t>
            </a:r>
            <a:r>
              <a:rPr lang="en-US" dirty="0"/>
              <a:t> SG, et al. A placebo-controlled trial of bupropion SR as an antidote for selective serotonin reuptake inhibitor-induced sexual dysfunction. J Clin Psychiatry. 2004;65(1):62-67. </a:t>
            </a:r>
          </a:p>
          <a:p>
            <a:endParaRPr lang="en-US" dirty="0"/>
          </a:p>
          <a:p>
            <a:r>
              <a:rPr lang="en-US" dirty="0"/>
              <a:t>Nurnberg HG, Hensley PL, Heiman JR, et al. Sildenafil treatment of women with antidepressant-association sexual dysfunction: a randomized controlled trial. JAMA. 2008;300(4):395-404. </a:t>
            </a:r>
          </a:p>
          <a:p>
            <a:endParaRPr lang="en-US" dirty="0"/>
          </a:p>
          <a:p>
            <a:r>
              <a:rPr lang="en-US" dirty="0" err="1"/>
              <a:t>Fooladi</a:t>
            </a:r>
            <a:r>
              <a:rPr lang="en-US" dirty="0"/>
              <a:t> E, Bell RJ, Jane F, et al. Testosterone improves antidepressant- emergent loss of libido in women: findings from a randomized, double-blind, placebo-controlled trial. J Sex Med. 2014;11(3):831-839. </a:t>
            </a:r>
          </a:p>
          <a:p>
            <a:endParaRPr lang="en-US" dirty="0"/>
          </a:p>
          <a:p>
            <a:r>
              <a:rPr lang="en-US" dirty="0" err="1"/>
              <a:t>Laan</a:t>
            </a:r>
            <a:r>
              <a:rPr lang="en-US" dirty="0"/>
              <a:t> E, </a:t>
            </a:r>
            <a:r>
              <a:rPr lang="en-US" dirty="0" err="1"/>
              <a:t>Rellini</a:t>
            </a:r>
            <a:r>
              <a:rPr lang="en-US" dirty="0"/>
              <a:t> AH, Barnes T. Standard operating procedures for female orgasmic disorder: consensus of the international society for sexual medicine. J Sex Med. 2013;10(1):74-82.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263</a:t>
            </a:fld>
            <a:endParaRPr lang="en-US"/>
          </a:p>
        </p:txBody>
      </p:sp>
    </p:spTree>
    <p:extLst>
      <p:ext uri="{BB962C8B-B14F-4D97-AF65-F5344CB8AC3E}">
        <p14:creationId xmlns:p14="http://schemas.microsoft.com/office/powerpoint/2010/main" val="399920394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Laan</a:t>
            </a:r>
            <a:r>
              <a:rPr lang="en-US" dirty="0"/>
              <a:t> E, </a:t>
            </a:r>
            <a:r>
              <a:rPr lang="en-US" dirty="0" err="1"/>
              <a:t>Rellini</a:t>
            </a:r>
            <a:r>
              <a:rPr lang="en-US" dirty="0"/>
              <a:t> AH, Barnes T. Standard operating procedures for female orgasmic disorder: consensus of the International Society for Sexual Medicine. J Sex Med. 2013;10:74-82.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264</a:t>
            </a:fld>
            <a:endParaRPr lang="en-US"/>
          </a:p>
        </p:txBody>
      </p:sp>
    </p:spTree>
    <p:extLst>
      <p:ext uri="{BB962C8B-B14F-4D97-AF65-F5344CB8AC3E}">
        <p14:creationId xmlns:p14="http://schemas.microsoft.com/office/powerpoint/2010/main" val="3157436945"/>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Jayne C, Gago BA. Diagnosis and treatment of female sexual arousal disorder. Clin </a:t>
            </a:r>
            <a:r>
              <a:rPr lang="en-US" dirty="0" err="1"/>
              <a:t>Obstet</a:t>
            </a:r>
            <a:r>
              <a:rPr lang="en-US" dirty="0"/>
              <a:t> Gynecol. 2009;52(4):6750681.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265</a:t>
            </a:fld>
            <a:endParaRPr lang="en-US"/>
          </a:p>
        </p:txBody>
      </p:sp>
    </p:spTree>
    <p:extLst>
      <p:ext uri="{BB962C8B-B14F-4D97-AF65-F5344CB8AC3E}">
        <p14:creationId xmlns:p14="http://schemas.microsoft.com/office/powerpoint/2010/main" val="195497483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North American Menopause Society. (2014). Menopause practice: a clinician's guide (5th ed.).</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266</a:t>
            </a:fld>
            <a:endParaRPr lang="en-US"/>
          </a:p>
        </p:txBody>
      </p:sp>
    </p:spTree>
    <p:extLst>
      <p:ext uri="{BB962C8B-B14F-4D97-AF65-F5344CB8AC3E}">
        <p14:creationId xmlns:p14="http://schemas.microsoft.com/office/powerpoint/2010/main" val="24638110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North American Menopause Society. (2014). Menopause practice: a clinician's guide (5th ed.).</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267</a:t>
            </a:fld>
            <a:endParaRPr lang="en-US"/>
          </a:p>
        </p:txBody>
      </p:sp>
    </p:spTree>
    <p:extLst>
      <p:ext uri="{BB962C8B-B14F-4D97-AF65-F5344CB8AC3E}">
        <p14:creationId xmlns:p14="http://schemas.microsoft.com/office/powerpoint/2010/main" val="2819919405"/>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b="1" dirty="0">
                <a:ea typeface="ＭＳ Ｐゴシック" panose="020B0600070205080204" pitchFamily="34" charset="-128"/>
              </a:rPr>
              <a:t>Orgasmic Disorder: Treatment Options</a:t>
            </a:r>
            <a:endParaRPr lang="en-US" altLang="en-US" dirty="0">
              <a:ea typeface="ＭＳ Ｐゴシック" panose="020B0600070205080204" pitchFamily="34" charset="-128"/>
            </a:endParaRPr>
          </a:p>
          <a:p>
            <a:pPr eaLnBrk="1" hangingPunct="1">
              <a:defRPr/>
            </a:pPr>
            <a:endParaRPr lang="en-US" altLang="en-US" dirty="0">
              <a:ea typeface="ＭＳ Ｐゴシック" panose="020B0600070205080204" pitchFamily="34" charset="-128"/>
            </a:endParaRPr>
          </a:p>
          <a:p>
            <a:pPr marL="233878" lvl="1" indent="-232255">
              <a:defRPr/>
            </a:pPr>
            <a:r>
              <a:rPr lang="en-US" altLang="en-US" dirty="0">
                <a:ea typeface="ＭＳ Ｐゴシック" panose="020B0600070205080204" pitchFamily="34" charset="-128"/>
              </a:rPr>
              <a:t>Anorgasmia is responsive to therapy. </a:t>
            </a:r>
          </a:p>
          <a:p>
            <a:pPr marL="233878" lvl="1" indent="-232255">
              <a:defRPr/>
            </a:pPr>
            <a:r>
              <a:rPr lang="en-US" altLang="en-US" dirty="0">
                <a:ea typeface="ＭＳ Ｐゴシック" panose="020B0600070205080204" pitchFamily="34" charset="-128"/>
              </a:rPr>
              <a:t>Treatment of orgasmic disorder relies on minimizing sexual inhibition and maximizing sexual stimulation. Stimulation may include self-stimulation and techniques similar to Kegel exercises to teach muscular control of sexual tension. Orgasmic disorder may also be caused by medications or chronic disease (Phillips 2000). </a:t>
            </a:r>
          </a:p>
          <a:p>
            <a:pPr marL="233878" lvl="1" indent="-232255">
              <a:defRPr/>
            </a:pPr>
            <a:r>
              <a:rPr lang="en-US" altLang="en-US" dirty="0">
                <a:ea typeface="ＭＳ Ｐゴシック" panose="020B0600070205080204" pitchFamily="34" charset="-128"/>
              </a:rPr>
              <a:t>If orgasmic disorder is caused by a medication (Maurice 1999)</a:t>
            </a:r>
          </a:p>
          <a:p>
            <a:pPr marL="467757" lvl="2" indent="-232255">
              <a:defRPr/>
            </a:pPr>
            <a:r>
              <a:rPr lang="en-US" altLang="en-US" dirty="0">
                <a:ea typeface="ＭＳ Ｐゴシック" panose="020B0600070205080204" pitchFamily="34" charset="-128"/>
              </a:rPr>
              <a:t>Decrease dosage</a:t>
            </a:r>
          </a:p>
          <a:p>
            <a:pPr marL="467757" lvl="2" indent="-232255">
              <a:defRPr/>
            </a:pPr>
            <a:r>
              <a:rPr lang="en-US" altLang="en-US" dirty="0">
                <a:ea typeface="ＭＳ Ｐゴシック" panose="020B0600070205080204" pitchFamily="34" charset="-128"/>
              </a:rPr>
              <a:t>Change regimen</a:t>
            </a:r>
          </a:p>
          <a:p>
            <a:pPr marL="467757" lvl="2" indent="-232255">
              <a:defRPr/>
            </a:pPr>
            <a:r>
              <a:rPr lang="en-US" altLang="en-US" dirty="0">
                <a:ea typeface="ＭＳ Ｐゴシック" panose="020B0600070205080204" pitchFamily="34" charset="-128"/>
              </a:rPr>
              <a:t>Use alternate drugs (e.g., buspirone).</a:t>
            </a:r>
          </a:p>
          <a:p>
            <a:pPr marL="233878" lvl="1" indent="-232255">
              <a:defRPr/>
            </a:pPr>
            <a:endParaRPr lang="en-US" altLang="en-US" dirty="0">
              <a:ea typeface="ＭＳ Ｐゴシック" panose="020B0600070205080204" pitchFamily="34" charset="-128"/>
            </a:endParaRPr>
          </a:p>
          <a:p>
            <a:pPr marL="233878" lvl="1" indent="-232255">
              <a:defRPr/>
            </a:pPr>
            <a:r>
              <a:rPr lang="en-US" altLang="en-US" i="1" dirty="0">
                <a:ea typeface="ＭＳ Ｐゴシック" panose="020B0600070205080204" pitchFamily="34" charset="-128"/>
              </a:rPr>
              <a:t>References:</a:t>
            </a:r>
          </a:p>
          <a:p>
            <a:pPr eaLnBrk="1" hangingPunct="1">
              <a:defRPr/>
            </a:pPr>
            <a:r>
              <a:rPr lang="en-US" altLang="en-US" dirty="0">
                <a:ea typeface="ＭＳ Ｐゴシック" panose="020B0600070205080204" pitchFamily="34" charset="-128"/>
              </a:rPr>
              <a:t>Maurice WL. </a:t>
            </a:r>
            <a:r>
              <a:rPr lang="en-US" altLang="en-US" i="1" dirty="0">
                <a:ea typeface="ＭＳ Ｐゴシック" panose="020B0600070205080204" pitchFamily="34" charset="-128"/>
              </a:rPr>
              <a:t>Sexual Medicine in Primary Care. </a:t>
            </a:r>
            <a:r>
              <a:rPr lang="en-US" altLang="en-US" dirty="0">
                <a:ea typeface="ＭＳ Ｐゴシック" panose="020B0600070205080204" pitchFamily="34" charset="-128"/>
              </a:rPr>
              <a:t>St Louis, Mo: Mosby; 1999:160-169.</a:t>
            </a:r>
          </a:p>
          <a:p>
            <a:pPr eaLnBrk="1" hangingPunct="1">
              <a:defRPr/>
            </a:pPr>
            <a:endParaRPr lang="en-US" altLang="en-US" dirty="0">
              <a:ea typeface="ＭＳ Ｐゴシック" panose="020B0600070205080204" pitchFamily="34" charset="-128"/>
            </a:endParaRPr>
          </a:p>
          <a:p>
            <a:pPr eaLnBrk="1" hangingPunct="1">
              <a:defRPr/>
            </a:pPr>
            <a:r>
              <a:rPr lang="en-US" altLang="en-US" dirty="0">
                <a:ea typeface="ＭＳ Ｐゴシック" panose="020B0600070205080204" pitchFamily="34" charset="-128"/>
              </a:rPr>
              <a:t>Phillips NA. Female sexual dysfunction: evaluation and treatment. </a:t>
            </a:r>
            <a:r>
              <a:rPr lang="en-US" altLang="en-US" i="1" dirty="0">
                <a:ea typeface="ＭＳ Ｐゴシック" panose="020B0600070205080204" pitchFamily="34" charset="-128"/>
              </a:rPr>
              <a:t>Am Fam Physician</a:t>
            </a:r>
            <a:r>
              <a:rPr lang="en-US" altLang="en-US" dirty="0">
                <a:ea typeface="ＭＳ Ｐゴシック" panose="020B0600070205080204" pitchFamily="34" charset="-128"/>
              </a:rPr>
              <a:t>. 2000;62:127-136, 141-142.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268</a:t>
            </a:fld>
            <a:endParaRPr lang="en-US"/>
          </a:p>
        </p:txBody>
      </p:sp>
    </p:spTree>
    <p:extLst>
      <p:ext uri="{BB962C8B-B14F-4D97-AF65-F5344CB8AC3E}">
        <p14:creationId xmlns:p14="http://schemas.microsoft.com/office/powerpoint/2010/main" val="2921475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kumimoji="0" lang="en-US" altLang="en-US" sz="12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Basson</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J Sex Martial </a:t>
            </a:r>
            <a:r>
              <a:rPr kumimoji="0" lang="en-US" altLang="en-US" sz="1200" b="0" i="0" u="none" strike="noStrike" kern="1200" cap="none" spc="0" normalizeH="0" baseline="0" noProof="0" dirty="0" err="1">
                <a:ln>
                  <a:noFill/>
                </a:ln>
                <a:solidFill>
                  <a:srgbClr val="000000"/>
                </a:solidFill>
                <a:effectLst/>
                <a:uLnTx/>
                <a:uFillTx/>
                <a:latin typeface="Calibri" panose="020F0502020204030204" pitchFamily="34" charset="0"/>
                <a:ea typeface="MS PGothic" panose="020B0600070205080204" pitchFamily="34" charset="-128"/>
                <a:cs typeface="+mn-cs"/>
              </a:rPr>
              <a:t>Ther</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pitchFamily="34" charset="-128"/>
                <a:cs typeface="+mn-cs"/>
              </a:rPr>
              <a:t> 2001.</a:t>
            </a:r>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24</a:t>
            </a:fld>
            <a:endParaRPr lang="en-US"/>
          </a:p>
        </p:txBody>
      </p:sp>
    </p:spTree>
    <p:extLst>
      <p:ext uri="{BB962C8B-B14F-4D97-AF65-F5344CB8AC3E}">
        <p14:creationId xmlns:p14="http://schemas.microsoft.com/office/powerpoint/2010/main" val="1249153878"/>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Bornstein J, Goldstein AT, Stockdale CK, et al. 2015 ISSVD, ISSWSH and IPPS consensus terminology and classification of persistent vulvar pain and vulvodynia. </a:t>
            </a:r>
            <a:r>
              <a:rPr lang="en-US" dirty="0" err="1"/>
              <a:t>Obstet</a:t>
            </a:r>
            <a:r>
              <a:rPr lang="en-US" dirty="0"/>
              <a:t> Gynecol. 2016;127(4):745-751.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270</a:t>
            </a:fld>
            <a:endParaRPr lang="en-US"/>
          </a:p>
        </p:txBody>
      </p:sp>
    </p:spTree>
    <p:extLst>
      <p:ext uri="{BB962C8B-B14F-4D97-AF65-F5344CB8AC3E}">
        <p14:creationId xmlns:p14="http://schemas.microsoft.com/office/powerpoint/2010/main" val="293724233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Bornstein J, Goldstein AT, Stockdale CK, et al. 2015 ISSVD, ISSWSH and IPPS consensus terminology and classification of persistent vulvar pain and vulvodynia. </a:t>
            </a:r>
            <a:r>
              <a:rPr lang="en-US" dirty="0" err="1"/>
              <a:t>Obstet</a:t>
            </a:r>
            <a:r>
              <a:rPr lang="en-US" dirty="0"/>
              <a:t> Gynecol. 2016;127(4):745-751.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271</a:t>
            </a:fld>
            <a:endParaRPr lang="en-US"/>
          </a:p>
        </p:txBody>
      </p:sp>
    </p:spTree>
    <p:extLst>
      <p:ext uri="{BB962C8B-B14F-4D97-AF65-F5344CB8AC3E}">
        <p14:creationId xmlns:p14="http://schemas.microsoft.com/office/powerpoint/2010/main" val="3067832987"/>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Bornstein J, Goldstein AT, Stockdale CK, et al. 2015 ISSVD, ISSWSH and IPPS consensus terminology and classification of persistent vulvar pain and vulvodynia. </a:t>
            </a:r>
            <a:r>
              <a:rPr lang="en-US" dirty="0" err="1"/>
              <a:t>Obstet</a:t>
            </a:r>
            <a:r>
              <a:rPr lang="en-US" dirty="0"/>
              <a:t> Gynecol. 2016;127(4):745-751.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272</a:t>
            </a:fld>
            <a:endParaRPr lang="en-US"/>
          </a:p>
        </p:txBody>
      </p:sp>
    </p:spTree>
    <p:extLst>
      <p:ext uri="{BB962C8B-B14F-4D97-AF65-F5344CB8AC3E}">
        <p14:creationId xmlns:p14="http://schemas.microsoft.com/office/powerpoint/2010/main" val="357334665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274</a:t>
            </a:fld>
            <a:endParaRPr lang="en-US"/>
          </a:p>
        </p:txBody>
      </p:sp>
    </p:spTree>
    <p:extLst>
      <p:ext uri="{BB962C8B-B14F-4D97-AF65-F5344CB8AC3E}">
        <p14:creationId xmlns:p14="http://schemas.microsoft.com/office/powerpoint/2010/main" val="198639996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Reprinted with permission of Andrew Goldstein, MD, FACOG, IF</a:t>
            </a:r>
          </a:p>
        </p:txBody>
      </p:sp>
      <p:sp>
        <p:nvSpPr>
          <p:cNvPr id="4" name="Slide Number Placeholder 3"/>
          <p:cNvSpPr>
            <a:spLocks noGrp="1"/>
          </p:cNvSpPr>
          <p:nvPr>
            <p:ph type="sldNum" sz="quarter" idx="5"/>
          </p:nvPr>
        </p:nvSpPr>
        <p:spPr/>
        <p:txBody>
          <a:bodyPr/>
          <a:lstStyle/>
          <a:p>
            <a:fld id="{C9B80B2D-5AA8-4CEB-AE44-47CDFCA8B2A8}" type="slidenum">
              <a:rPr lang="en-US" smtClean="0"/>
              <a:t>275</a:t>
            </a:fld>
            <a:endParaRPr lang="en-US"/>
          </a:p>
        </p:txBody>
      </p:sp>
    </p:spTree>
    <p:extLst>
      <p:ext uri="{BB962C8B-B14F-4D97-AF65-F5344CB8AC3E}">
        <p14:creationId xmlns:p14="http://schemas.microsoft.com/office/powerpoint/2010/main" val="2321810055"/>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Simon J, Goldstein I, Kim N, Davis S, Kellogg-</a:t>
            </a:r>
            <a:r>
              <a:rPr lang="en-US" dirty="0" err="1"/>
              <a:t>Spadt</a:t>
            </a:r>
            <a:r>
              <a:rPr lang="en-US" dirty="0"/>
              <a:t> S, Lowenstein L, Pinkerton J, </a:t>
            </a:r>
            <a:r>
              <a:rPr lang="en-US" dirty="0" err="1"/>
              <a:t>Stuenkel</a:t>
            </a:r>
            <a:r>
              <a:rPr lang="en-US" dirty="0"/>
              <a:t> C, </a:t>
            </a:r>
            <a:r>
              <a:rPr lang="en-US" dirty="0" err="1"/>
              <a:t>Traish</a:t>
            </a:r>
            <a:r>
              <a:rPr lang="en-US" dirty="0"/>
              <a:t> A, Archer D, Bachmann G, Goldstein A, Nappi R, </a:t>
            </a:r>
            <a:r>
              <a:rPr lang="en-US" dirty="0" err="1"/>
              <a:t>Vignozzi</a:t>
            </a:r>
            <a:r>
              <a:rPr lang="en-US" dirty="0"/>
              <a:t> L. </a:t>
            </a:r>
            <a:r>
              <a:rPr lang="en-US" b="0" i="0" dirty="0">
                <a:solidFill>
                  <a:srgbClr val="212121"/>
                </a:solidFill>
                <a:effectLst/>
                <a:latin typeface="+mn-lt"/>
              </a:rPr>
              <a:t>The role of androgens in the treatment of genitourinary syndrome of menopause (GSM): International Society for the Study of Women's Sexual Health (ISSWSH) expert consensus panel review. </a:t>
            </a:r>
            <a:r>
              <a:rPr lang="nb-NO" b="0" i="0" dirty="0">
                <a:solidFill>
                  <a:srgbClr val="212121"/>
                </a:solidFill>
                <a:effectLst/>
                <a:latin typeface="+mn-lt"/>
              </a:rPr>
              <a:t>Menopause. 2018 Jul;25(7):837-847.</a:t>
            </a:r>
            <a:endParaRPr lang="en-US" b="0" i="0" dirty="0">
              <a:solidFill>
                <a:srgbClr val="21212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276</a:t>
            </a:fld>
            <a:endParaRPr lang="en-US"/>
          </a:p>
        </p:txBody>
      </p:sp>
    </p:spTree>
    <p:extLst>
      <p:ext uri="{BB962C8B-B14F-4D97-AF65-F5344CB8AC3E}">
        <p14:creationId xmlns:p14="http://schemas.microsoft.com/office/powerpoint/2010/main" val="341372130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Bazin</a:t>
            </a:r>
            <a:r>
              <a:rPr lang="en-US" dirty="0"/>
              <a:t> S, Bouchard C, Brisson J, et al. Vulvar vestibulitis syndrome: an exploratory case-control study. </a:t>
            </a:r>
            <a:r>
              <a:rPr lang="en-US" dirty="0" err="1"/>
              <a:t>Obstet</a:t>
            </a:r>
            <a:r>
              <a:rPr lang="en-US" dirty="0"/>
              <a:t> Gynecol. 1994;83(1):47-50. </a:t>
            </a:r>
          </a:p>
          <a:p>
            <a:endParaRPr lang="en-US" dirty="0"/>
          </a:p>
          <a:p>
            <a:r>
              <a:rPr lang="en-US" dirty="0" err="1"/>
              <a:t>Johannesson</a:t>
            </a:r>
            <a:r>
              <a:rPr lang="en-US" dirty="0"/>
              <a:t> U, </a:t>
            </a:r>
            <a:r>
              <a:rPr lang="en-US" dirty="0" err="1"/>
              <a:t>Blomgren</a:t>
            </a:r>
            <a:r>
              <a:rPr lang="en-US" dirty="0"/>
              <a:t> B, Rylander E, Bohm-Starke N. The vulval vestibular mucosa--morphological effects of oral contraceptives and menstrual cycle. Br J Dermatol. 2007;157(3):487-493.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277</a:t>
            </a:fld>
            <a:endParaRPr lang="en-US"/>
          </a:p>
        </p:txBody>
      </p:sp>
    </p:spTree>
    <p:extLst>
      <p:ext uri="{BB962C8B-B14F-4D97-AF65-F5344CB8AC3E}">
        <p14:creationId xmlns:p14="http://schemas.microsoft.com/office/powerpoint/2010/main" val="3774655999"/>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Goldstein AT, Burrows L. Vulvodynia (CME). J Sex Med. 2008;5(1):5-15.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278</a:t>
            </a:fld>
            <a:endParaRPr lang="en-US"/>
          </a:p>
        </p:txBody>
      </p:sp>
    </p:spTree>
    <p:extLst>
      <p:ext uri="{BB962C8B-B14F-4D97-AF65-F5344CB8AC3E}">
        <p14:creationId xmlns:p14="http://schemas.microsoft.com/office/powerpoint/2010/main" val="719547980"/>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Goldstein AT, Burrows L. Vulvodynia (CME). J Sex Med. 2008;5(1):5-15.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279</a:t>
            </a:fld>
            <a:endParaRPr lang="en-US"/>
          </a:p>
        </p:txBody>
      </p:sp>
    </p:spTree>
    <p:extLst>
      <p:ext uri="{BB962C8B-B14F-4D97-AF65-F5344CB8AC3E}">
        <p14:creationId xmlns:p14="http://schemas.microsoft.com/office/powerpoint/2010/main" val="3477008680"/>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Burrows LJ, </a:t>
            </a:r>
            <a:r>
              <a:rPr lang="en-US" dirty="0" err="1"/>
              <a:t>Klingman</a:t>
            </a:r>
            <a:r>
              <a:rPr lang="en-US" dirty="0"/>
              <a:t> D, </a:t>
            </a:r>
            <a:r>
              <a:rPr lang="en-US" dirty="0" err="1"/>
              <a:t>Pukall</a:t>
            </a:r>
            <a:r>
              <a:rPr lang="en-US" dirty="0"/>
              <a:t> CF, et al. Umbilical hypersensitivity in women with primary </a:t>
            </a:r>
            <a:r>
              <a:rPr lang="en-US" dirty="0" err="1"/>
              <a:t>vestibulodynia</a:t>
            </a:r>
            <a:r>
              <a:rPr lang="en-US" dirty="0"/>
              <a:t>. J </a:t>
            </a:r>
            <a:r>
              <a:rPr lang="en-US" dirty="0" err="1"/>
              <a:t>Reprod</a:t>
            </a:r>
            <a:r>
              <a:rPr lang="en-US" dirty="0"/>
              <a:t> Med. 2008;53(6):413-6. </a:t>
            </a:r>
          </a:p>
          <a:p>
            <a:endParaRPr lang="en-US" dirty="0"/>
          </a:p>
          <a:p>
            <a:r>
              <a:rPr lang="en-US" dirty="0"/>
              <a:t>Bohm-Starke N, </a:t>
            </a:r>
            <a:r>
              <a:rPr lang="en-US" dirty="0" err="1"/>
              <a:t>Hilliges</a:t>
            </a:r>
            <a:r>
              <a:rPr lang="en-US" dirty="0"/>
              <a:t> M, Falconer C, et al: Neurochemical characterization of the vestibular nerves in women with vulvar vestibulitis syndrome. </a:t>
            </a:r>
            <a:r>
              <a:rPr lang="en-US" dirty="0" err="1"/>
              <a:t>Gynecol</a:t>
            </a:r>
            <a:r>
              <a:rPr lang="en-US" dirty="0"/>
              <a:t> </a:t>
            </a:r>
            <a:r>
              <a:rPr lang="en-US" dirty="0" err="1"/>
              <a:t>Obstet</a:t>
            </a:r>
            <a:r>
              <a:rPr lang="en-US" dirty="0"/>
              <a:t> Invest 1999;48(4):270–275.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280</a:t>
            </a:fld>
            <a:endParaRPr lang="en-US"/>
          </a:p>
        </p:txBody>
      </p:sp>
    </p:spTree>
    <p:extLst>
      <p:ext uri="{BB962C8B-B14F-4D97-AF65-F5344CB8AC3E}">
        <p14:creationId xmlns:p14="http://schemas.microsoft.com/office/powerpoint/2010/main" val="1983442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latin typeface="+mj-lt"/>
              </a:rPr>
              <a:t>Reprinted with permission. ©</a:t>
            </a:r>
            <a:r>
              <a:rPr lang="en-US" altLang="en-US" dirty="0">
                <a:latin typeface="+mj-lt"/>
              </a:rPr>
              <a:t>2014 Michael A. Perelman, PhD</a:t>
            </a:r>
            <a:r>
              <a:rPr lang="en-US" altLang="en-US" sz="1800" dirty="0">
                <a:latin typeface="+mj-lt"/>
              </a:rPr>
              <a:t>.</a:t>
            </a:r>
            <a:endParaRPr lang="en-US" altLang="en-US" sz="1800" baseline="30000" dirty="0">
              <a:latin typeface="+mj-lt"/>
            </a:endParaRPr>
          </a:p>
          <a:p>
            <a:endParaRPr lang="en-US" dirty="0"/>
          </a:p>
          <a:p>
            <a:r>
              <a:rPr lang="en-US" i="1" dirty="0"/>
              <a:t>References:</a:t>
            </a:r>
          </a:p>
          <a:p>
            <a:r>
              <a:rPr lang="en-US" dirty="0" err="1"/>
              <a:t>Pfaus</a:t>
            </a:r>
            <a:r>
              <a:rPr lang="en-US" dirty="0"/>
              <a:t> JG. Pathways of sexual desire. J Sex Med. 2009;6:1506-1533. </a:t>
            </a:r>
          </a:p>
          <a:p>
            <a:r>
              <a:rPr lang="en-US" dirty="0"/>
              <a:t>Perelman, MA. A new combination treatment for premature ejaculation: a sex therapist's perspective. J Sex Med. 2011;3(6):1004-1012.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25</a:t>
            </a:fld>
            <a:endParaRPr lang="en-US"/>
          </a:p>
        </p:txBody>
      </p:sp>
    </p:spTree>
    <p:extLst>
      <p:ext uri="{BB962C8B-B14F-4D97-AF65-F5344CB8AC3E}">
        <p14:creationId xmlns:p14="http://schemas.microsoft.com/office/powerpoint/2010/main" val="362421148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Harlow BL. Allergic reactions and risk of vulvodynia. Ann Epidemiol. 2009;19(11):771-777. </a:t>
            </a:r>
          </a:p>
          <a:p>
            <a:endParaRPr lang="en-US" dirty="0"/>
          </a:p>
          <a:p>
            <a:r>
              <a:rPr lang="en-US" dirty="0"/>
              <a:t>Gerber S, Bongiovanni AM, Ledger WJ, </a:t>
            </a:r>
            <a:r>
              <a:rPr lang="en-US" dirty="0" err="1"/>
              <a:t>Witkin</a:t>
            </a:r>
            <a:r>
              <a:rPr lang="en-US" dirty="0"/>
              <a:t> SS. A deficiency in interferon-</a:t>
            </a:r>
            <a:r>
              <a:rPr lang="el-GR" dirty="0"/>
              <a:t>α</a:t>
            </a:r>
            <a:r>
              <a:rPr lang="en-US" dirty="0"/>
              <a:t> production in women with vulvar vestibulitis. Am J </a:t>
            </a:r>
            <a:r>
              <a:rPr lang="en-US" dirty="0" err="1"/>
              <a:t>Obstet</a:t>
            </a:r>
            <a:r>
              <a:rPr lang="en-US" dirty="0"/>
              <a:t> Gynecol. 2002;186(3):361-364. </a:t>
            </a:r>
          </a:p>
          <a:p>
            <a:endParaRPr lang="en-US" dirty="0"/>
          </a:p>
          <a:p>
            <a:r>
              <a:rPr lang="en-US" dirty="0"/>
              <a:t>Foster DC, </a:t>
            </a:r>
            <a:r>
              <a:rPr lang="en-US" dirty="0" err="1"/>
              <a:t>Piekarz</a:t>
            </a:r>
            <a:r>
              <a:rPr lang="en-US" dirty="0"/>
              <a:t> KH, </a:t>
            </a:r>
            <a:r>
              <a:rPr lang="en-US" dirty="0" err="1"/>
              <a:t>Murant</a:t>
            </a:r>
            <a:r>
              <a:rPr lang="en-US" dirty="0"/>
              <a:t> TI, et al. Enhanced synthesis of proinflammatory cytokines by vulvar vestibular fibroblasts: implications for vulvar vestibulitis. Am J </a:t>
            </a:r>
            <a:r>
              <a:rPr lang="en-US" dirty="0" err="1"/>
              <a:t>Obstet</a:t>
            </a:r>
            <a:r>
              <a:rPr lang="en-US" dirty="0"/>
              <a:t> Gynecol. 2007;196(4):346.e1-346.e8. </a:t>
            </a:r>
          </a:p>
          <a:p>
            <a:endParaRPr lang="en-US" dirty="0"/>
          </a:p>
          <a:p>
            <a:r>
              <a:rPr lang="en-US" dirty="0"/>
              <a:t>Bornstein J, Cohen Y, </a:t>
            </a:r>
            <a:r>
              <a:rPr lang="en-US" dirty="0" err="1"/>
              <a:t>Zarfati</a:t>
            </a:r>
            <a:r>
              <a:rPr lang="en-US" dirty="0"/>
              <a:t> D, et al. Involvement of </a:t>
            </a:r>
            <a:r>
              <a:rPr lang="en-US" dirty="0" err="1"/>
              <a:t>heparanase</a:t>
            </a:r>
            <a:r>
              <a:rPr lang="en-US" dirty="0"/>
              <a:t> in the pathogenesis of localized vulvodynia. Int J </a:t>
            </a:r>
            <a:r>
              <a:rPr lang="en-US" dirty="0" err="1"/>
              <a:t>Gynecol</a:t>
            </a:r>
            <a:r>
              <a:rPr lang="en-US" dirty="0"/>
              <a:t> </a:t>
            </a:r>
            <a:r>
              <a:rPr lang="en-US" dirty="0" err="1"/>
              <a:t>Pathol</a:t>
            </a:r>
            <a:r>
              <a:rPr lang="en-US" dirty="0"/>
              <a:t>. 2008;27(1):136-141.</a:t>
            </a:r>
            <a:endParaRPr lang="en-US" i="1"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281</a:t>
            </a:fld>
            <a:endParaRPr lang="en-US"/>
          </a:p>
        </p:txBody>
      </p:sp>
    </p:spTree>
    <p:extLst>
      <p:ext uri="{BB962C8B-B14F-4D97-AF65-F5344CB8AC3E}">
        <p14:creationId xmlns:p14="http://schemas.microsoft.com/office/powerpoint/2010/main" val="40377458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228600" indent="-228600">
              <a:buAutoNum type="arabicPeriod"/>
            </a:pPr>
            <a:r>
              <a:rPr lang="en-US" sz="1200" b="0" i="0" kern="1200" dirty="0">
                <a:solidFill>
                  <a:schemeClr val="tx1"/>
                </a:solidFill>
                <a:effectLst/>
                <a:latin typeface="+mn-lt"/>
                <a:ea typeface="+mn-ea"/>
                <a:cs typeface="+mn-cs"/>
              </a:rPr>
              <a:t>Brown CS, Bachmann GA, Wan J, Foster DC; Gabapentin (GABA) Study Group. Gabapentin for the Treatment of Vulvodynia: A Randomized Controlled Trial.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2018 Jun;131(6):1000-1007.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10.1097/AOG.0000000000002617. PMID: 29742655; PMCID: PMC6020139.</a:t>
            </a:r>
          </a:p>
          <a:p>
            <a:pPr marL="228600" indent="-228600">
              <a:buAutoNum type="arabicPeriod"/>
            </a:pPr>
            <a:r>
              <a:rPr lang="en-US" sz="1200" b="0" i="0" kern="1200" dirty="0">
                <a:solidFill>
                  <a:schemeClr val="tx1"/>
                </a:solidFill>
                <a:effectLst/>
                <a:latin typeface="+mn-lt"/>
                <a:ea typeface="+mn-ea"/>
                <a:cs typeface="+mn-cs"/>
              </a:rPr>
              <a:t>Bachmann GA, Brown CS, Phillips NA, Rawlinson LA, Yu X, Wood R, Foster DC; Gabapentin Study Group. Effect of gabapentin on sexual function in vulvodynia: a randomized, placebo-controlled trial. Am J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2019 Jan;220(1):89.e1-89.e8.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10.1016/j.ajog.2018.10.021.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2018 Oct 24. PMID: 30365922; PMCID: PMC6310649.</a:t>
            </a:r>
          </a:p>
          <a:p>
            <a:pPr marL="228600" indent="-228600">
              <a:buAutoNum type="arabicPeriod"/>
            </a:pPr>
            <a:r>
              <a:rPr lang="en-US" sz="1200" b="0" i="0" kern="1200" dirty="0">
                <a:solidFill>
                  <a:schemeClr val="tx1"/>
                </a:solidFill>
                <a:effectLst/>
                <a:latin typeface="+mn-lt"/>
                <a:ea typeface="+mn-ea"/>
                <a:cs typeface="+mn-cs"/>
              </a:rPr>
              <a:t>Steinberg AC, </a:t>
            </a:r>
            <a:r>
              <a:rPr lang="en-US" sz="1200" b="0" i="0" kern="1200" dirty="0" err="1">
                <a:solidFill>
                  <a:schemeClr val="tx1"/>
                </a:solidFill>
                <a:effectLst/>
                <a:latin typeface="+mn-lt"/>
                <a:ea typeface="+mn-ea"/>
                <a:cs typeface="+mn-cs"/>
              </a:rPr>
              <a:t>Oyama</a:t>
            </a:r>
            <a:r>
              <a:rPr lang="en-US" sz="1200" b="0" i="0" kern="1200" dirty="0">
                <a:solidFill>
                  <a:schemeClr val="tx1"/>
                </a:solidFill>
                <a:effectLst/>
                <a:latin typeface="+mn-lt"/>
                <a:ea typeface="+mn-ea"/>
                <a:cs typeface="+mn-cs"/>
              </a:rPr>
              <a:t> IA, </a:t>
            </a:r>
            <a:r>
              <a:rPr lang="en-US" sz="1200" b="0" i="0" kern="1200" dirty="0" err="1">
                <a:solidFill>
                  <a:schemeClr val="tx1"/>
                </a:solidFill>
                <a:effectLst/>
                <a:latin typeface="+mn-lt"/>
                <a:ea typeface="+mn-ea"/>
                <a:cs typeface="+mn-cs"/>
              </a:rPr>
              <a:t>Rejba</a:t>
            </a:r>
            <a:r>
              <a:rPr lang="en-US" sz="1200" b="0" i="0" kern="1200" dirty="0">
                <a:solidFill>
                  <a:schemeClr val="tx1"/>
                </a:solidFill>
                <a:effectLst/>
                <a:latin typeface="+mn-lt"/>
                <a:ea typeface="+mn-ea"/>
                <a:cs typeface="+mn-cs"/>
              </a:rPr>
              <a:t> AE, Kellogg-</a:t>
            </a:r>
            <a:r>
              <a:rPr lang="en-US" sz="1200" b="0" i="0" kern="1200" dirty="0" err="1">
                <a:solidFill>
                  <a:schemeClr val="tx1"/>
                </a:solidFill>
                <a:effectLst/>
                <a:latin typeface="+mn-lt"/>
                <a:ea typeface="+mn-ea"/>
                <a:cs typeface="+mn-cs"/>
              </a:rPr>
              <a:t>Spadt</a:t>
            </a:r>
            <a:r>
              <a:rPr lang="en-US" sz="1200" b="0" i="0" kern="1200" dirty="0">
                <a:solidFill>
                  <a:schemeClr val="tx1"/>
                </a:solidFill>
                <a:effectLst/>
                <a:latin typeface="+mn-lt"/>
                <a:ea typeface="+mn-ea"/>
                <a:cs typeface="+mn-cs"/>
              </a:rPr>
              <a:t> S, Whitmore KE. Capsaicin for the treatment of vulvar vestibulitis. Am J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2005 May;192(5):1549-53.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10.1016/j.ajog.2004.10.626. PMID: 15902156.</a:t>
            </a:r>
            <a:r>
              <a:rPr lang="en-US" dirty="0"/>
              <a:t>3. Goldstein et al, 2016 J Sex Med</a:t>
            </a:r>
          </a:p>
          <a:p>
            <a:pPr marL="228600" indent="-228600">
              <a:buAutoNum type="arabicPeriod"/>
            </a:pPr>
            <a:r>
              <a:rPr lang="en-US" sz="1200" b="0" i="0" kern="1200" dirty="0">
                <a:solidFill>
                  <a:schemeClr val="tx1"/>
                </a:solidFill>
                <a:effectLst/>
                <a:latin typeface="+mn-lt"/>
                <a:ea typeface="+mn-ea"/>
                <a:cs typeface="+mn-cs"/>
              </a:rPr>
              <a:t>Goldstein AT, </a:t>
            </a:r>
            <a:r>
              <a:rPr lang="en-US" sz="1200" b="0" i="0" kern="1200" dirty="0" err="1">
                <a:solidFill>
                  <a:schemeClr val="tx1"/>
                </a:solidFill>
                <a:effectLst/>
                <a:latin typeface="+mn-lt"/>
                <a:ea typeface="+mn-ea"/>
                <a:cs typeface="+mn-cs"/>
              </a:rPr>
              <a:t>Pukall</a:t>
            </a:r>
            <a:r>
              <a:rPr lang="en-US" sz="1200" b="0" i="0" kern="1200" dirty="0">
                <a:solidFill>
                  <a:schemeClr val="tx1"/>
                </a:solidFill>
                <a:effectLst/>
                <a:latin typeface="+mn-lt"/>
                <a:ea typeface="+mn-ea"/>
                <a:cs typeface="+mn-cs"/>
              </a:rPr>
              <a:t> CF, Brown C, Bergeron S, Stein A, Kellogg-</a:t>
            </a:r>
            <a:r>
              <a:rPr lang="en-US" sz="1200" b="0" i="0" kern="1200" dirty="0" err="1">
                <a:solidFill>
                  <a:schemeClr val="tx1"/>
                </a:solidFill>
                <a:effectLst/>
                <a:latin typeface="+mn-lt"/>
                <a:ea typeface="+mn-ea"/>
                <a:cs typeface="+mn-cs"/>
              </a:rPr>
              <a:t>Spadt</a:t>
            </a:r>
            <a:r>
              <a:rPr lang="en-US" sz="1200" b="0" i="0" kern="1200" dirty="0">
                <a:solidFill>
                  <a:schemeClr val="tx1"/>
                </a:solidFill>
                <a:effectLst/>
                <a:latin typeface="+mn-lt"/>
                <a:ea typeface="+mn-ea"/>
                <a:cs typeface="+mn-cs"/>
              </a:rPr>
              <a:t> S. Vulvodynia: Assessment and Treatment. J Sex Med. 2016 Apr;13(4):572-90.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10.1016/j.jsxm.2016.01.020.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2016 Mar 25. PMID: 27045258.</a:t>
            </a:r>
          </a:p>
          <a:p>
            <a:pPr marL="228600" indent="-228600">
              <a:buAutoNum type="arabicPeriod"/>
            </a:pPr>
            <a:r>
              <a:rPr lang="en-US" sz="1200" b="0" i="0" kern="1200" dirty="0" err="1">
                <a:solidFill>
                  <a:schemeClr val="tx1"/>
                </a:solidFill>
                <a:effectLst/>
                <a:latin typeface="+mn-lt"/>
                <a:ea typeface="+mn-ea"/>
                <a:cs typeface="+mn-cs"/>
              </a:rPr>
              <a:t>Farajun</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Zarfati</a:t>
            </a:r>
            <a:r>
              <a:rPr lang="en-US" sz="1200" b="0" i="0" kern="1200" dirty="0">
                <a:solidFill>
                  <a:schemeClr val="tx1"/>
                </a:solidFill>
                <a:effectLst/>
                <a:latin typeface="+mn-lt"/>
                <a:ea typeface="+mn-ea"/>
                <a:cs typeface="+mn-cs"/>
              </a:rPr>
              <a:t> D, Abramov L, </a:t>
            </a:r>
            <a:r>
              <a:rPr lang="en-US" sz="1200" b="0" i="0" kern="1200" dirty="0" err="1">
                <a:solidFill>
                  <a:schemeClr val="tx1"/>
                </a:solidFill>
                <a:effectLst/>
                <a:latin typeface="+mn-lt"/>
                <a:ea typeface="+mn-ea"/>
                <a:cs typeface="+mn-cs"/>
              </a:rPr>
              <a:t>Livoff</a:t>
            </a:r>
            <a:r>
              <a:rPr lang="en-US" sz="1200" b="0" i="0" kern="1200" dirty="0">
                <a:solidFill>
                  <a:schemeClr val="tx1"/>
                </a:solidFill>
                <a:effectLst/>
                <a:latin typeface="+mn-lt"/>
                <a:ea typeface="+mn-ea"/>
                <a:cs typeface="+mn-cs"/>
              </a:rPr>
              <a:t> A, Bornstein J. Enoxaparin treatment for vulvodynia: a randomized controlled trial.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2012 Sep;120(3):565-72.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10.1097/AOG.0b013e3182657de6. PMID: 22914465.</a:t>
            </a:r>
            <a:r>
              <a:rPr lang="en-US" dirty="0"/>
              <a:t>5. Boardman et al 2008, </a:t>
            </a:r>
            <a:r>
              <a:rPr lang="en-US" dirty="0" err="1"/>
              <a:t>Obstet</a:t>
            </a:r>
            <a:r>
              <a:rPr lang="en-US" dirty="0"/>
              <a:t> </a:t>
            </a:r>
            <a:r>
              <a:rPr lang="en-US" dirty="0" err="1"/>
              <a:t>Gynecol</a:t>
            </a:r>
            <a:endParaRPr lang="en-US" dirty="0"/>
          </a:p>
          <a:p>
            <a:pPr marL="228600" indent="-228600">
              <a:buAutoNum type="arabicPeriod"/>
            </a:pPr>
            <a:r>
              <a:rPr lang="en-US" sz="1200" b="0" i="0" kern="1200" dirty="0">
                <a:solidFill>
                  <a:schemeClr val="tx1"/>
                </a:solidFill>
                <a:effectLst/>
                <a:latin typeface="+mn-lt"/>
                <a:ea typeface="+mn-ea"/>
                <a:cs typeface="+mn-cs"/>
              </a:rPr>
              <a:t>Boardman LA, Cooper AS, </a:t>
            </a:r>
            <a:r>
              <a:rPr lang="en-US" sz="1200" b="0" i="0" kern="1200" dirty="0" err="1">
                <a:solidFill>
                  <a:schemeClr val="tx1"/>
                </a:solidFill>
                <a:effectLst/>
                <a:latin typeface="+mn-lt"/>
                <a:ea typeface="+mn-ea"/>
                <a:cs typeface="+mn-cs"/>
              </a:rPr>
              <a:t>Blais</a:t>
            </a:r>
            <a:r>
              <a:rPr lang="en-US" sz="1200" b="0" i="0" kern="1200" dirty="0">
                <a:solidFill>
                  <a:schemeClr val="tx1"/>
                </a:solidFill>
                <a:effectLst/>
                <a:latin typeface="+mn-lt"/>
                <a:ea typeface="+mn-ea"/>
                <a:cs typeface="+mn-cs"/>
              </a:rPr>
              <a:t> LR, Raker CA. Topical gabapentin in the treatment of localized and generalized vulvodynia.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2008 Sep;112(3):579-85.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10.1097/AOG.0b013e3181827c77. PMID: 18757655.</a:t>
            </a:r>
          </a:p>
          <a:p>
            <a:pPr marL="228600" indent="-228600">
              <a:buAutoNum type="arabicPeriod"/>
            </a:pPr>
            <a:r>
              <a:rPr lang="en-US" sz="1200" b="0" i="0" kern="1200" dirty="0" err="1">
                <a:solidFill>
                  <a:schemeClr val="tx1"/>
                </a:solidFill>
                <a:effectLst/>
                <a:latin typeface="+mn-lt"/>
                <a:ea typeface="+mn-ea"/>
                <a:cs typeface="+mn-cs"/>
              </a:rPr>
              <a:t>Nyirjesy</a:t>
            </a:r>
            <a:r>
              <a:rPr lang="en-US" sz="1200" b="0" i="0" kern="1200" dirty="0">
                <a:solidFill>
                  <a:schemeClr val="tx1"/>
                </a:solidFill>
                <a:effectLst/>
                <a:latin typeface="+mn-lt"/>
                <a:ea typeface="+mn-ea"/>
                <a:cs typeface="+mn-cs"/>
              </a:rPr>
              <a:t> P, Sobel JD, Weitz MV, </a:t>
            </a:r>
            <a:r>
              <a:rPr lang="en-US" sz="1200" b="0" i="0" kern="1200" dirty="0" err="1">
                <a:solidFill>
                  <a:schemeClr val="tx1"/>
                </a:solidFill>
                <a:effectLst/>
                <a:latin typeface="+mn-lt"/>
                <a:ea typeface="+mn-ea"/>
                <a:cs typeface="+mn-cs"/>
              </a:rPr>
              <a:t>Leaman</a:t>
            </a:r>
            <a:r>
              <a:rPr lang="en-US" sz="1200" b="0" i="0" kern="1200" dirty="0">
                <a:solidFill>
                  <a:schemeClr val="tx1"/>
                </a:solidFill>
                <a:effectLst/>
                <a:latin typeface="+mn-lt"/>
                <a:ea typeface="+mn-ea"/>
                <a:cs typeface="+mn-cs"/>
              </a:rPr>
              <a:t> DJ, Small MJ, </a:t>
            </a:r>
            <a:r>
              <a:rPr lang="en-US" sz="1200" b="0" i="0" kern="1200" dirty="0" err="1">
                <a:solidFill>
                  <a:schemeClr val="tx1"/>
                </a:solidFill>
                <a:effectLst/>
                <a:latin typeface="+mn-lt"/>
                <a:ea typeface="+mn-ea"/>
                <a:cs typeface="+mn-cs"/>
              </a:rPr>
              <a:t>Gelone</a:t>
            </a:r>
            <a:r>
              <a:rPr lang="en-US" sz="1200" b="0" i="0" kern="1200" dirty="0">
                <a:solidFill>
                  <a:schemeClr val="tx1"/>
                </a:solidFill>
                <a:effectLst/>
                <a:latin typeface="+mn-lt"/>
                <a:ea typeface="+mn-ea"/>
                <a:cs typeface="+mn-cs"/>
              </a:rPr>
              <a:t> SP. Cromolyn cream for recalcitrant idiopathic vulvar vestibulitis: results of a placebo controlled study. Sex </a:t>
            </a:r>
            <a:r>
              <a:rPr lang="en-US" sz="1200" b="0" i="0" kern="1200" dirty="0" err="1">
                <a:solidFill>
                  <a:schemeClr val="tx1"/>
                </a:solidFill>
                <a:effectLst/>
                <a:latin typeface="+mn-lt"/>
                <a:ea typeface="+mn-ea"/>
                <a:cs typeface="+mn-cs"/>
              </a:rPr>
              <a:t>Transm</a:t>
            </a:r>
            <a:r>
              <a:rPr lang="en-US" sz="1200" b="0" i="0" kern="1200" dirty="0">
                <a:solidFill>
                  <a:schemeClr val="tx1"/>
                </a:solidFill>
                <a:effectLst/>
                <a:latin typeface="+mn-lt"/>
                <a:ea typeface="+mn-ea"/>
                <a:cs typeface="+mn-cs"/>
              </a:rPr>
              <a:t> Infect. 2001 Feb;77(1):53-7.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10.1136/sti.77.1.53. PMID: 11158692; PMCID: PMC1758319.</a:t>
            </a:r>
          </a:p>
          <a:p>
            <a:pPr marL="228600" indent="-228600">
              <a:buAutoNum type="arabicPeriod"/>
            </a:pPr>
            <a:r>
              <a:rPr lang="en-US" sz="1200" b="0" i="0" kern="1200" dirty="0" err="1">
                <a:solidFill>
                  <a:schemeClr val="tx1"/>
                </a:solidFill>
                <a:effectLst/>
                <a:latin typeface="+mn-lt"/>
                <a:ea typeface="+mn-ea"/>
                <a:cs typeface="+mn-cs"/>
              </a:rPr>
              <a:t>Kamdar</a:t>
            </a:r>
            <a:r>
              <a:rPr lang="en-US" sz="1200" b="0" i="0" kern="1200" dirty="0">
                <a:solidFill>
                  <a:schemeClr val="tx1"/>
                </a:solidFill>
                <a:effectLst/>
                <a:latin typeface="+mn-lt"/>
                <a:ea typeface="+mn-ea"/>
                <a:cs typeface="+mn-cs"/>
              </a:rPr>
              <a:t> N, Fisher L, MacNeill C. Improvement in vulvar vestibulitis with montelukast. J </a:t>
            </a:r>
            <a:r>
              <a:rPr lang="en-US" sz="1200" b="0" i="0" kern="1200" dirty="0" err="1">
                <a:solidFill>
                  <a:schemeClr val="tx1"/>
                </a:solidFill>
                <a:effectLst/>
                <a:latin typeface="+mn-lt"/>
                <a:ea typeface="+mn-ea"/>
                <a:cs typeface="+mn-cs"/>
              </a:rPr>
              <a:t>Reprod</a:t>
            </a:r>
            <a:r>
              <a:rPr lang="en-US" sz="1200" b="0" i="0" kern="1200" dirty="0">
                <a:solidFill>
                  <a:schemeClr val="tx1"/>
                </a:solidFill>
                <a:effectLst/>
                <a:latin typeface="+mn-lt"/>
                <a:ea typeface="+mn-ea"/>
                <a:cs typeface="+mn-cs"/>
              </a:rPr>
              <a:t> Med. 2007 Oct;52(10):912-6. PMID: 17977165.</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282</a:t>
            </a:fld>
            <a:endParaRPr lang="en-US"/>
          </a:p>
        </p:txBody>
      </p:sp>
    </p:spTree>
    <p:extLst>
      <p:ext uri="{BB962C8B-B14F-4D97-AF65-F5344CB8AC3E}">
        <p14:creationId xmlns:p14="http://schemas.microsoft.com/office/powerpoint/2010/main" val="188823935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Bohm-Starke N, </a:t>
            </a:r>
            <a:r>
              <a:rPr lang="en-US" dirty="0" err="1"/>
              <a:t>Hilliges</a:t>
            </a:r>
            <a:r>
              <a:rPr lang="en-US" dirty="0"/>
              <a:t> M, Falconer C, Rylander E. Neurochemical characterization of the vestibular nerves in women with vulvar vestibulitis syndrome. </a:t>
            </a:r>
            <a:r>
              <a:rPr lang="en-US" dirty="0" err="1"/>
              <a:t>Gynecol</a:t>
            </a:r>
            <a:r>
              <a:rPr lang="en-US" dirty="0"/>
              <a:t> </a:t>
            </a:r>
            <a:r>
              <a:rPr lang="en-US" dirty="0" err="1"/>
              <a:t>Obstet</a:t>
            </a:r>
            <a:r>
              <a:rPr lang="en-US" dirty="0"/>
              <a:t> Invest. 1999;48(4):270-275. </a:t>
            </a:r>
          </a:p>
          <a:p>
            <a:endParaRPr lang="en-US" dirty="0"/>
          </a:p>
          <a:p>
            <a:r>
              <a:rPr lang="en-US" dirty="0" err="1"/>
              <a:t>Tympanidis</a:t>
            </a:r>
            <a:r>
              <a:rPr lang="en-US" dirty="0"/>
              <a:t> P, </a:t>
            </a:r>
            <a:r>
              <a:rPr lang="en-US" dirty="0" err="1"/>
              <a:t>Terenghi</a:t>
            </a:r>
            <a:r>
              <a:rPr lang="en-US" dirty="0"/>
              <a:t> G, Dowd P. Increased innervation of the vulval vestibule in patients with vulvodynia. Br J Dermatol. 2003;148(5):1021-1027. </a:t>
            </a:r>
          </a:p>
          <a:p>
            <a:endParaRPr lang="en-US" dirty="0"/>
          </a:p>
          <a:p>
            <a:r>
              <a:rPr lang="en-US" dirty="0" err="1"/>
              <a:t>Typamidis</a:t>
            </a:r>
            <a:r>
              <a:rPr lang="en-US" dirty="0"/>
              <a:t> P, Casula MA, </a:t>
            </a:r>
            <a:r>
              <a:rPr lang="en-US" dirty="0" err="1"/>
              <a:t>Yiangou</a:t>
            </a:r>
            <a:r>
              <a:rPr lang="en-US" dirty="0"/>
              <a:t> Y, et al. Increased vanilloid receptor VR1 innervation in vulvodynia. Eur J Pain. 2004;8(2):129-133. </a:t>
            </a:r>
          </a:p>
          <a:p>
            <a:endParaRPr lang="en-US" dirty="0"/>
          </a:p>
          <a:p>
            <a:r>
              <a:rPr lang="en-US" dirty="0"/>
              <a:t>Goldstein AT, </a:t>
            </a:r>
            <a:r>
              <a:rPr lang="en-US" dirty="0" err="1"/>
              <a:t>Klingman</a:t>
            </a:r>
            <a:r>
              <a:rPr lang="en-US" dirty="0"/>
              <a:t> D, Christopher K, et al. Surgical treatment of vulvar vestibulitis syndrome: outcome assessment derived from a postoperative questionnaire. J Sex Med. 2006;3(5):923-931.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283</a:t>
            </a:fld>
            <a:endParaRPr lang="en-US"/>
          </a:p>
        </p:txBody>
      </p:sp>
    </p:spTree>
    <p:extLst>
      <p:ext uri="{BB962C8B-B14F-4D97-AF65-F5344CB8AC3E}">
        <p14:creationId xmlns:p14="http://schemas.microsoft.com/office/powerpoint/2010/main" val="633819014"/>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Goldstein AT, </a:t>
            </a:r>
            <a:r>
              <a:rPr lang="en-US" dirty="0" err="1"/>
              <a:t>Klingman</a:t>
            </a:r>
            <a:r>
              <a:rPr lang="en-US" dirty="0"/>
              <a:t> D, Christopher K, et al. Surgical treatment of vulvar vestibulitis syndrome: outcome assessment derived from a postoperative questionnaire. J Sex Med. 2011;3(5):923-931.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284</a:t>
            </a:fld>
            <a:endParaRPr lang="en-US"/>
          </a:p>
        </p:txBody>
      </p:sp>
    </p:spTree>
    <p:extLst>
      <p:ext uri="{BB962C8B-B14F-4D97-AF65-F5344CB8AC3E}">
        <p14:creationId xmlns:p14="http://schemas.microsoft.com/office/powerpoint/2010/main" val="2404360292"/>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Goldstein A. Perineoplasty and vaginal advancement flap for vulvar granuloma </a:t>
            </a:r>
            <a:r>
              <a:rPr lang="en-US" dirty="0" err="1"/>
              <a:t>fissuratum</a:t>
            </a:r>
            <a:r>
              <a:rPr lang="en-US" dirty="0"/>
              <a:t>. J Sex Med. 2011;8(11):2984-2987.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285</a:t>
            </a:fld>
            <a:endParaRPr lang="en-US"/>
          </a:p>
        </p:txBody>
      </p:sp>
    </p:spTree>
    <p:extLst>
      <p:ext uri="{BB962C8B-B14F-4D97-AF65-F5344CB8AC3E}">
        <p14:creationId xmlns:p14="http://schemas.microsoft.com/office/powerpoint/2010/main" val="278098260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sz="1200" b="0" i="0" kern="1200" dirty="0">
                <a:solidFill>
                  <a:schemeClr val="tx1"/>
                </a:solidFill>
                <a:effectLst/>
                <a:latin typeface="+mn-lt"/>
                <a:ea typeface="+mn-ea"/>
                <a:cs typeface="+mn-cs"/>
              </a:rPr>
              <a:t>Bornstein J, Goldstein AT, Stockdale CK, Bergeron S, </a:t>
            </a:r>
            <a:r>
              <a:rPr lang="en-US" sz="1200" b="0" i="0" kern="1200" dirty="0" err="1">
                <a:solidFill>
                  <a:schemeClr val="tx1"/>
                </a:solidFill>
                <a:effectLst/>
                <a:latin typeface="+mn-lt"/>
                <a:ea typeface="+mn-ea"/>
                <a:cs typeface="+mn-cs"/>
              </a:rPr>
              <a:t>Pukall</a:t>
            </a:r>
            <a:r>
              <a:rPr lang="en-US" sz="1200" b="0" i="0" kern="1200" dirty="0">
                <a:solidFill>
                  <a:schemeClr val="tx1"/>
                </a:solidFill>
                <a:effectLst/>
                <a:latin typeface="+mn-lt"/>
                <a:ea typeface="+mn-ea"/>
                <a:cs typeface="+mn-cs"/>
              </a:rPr>
              <a:t> C, </a:t>
            </a:r>
            <a:r>
              <a:rPr lang="en-US" sz="1200" b="0" i="0" kern="1200" dirty="0" err="1">
                <a:solidFill>
                  <a:schemeClr val="tx1"/>
                </a:solidFill>
                <a:effectLst/>
                <a:latin typeface="+mn-lt"/>
                <a:ea typeface="+mn-ea"/>
                <a:cs typeface="+mn-cs"/>
              </a:rPr>
              <a:t>Zolnoun</a:t>
            </a:r>
            <a:r>
              <a:rPr lang="en-US" sz="1200" b="0" i="0" kern="1200" dirty="0">
                <a:solidFill>
                  <a:schemeClr val="tx1"/>
                </a:solidFill>
                <a:effectLst/>
                <a:latin typeface="+mn-lt"/>
                <a:ea typeface="+mn-ea"/>
                <a:cs typeface="+mn-cs"/>
              </a:rPr>
              <a:t> D, </a:t>
            </a:r>
            <a:r>
              <a:rPr lang="en-US" sz="1200" b="0" i="0" kern="1200" dirty="0" err="1">
                <a:solidFill>
                  <a:schemeClr val="tx1"/>
                </a:solidFill>
                <a:effectLst/>
                <a:latin typeface="+mn-lt"/>
                <a:ea typeface="+mn-ea"/>
                <a:cs typeface="+mn-cs"/>
              </a:rPr>
              <a:t>Coady</a:t>
            </a:r>
            <a:r>
              <a:rPr lang="en-US" sz="1200" b="0" i="0" kern="1200" dirty="0">
                <a:solidFill>
                  <a:schemeClr val="tx1"/>
                </a:solidFill>
                <a:effectLst/>
                <a:latin typeface="+mn-lt"/>
                <a:ea typeface="+mn-ea"/>
                <a:cs typeface="+mn-cs"/>
              </a:rPr>
              <a:t> D; consensus vulvar pain terminology committee of the International Society for the Study of Vulvovaginal Disease (ISSVD), the International Society for the Study of Women's Sexual Health (ISSWSH), and the International Pelvic Pain Society (IPPS). 2015 ISSVD, ISSWSH and IPPS Consensus Terminology and Classification of Persistent Vulvar Pain and Vulvodynia.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2016 Apr;127(4):745-751.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10.1097/AOG.0000000000001359. PMID: 27008217.</a:t>
            </a:r>
          </a:p>
          <a:p>
            <a:endParaRPr lang="en-US" i="1" dirty="0"/>
          </a:p>
          <a:p>
            <a:r>
              <a:rPr lang="en-US" dirty="0"/>
              <a:t>American Psychiatric Association. Diagnostic and statistical manual of mental disorders. 5th ed. Washington, DC: American Psychiatric Association; 2013.</a:t>
            </a:r>
          </a:p>
          <a:p>
            <a:endParaRPr lang="en-US" dirty="0"/>
          </a:p>
          <a:p>
            <a:r>
              <a:rPr lang="en-US" dirty="0" err="1"/>
              <a:t>Basson</a:t>
            </a:r>
            <a:r>
              <a:rPr lang="en-US" dirty="0"/>
              <a:t> R, </a:t>
            </a:r>
            <a:r>
              <a:rPr lang="en-US" dirty="0" err="1"/>
              <a:t>Althof</a:t>
            </a:r>
            <a:r>
              <a:rPr lang="en-US" dirty="0"/>
              <a:t> S, Davis S, et al. Summary of the recommendations on sexual dysfunctions in women. J Sex Med 2004;1:24-34.</a:t>
            </a:r>
          </a:p>
          <a:p>
            <a:endParaRPr lang="en-US" dirty="0"/>
          </a:p>
          <a:p>
            <a:r>
              <a:rPr lang="en-US" dirty="0" err="1"/>
              <a:t>Pacik</a:t>
            </a:r>
            <a:r>
              <a:rPr lang="en-US" dirty="0"/>
              <a:t> PT. Vaginismus: review of current concepts and treatment using Botox injections, bupivacaine injections, and progressive dilation under anesthesia. Aesthetic </a:t>
            </a:r>
            <a:r>
              <a:rPr lang="en-US" dirty="0" err="1"/>
              <a:t>Plast</a:t>
            </a:r>
            <a:r>
              <a:rPr lang="en-US" dirty="0"/>
              <a:t> Surg 2011;35:1160-1164.</a:t>
            </a:r>
          </a:p>
          <a:p>
            <a:endParaRPr lang="en-US" dirty="0"/>
          </a:p>
          <a:p>
            <a:r>
              <a:rPr lang="en-US" dirty="0" err="1"/>
              <a:t>Pacik</a:t>
            </a:r>
            <a:r>
              <a:rPr lang="en-US" dirty="0"/>
              <a:t> PT. Understanding and treating vaginismus: a multimodal approach. Int </a:t>
            </a:r>
            <a:r>
              <a:rPr lang="en-US" dirty="0" err="1"/>
              <a:t>Urogynecol</a:t>
            </a:r>
            <a:r>
              <a:rPr lang="en-US" dirty="0"/>
              <a:t> J 2014;25:1613-1620.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289</a:t>
            </a:fld>
            <a:endParaRPr lang="en-US"/>
          </a:p>
        </p:txBody>
      </p:sp>
    </p:spTree>
    <p:extLst>
      <p:ext uri="{BB962C8B-B14F-4D97-AF65-F5344CB8AC3E}">
        <p14:creationId xmlns:p14="http://schemas.microsoft.com/office/powerpoint/2010/main" val="237623014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err="1"/>
              <a:t>Pacik</a:t>
            </a:r>
            <a:r>
              <a:rPr lang="en-US" dirty="0"/>
              <a:t> PT. Understanding and treating vaginismus: a multimodal approach. Int </a:t>
            </a:r>
            <a:r>
              <a:rPr lang="en-US" dirty="0" err="1"/>
              <a:t>Urogynecol</a:t>
            </a:r>
            <a:r>
              <a:rPr lang="en-US" dirty="0"/>
              <a:t> J 2014;25:1613-1620.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290</a:t>
            </a:fld>
            <a:endParaRPr lang="en-US"/>
          </a:p>
        </p:txBody>
      </p:sp>
    </p:spTree>
    <p:extLst>
      <p:ext uri="{BB962C8B-B14F-4D97-AF65-F5344CB8AC3E}">
        <p14:creationId xmlns:p14="http://schemas.microsoft.com/office/powerpoint/2010/main" val="802197354"/>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a:t>Abbott JA et al. Botulinum toxin type A for chronic pain and pelvic floor spasm in women: a randomized controlled trial. </a:t>
            </a:r>
            <a:r>
              <a:rPr lang="en-US" dirty="0" err="1"/>
              <a:t>Obstet</a:t>
            </a:r>
            <a:r>
              <a:rPr lang="en-US" dirty="0"/>
              <a:t> </a:t>
            </a:r>
            <a:r>
              <a:rPr lang="en-US" dirty="0" err="1"/>
              <a:t>Gynecol</a:t>
            </a:r>
            <a:r>
              <a:rPr lang="en-US" dirty="0"/>
              <a:t> 2006:108:915-923.</a:t>
            </a:r>
          </a:p>
          <a:p>
            <a:endParaRPr lang="en-US" dirty="0"/>
          </a:p>
          <a:p>
            <a:r>
              <a:rPr lang="en-US" dirty="0" err="1"/>
              <a:t>Ghasisadeh</a:t>
            </a:r>
            <a:r>
              <a:rPr lang="en-US" dirty="0"/>
              <a:t> S and </a:t>
            </a:r>
            <a:r>
              <a:rPr lang="en-US" dirty="0" err="1"/>
              <a:t>Nikzad</a:t>
            </a:r>
            <a:r>
              <a:rPr lang="en-US" dirty="0"/>
              <a:t> M. Botulinum toxin in the treatment of refractory vaginismus. </a:t>
            </a:r>
            <a:r>
              <a:rPr lang="en-US" dirty="0" err="1"/>
              <a:t>Obstet</a:t>
            </a:r>
            <a:r>
              <a:rPr lang="en-US" dirty="0"/>
              <a:t> </a:t>
            </a:r>
            <a:r>
              <a:rPr lang="en-US" dirty="0" err="1"/>
              <a:t>Gynecol</a:t>
            </a:r>
            <a:r>
              <a:rPr lang="en-US" dirty="0"/>
              <a:t> 2004;104:922-925.</a:t>
            </a:r>
          </a:p>
          <a:p>
            <a:endParaRPr lang="en-US" dirty="0"/>
          </a:p>
          <a:p>
            <a:r>
              <a:rPr lang="en-US" dirty="0" err="1"/>
              <a:t>Pacik</a:t>
            </a:r>
            <a:r>
              <a:rPr lang="en-US" dirty="0"/>
              <a:t> PT, </a:t>
            </a:r>
            <a:r>
              <a:rPr lang="en-US" dirty="0" err="1"/>
              <a:t>Geletta</a:t>
            </a:r>
            <a:r>
              <a:rPr lang="en-US" dirty="0"/>
              <a:t> S. Vaginismus treatment: clinical trials follow up 241 patients. Sex Med 2017;5:e114-e123.</a:t>
            </a:r>
          </a:p>
          <a:p>
            <a:endParaRPr lang="en-US" dirty="0"/>
          </a:p>
          <a:p>
            <a:r>
              <a:rPr lang="en-US" dirty="0" err="1"/>
              <a:t>Pacik</a:t>
            </a:r>
            <a:r>
              <a:rPr lang="en-US" dirty="0"/>
              <a:t> PT.  Vaginismus: review of current </a:t>
            </a:r>
            <a:r>
              <a:rPr lang="en-US" dirty="0" err="1"/>
              <a:t>conceptsw</a:t>
            </a:r>
            <a:r>
              <a:rPr lang="en-US" dirty="0"/>
              <a:t> and treatment using Botox injections, bupivacaine injections, and progressive dilation with the patient under anesthesia. Aesthetic </a:t>
            </a:r>
            <a:r>
              <a:rPr lang="en-US" dirty="0" err="1"/>
              <a:t>Plast</a:t>
            </a:r>
            <a:r>
              <a:rPr lang="en-US" dirty="0"/>
              <a:t> Surg 2011;35:1160-1164.</a:t>
            </a:r>
          </a:p>
          <a:p>
            <a:endParaRPr lang="en-US" dirty="0"/>
          </a:p>
          <a:p>
            <a:r>
              <a:rPr lang="en-US" dirty="0"/>
              <a:t>Halder GE et al. Botox combined with myofascial release physical therapy as a treatment for myofascial </a:t>
            </a:r>
            <a:r>
              <a:rPr lang="en-US" dirty="0" err="1"/>
              <a:t>pelovic</a:t>
            </a:r>
            <a:r>
              <a:rPr lang="en-US" dirty="0"/>
              <a:t> pain. </a:t>
            </a:r>
            <a:r>
              <a:rPr lang="en-US" dirty="0" err="1"/>
              <a:t>Investig</a:t>
            </a:r>
            <a:r>
              <a:rPr lang="en-US" dirty="0"/>
              <a:t> Clin </a:t>
            </a:r>
            <a:r>
              <a:rPr lang="en-US" dirty="0" err="1"/>
              <a:t>Urol</a:t>
            </a:r>
            <a:r>
              <a:rPr lang="en-US" dirty="0"/>
              <a:t> 2017;58:134-139.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291</a:t>
            </a:fld>
            <a:endParaRPr lang="en-US"/>
          </a:p>
        </p:txBody>
      </p:sp>
    </p:spTree>
    <p:extLst>
      <p:ext uri="{BB962C8B-B14F-4D97-AF65-F5344CB8AC3E}">
        <p14:creationId xmlns:p14="http://schemas.microsoft.com/office/powerpoint/2010/main" val="108595834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a:t>Goldstein AT, Burrows LJ, and Kellogg-</a:t>
            </a:r>
            <a:r>
              <a:rPr lang="en-US" dirty="0" err="1"/>
              <a:t>Spadt</a:t>
            </a:r>
            <a:r>
              <a:rPr lang="en-US" dirty="0"/>
              <a:t>, S. </a:t>
            </a:r>
            <a:r>
              <a:rPr lang="en-US" dirty="0" err="1"/>
              <a:t>Intralevator</a:t>
            </a:r>
            <a:r>
              <a:rPr lang="en-US" dirty="0"/>
              <a:t> injection of botulinum toxin for the treatment of hypertonic pelvic floor dysfunction and </a:t>
            </a:r>
            <a:r>
              <a:rPr lang="en-US" dirty="0" err="1"/>
              <a:t>vestibulodynia</a:t>
            </a:r>
            <a:r>
              <a:rPr lang="en-US" dirty="0"/>
              <a:t>. J Sex Med. 2011;8:1287-1290.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292</a:t>
            </a:fld>
            <a:endParaRPr lang="en-US"/>
          </a:p>
        </p:txBody>
      </p:sp>
    </p:spTree>
    <p:extLst>
      <p:ext uri="{BB962C8B-B14F-4D97-AF65-F5344CB8AC3E}">
        <p14:creationId xmlns:p14="http://schemas.microsoft.com/office/powerpoint/2010/main" val="2576363737"/>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pPr defTabSz="918071">
              <a:defRPr/>
            </a:pPr>
            <a:r>
              <a:rPr lang="en-US" dirty="0"/>
              <a:t>Rosen RC, Barsky JL. Normal sexual response in women. </a:t>
            </a:r>
            <a:r>
              <a:rPr lang="en-US" dirty="0" err="1"/>
              <a:t>Obstet</a:t>
            </a:r>
            <a:r>
              <a:rPr lang="en-US" dirty="0"/>
              <a:t> </a:t>
            </a:r>
            <a:r>
              <a:rPr lang="en-US" dirty="0" err="1"/>
              <a:t>Gynecol</a:t>
            </a:r>
            <a:r>
              <a:rPr lang="en-US" dirty="0"/>
              <a:t> Clin North Am. 2006; 33(4):515-526. </a:t>
            </a:r>
          </a:p>
          <a:p>
            <a:endParaRPr lang="en-US" i="1" dirty="0">
              <a:latin typeface="Calibri Light" panose="020F0302020204030204" pitchFamily="34" charset="0"/>
              <a:cs typeface="Calibri Light" panose="020F0302020204030204" pitchFamily="34" charset="0"/>
            </a:endParaRPr>
          </a:p>
          <a:p>
            <a:pPr defTabSz="918071">
              <a:defRPr/>
            </a:pPr>
            <a:r>
              <a:rPr lang="en-US" dirty="0" err="1"/>
              <a:t>Althof</a:t>
            </a:r>
            <a:r>
              <a:rPr lang="en-US" dirty="0"/>
              <a:t> SE, </a:t>
            </a:r>
            <a:r>
              <a:rPr lang="en-US" dirty="0" err="1"/>
              <a:t>Leiblum</a:t>
            </a:r>
            <a:r>
              <a:rPr lang="en-US" dirty="0"/>
              <a:t> SR, </a:t>
            </a:r>
            <a:r>
              <a:rPr lang="en-US" dirty="0" err="1"/>
              <a:t>Chevret-Measson</a:t>
            </a:r>
            <a:r>
              <a:rPr lang="en-US" dirty="0"/>
              <a:t> M, et al. Psychological and interpersonal dimensions of sexual function and dysfunction. J Sex Med. 2005;2(6):793-800.</a:t>
            </a:r>
            <a:r>
              <a:rPr lang="en-US" b="1" dirty="0"/>
              <a:t>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294</a:t>
            </a:fld>
            <a:endParaRPr lang="en-US"/>
          </a:p>
        </p:txBody>
      </p:sp>
    </p:spTree>
    <p:extLst>
      <p:ext uri="{BB962C8B-B14F-4D97-AF65-F5344CB8AC3E}">
        <p14:creationId xmlns:p14="http://schemas.microsoft.com/office/powerpoint/2010/main" val="4202220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err="1"/>
              <a:t>Pfaus</a:t>
            </a:r>
            <a:r>
              <a:rPr lang="en-US" dirty="0"/>
              <a:t> JG. Pathways of sexual desire. J Sex Med. 2009;6:1506-1533.</a:t>
            </a:r>
          </a:p>
          <a:p>
            <a:r>
              <a:rPr lang="en-US" dirty="0"/>
              <a:t>Bancroft J, Graham CA, Janssen E, Sanders SA. The dual control model: current status and future directions. J Sex Res. 2009;46(2-3):121-142.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26</a:t>
            </a:fld>
            <a:endParaRPr lang="en-US"/>
          </a:p>
        </p:txBody>
      </p:sp>
    </p:spTree>
    <p:extLst>
      <p:ext uri="{BB962C8B-B14F-4D97-AF65-F5344CB8AC3E}">
        <p14:creationId xmlns:p14="http://schemas.microsoft.com/office/powerpoint/2010/main" val="3032611697"/>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nb-NO" dirty="0"/>
              <a:t>Bao et al. </a:t>
            </a:r>
            <a:r>
              <a:rPr lang="nb-NO"/>
              <a:t>J </a:t>
            </a:r>
            <a:r>
              <a:rPr lang="nb-NO" dirty="0"/>
              <a:t>Sex Med 2019;7(2):227-234; Yong et al. J Sex Med 2015;12(1):219-2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297</a:t>
            </a:fld>
            <a:endParaRPr lang="en-US"/>
          </a:p>
        </p:txBody>
      </p:sp>
    </p:spTree>
    <p:extLst>
      <p:ext uri="{BB962C8B-B14F-4D97-AF65-F5344CB8AC3E}">
        <p14:creationId xmlns:p14="http://schemas.microsoft.com/office/powerpoint/2010/main" val="11064611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nb-NO" dirty="0"/>
              <a:t>Pukall et al. J Sex Med 2016;13:291-304</a:t>
            </a:r>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298</a:t>
            </a:fld>
            <a:endParaRPr lang="en-US"/>
          </a:p>
        </p:txBody>
      </p:sp>
    </p:spTree>
    <p:extLst>
      <p:ext uri="{BB962C8B-B14F-4D97-AF65-F5344CB8AC3E}">
        <p14:creationId xmlns:p14="http://schemas.microsoft.com/office/powerpoint/2010/main" val="685159045"/>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 </a:t>
            </a:r>
          </a:p>
          <a:p>
            <a:r>
              <a:rPr lang="en-US" dirty="0"/>
              <a:t>Yong. Sex Med Rev 2017;5(4):495-507, with permission from Elsevier. </a:t>
            </a:r>
            <a:r>
              <a:rPr lang="en-US" dirty="0" err="1"/>
              <a:t>DOI:https</a:t>
            </a:r>
            <a:r>
              <a:rPr lang="en-US" dirty="0"/>
              <a:t>://www.sciencedirect.com/science/article/abs/pli</a:t>
            </a:r>
            <a:r>
              <a:rPr lang="en-US"/>
              <a:t>/S205005211730069C</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299</a:t>
            </a:fld>
            <a:endParaRPr lang="en-US"/>
          </a:p>
        </p:txBody>
      </p:sp>
    </p:spTree>
    <p:extLst>
      <p:ext uri="{BB962C8B-B14F-4D97-AF65-F5344CB8AC3E}">
        <p14:creationId xmlns:p14="http://schemas.microsoft.com/office/powerpoint/2010/main" val="256214602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a:t>Williams et al. </a:t>
            </a:r>
            <a:r>
              <a:rPr lang="en-US" dirty="0" err="1"/>
              <a:t>Reprod</a:t>
            </a:r>
            <a:r>
              <a:rPr lang="en-US" dirty="0"/>
              <a:t> Sci 2016;23(7):892-901 by Springer Nature </a:t>
            </a:r>
            <a:r>
              <a:rPr lang="en-US" dirty="0" err="1"/>
              <a:t>Leclair</a:t>
            </a:r>
            <a:r>
              <a:rPr lang="en-US" dirty="0"/>
              <a:t> et al.  </a:t>
            </a:r>
            <a:r>
              <a:rPr lang="en-US" dirty="0" err="1"/>
              <a:t>Obstet</a:t>
            </a:r>
            <a:r>
              <a:rPr lang="en-US" dirty="0"/>
              <a:t> </a:t>
            </a:r>
            <a:r>
              <a:rPr lang="en-US" dirty="0" err="1"/>
              <a:t>Gynocol</a:t>
            </a:r>
            <a:r>
              <a:rPr lang="en-US" dirty="0"/>
              <a:t>. 2011:117(6):1307-1313 (open access)</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300</a:t>
            </a:fld>
            <a:endParaRPr lang="en-US"/>
          </a:p>
        </p:txBody>
      </p:sp>
    </p:spTree>
    <p:extLst>
      <p:ext uri="{BB962C8B-B14F-4D97-AF65-F5344CB8AC3E}">
        <p14:creationId xmlns:p14="http://schemas.microsoft.com/office/powerpoint/2010/main" val="206680075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a:t>First published in:  Peng et al. </a:t>
            </a:r>
            <a:r>
              <a:rPr lang="en-US" dirty="0" err="1"/>
              <a:t>Reprod</a:t>
            </a:r>
            <a:r>
              <a:rPr lang="en-US" dirty="0"/>
              <a:t> Sci 2018’ 25(4):540-549 by Springer nature </a:t>
            </a:r>
            <a:r>
              <a:rPr lang="en-US" dirty="0" err="1"/>
              <a:t>Tommola</a:t>
            </a:r>
            <a:r>
              <a:rPr lang="en-US" dirty="0"/>
              <a:t> et al. Am J </a:t>
            </a:r>
            <a:r>
              <a:rPr lang="en-US" dirty="0" err="1"/>
              <a:t>Obstet</a:t>
            </a:r>
            <a:r>
              <a:rPr lang="en-US" dirty="0"/>
              <a:t> </a:t>
            </a:r>
            <a:r>
              <a:rPr lang="en-US" dirty="0" err="1"/>
              <a:t>Gynecol</a:t>
            </a:r>
            <a:r>
              <a:rPr lang="en-US" dirty="0"/>
              <a:t> 2016:215:768.e1-8.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301</a:t>
            </a:fld>
            <a:endParaRPr lang="en-US"/>
          </a:p>
        </p:txBody>
      </p:sp>
    </p:spTree>
    <p:extLst>
      <p:ext uri="{BB962C8B-B14F-4D97-AF65-F5344CB8AC3E}">
        <p14:creationId xmlns:p14="http://schemas.microsoft.com/office/powerpoint/2010/main" val="207848331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a:t>Peng, Alotaibi et al. Hum </a:t>
            </a:r>
            <a:r>
              <a:rPr lang="en-US" dirty="0" err="1"/>
              <a:t>Reprod</a:t>
            </a:r>
            <a:r>
              <a:rPr lang="en-US" dirty="0"/>
              <a:t> 2020;35(4):901-910; Foster </a:t>
            </a:r>
            <a:r>
              <a:rPr lang="en-US" dirty="0" err="1"/>
              <a:t>andhasday</a:t>
            </a:r>
            <a:r>
              <a:rPr lang="en-US" dirty="0"/>
              <a:t>. </a:t>
            </a:r>
            <a:r>
              <a:rPr lang="en-US" dirty="0" err="1"/>
              <a:t>Obstet</a:t>
            </a:r>
            <a:r>
              <a:rPr lang="en-US" dirty="0"/>
              <a:t> </a:t>
            </a:r>
            <a:r>
              <a:rPr lang="en-US" dirty="0" err="1"/>
              <a:t>Gynecol</a:t>
            </a:r>
            <a:r>
              <a:rPr lang="en-US" dirty="0"/>
              <a:t> 1997;89(2):291-6 Eva et al. J </a:t>
            </a:r>
            <a:r>
              <a:rPr lang="en-US" dirty="0" err="1"/>
              <a:t>Reprod</a:t>
            </a:r>
            <a:r>
              <a:rPr lang="en-US" dirty="0"/>
              <a:t> Med 2007; 52: 379-384, Foster al. Am J </a:t>
            </a:r>
            <a:r>
              <a:rPr lang="en-US" dirty="0" err="1"/>
              <a:t>Obstet</a:t>
            </a:r>
            <a:r>
              <a:rPr lang="en-US" dirty="0"/>
              <a:t> </a:t>
            </a:r>
            <a:r>
              <a:rPr lang="en-US" dirty="0" err="1"/>
              <a:t>Gynecol</a:t>
            </a:r>
            <a:r>
              <a:rPr lang="en-US" dirty="0"/>
              <a:t> 2007;196(4):346.e1-8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302</a:t>
            </a:fld>
            <a:endParaRPr lang="en-US"/>
          </a:p>
        </p:txBody>
      </p:sp>
    </p:spTree>
    <p:extLst>
      <p:ext uri="{BB962C8B-B14F-4D97-AF65-F5344CB8AC3E}">
        <p14:creationId xmlns:p14="http://schemas.microsoft.com/office/powerpoint/2010/main" val="324643452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a:t>Peng, Alotaibi et al. Hum </a:t>
            </a:r>
            <a:r>
              <a:rPr lang="en-US" dirty="0" err="1"/>
              <a:t>Reprod</a:t>
            </a:r>
            <a:r>
              <a:rPr lang="en-US" dirty="0"/>
              <a:t> 2020;35(4):901-910. Reproduced by permission of Oxford University Press: http://academic.oup.com/humrep: Created with BioRender.com</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303</a:t>
            </a:fld>
            <a:endParaRPr lang="en-US"/>
          </a:p>
        </p:txBody>
      </p:sp>
    </p:spTree>
    <p:extLst>
      <p:ext uri="{BB962C8B-B14F-4D97-AF65-F5344CB8AC3E}">
        <p14:creationId xmlns:p14="http://schemas.microsoft.com/office/powerpoint/2010/main" val="3970959210"/>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Gerber et al. </a:t>
            </a:r>
            <a:r>
              <a:rPr lang="en-US" dirty="0" err="1"/>
              <a:t>Eur</a:t>
            </a:r>
            <a:r>
              <a:rPr lang="en-US" dirty="0"/>
              <a:t> J </a:t>
            </a:r>
            <a:r>
              <a:rPr lang="en-US" dirty="0" err="1"/>
              <a:t>Obstet</a:t>
            </a:r>
            <a:r>
              <a:rPr lang="en-US" dirty="0"/>
              <a:t> </a:t>
            </a:r>
            <a:r>
              <a:rPr lang="en-US" dirty="0" err="1"/>
              <a:t>Gynecol</a:t>
            </a:r>
            <a:r>
              <a:rPr lang="en-US" dirty="0"/>
              <a:t> </a:t>
            </a:r>
            <a:r>
              <a:rPr lang="en-US" dirty="0" err="1"/>
              <a:t>Reprod</a:t>
            </a:r>
            <a:r>
              <a:rPr lang="en-US" dirty="0"/>
              <a:t> Biol 2003;26:107(1):74-7; Jeremias et al. Am J </a:t>
            </a:r>
            <a:r>
              <a:rPr lang="en-US" dirty="0" err="1"/>
              <a:t>Obstet</a:t>
            </a:r>
            <a:r>
              <a:rPr lang="en-US" dirty="0"/>
              <a:t> </a:t>
            </a:r>
            <a:r>
              <a:rPr lang="en-US" dirty="0" err="1"/>
              <a:t>Gynecol</a:t>
            </a:r>
            <a:r>
              <a:rPr lang="en-US" dirty="0"/>
              <a:t> 2000;182(2):283-5 </a:t>
            </a:r>
            <a:r>
              <a:rPr lang="en-US" dirty="0" err="1"/>
              <a:t>Gajhbiye</a:t>
            </a:r>
            <a:r>
              <a:rPr lang="en-US" dirty="0"/>
              <a:t> et al. </a:t>
            </a:r>
            <a:r>
              <a:rPr lang="en-US" dirty="0" err="1"/>
              <a:t>Reprod</a:t>
            </a:r>
            <a:r>
              <a:rPr lang="en-US" dirty="0"/>
              <a:t> Sci 2018;25(9):1307-1317; </a:t>
            </a:r>
          </a:p>
        </p:txBody>
      </p:sp>
      <p:sp>
        <p:nvSpPr>
          <p:cNvPr id="4" name="Slide Number Placeholder 3"/>
          <p:cNvSpPr>
            <a:spLocks noGrp="1"/>
          </p:cNvSpPr>
          <p:nvPr>
            <p:ph type="sldNum" sz="quarter" idx="5"/>
          </p:nvPr>
        </p:nvSpPr>
        <p:spPr/>
        <p:txBody>
          <a:bodyPr/>
          <a:lstStyle/>
          <a:p>
            <a:fld id="{C9B80B2D-5AA8-4CEB-AE44-47CDFCA8B2A8}" type="slidenum">
              <a:rPr lang="en-US" smtClean="0"/>
              <a:t>304</a:t>
            </a:fld>
            <a:endParaRPr lang="en-US"/>
          </a:p>
        </p:txBody>
      </p:sp>
    </p:spTree>
    <p:extLst>
      <p:ext uri="{BB962C8B-B14F-4D97-AF65-F5344CB8AC3E}">
        <p14:creationId xmlns:p14="http://schemas.microsoft.com/office/powerpoint/2010/main" val="2053582691"/>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err="1"/>
              <a:t>Tokushige</a:t>
            </a:r>
            <a:r>
              <a:rPr lang="en-US" dirty="0"/>
              <a:t> et al. </a:t>
            </a:r>
            <a:r>
              <a:rPr lang="en-US" dirty="0" err="1"/>
              <a:t>Fertil</a:t>
            </a:r>
            <a:r>
              <a:rPr lang="en-US" dirty="0"/>
              <a:t> </a:t>
            </a:r>
            <a:r>
              <a:rPr lang="en-US" dirty="0" err="1"/>
              <a:t>Steril</a:t>
            </a:r>
            <a:r>
              <a:rPr lang="en-US" dirty="0"/>
              <a:t> 2009;92(4):1234-1239 </a:t>
            </a:r>
            <a:r>
              <a:rPr lang="en-US" dirty="0" err="1"/>
              <a:t>Farajun</a:t>
            </a:r>
            <a:r>
              <a:rPr lang="en-US" dirty="0"/>
              <a:t> et al. </a:t>
            </a:r>
            <a:r>
              <a:rPr lang="en-US" dirty="0" err="1"/>
              <a:t>Obset</a:t>
            </a:r>
            <a:r>
              <a:rPr lang="en-US" dirty="0"/>
              <a:t> </a:t>
            </a:r>
            <a:r>
              <a:rPr lang="en-US" dirty="0" err="1"/>
              <a:t>Gynecol</a:t>
            </a:r>
            <a:r>
              <a:rPr lang="en-US" dirty="0"/>
              <a:t> 2012;120(3):565-72. </a:t>
            </a:r>
            <a:r>
              <a:rPr lang="en-US" dirty="0" err="1"/>
              <a:t>Nyirjesy</a:t>
            </a:r>
            <a:r>
              <a:rPr lang="en-US" dirty="0"/>
              <a:t> et al. Sex </a:t>
            </a:r>
            <a:r>
              <a:rPr lang="en-US" dirty="0" err="1"/>
              <a:t>Transm</a:t>
            </a:r>
            <a:r>
              <a:rPr lang="en-US" dirty="0"/>
              <a:t> Inf 2001;77:53-57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306</a:t>
            </a:fld>
            <a:endParaRPr lang="en-US"/>
          </a:p>
        </p:txBody>
      </p:sp>
    </p:spTree>
    <p:extLst>
      <p:ext uri="{BB962C8B-B14F-4D97-AF65-F5344CB8AC3E}">
        <p14:creationId xmlns:p14="http://schemas.microsoft.com/office/powerpoint/2010/main" val="2156818924"/>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310</a:t>
            </a:fld>
            <a:endParaRPr lang="en-US"/>
          </a:p>
        </p:txBody>
      </p:sp>
    </p:spTree>
    <p:extLst>
      <p:ext uri="{BB962C8B-B14F-4D97-AF65-F5344CB8AC3E}">
        <p14:creationId xmlns:p14="http://schemas.microsoft.com/office/powerpoint/2010/main" val="2413468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E2D"/>
                </a:solidFill>
                <a:effectLst/>
                <a:uLnTx/>
                <a:uFillTx/>
                <a:latin typeface="Arial Narrow" panose="020B0604020202020204" pitchFamily="34" charset="0"/>
                <a:ea typeface="+mn-ea"/>
                <a:cs typeface="Arial Narrow" panose="020B0604020202020204" pitchFamily="34" charset="0"/>
              </a:rPr>
              <a:t>This image is provided courtesy of Michael A. Perelman, Ph.D. and is based on the Sexual Tipping Point Model</a:t>
            </a:r>
            <a:r>
              <a:rPr kumimoji="0" lang="en-US" sz="1200" b="0" i="0" u="none" strike="noStrike" kern="1200" cap="none" spc="0" normalizeH="0" baseline="30000" noProof="0" dirty="0">
                <a:ln>
                  <a:noFill/>
                </a:ln>
                <a:solidFill>
                  <a:srgbClr val="2D2E2D"/>
                </a:solidFill>
                <a:effectLst/>
                <a:uLnTx/>
                <a:uFillTx/>
                <a:latin typeface="Arial Narrow" panose="020B0604020202020204" pitchFamily="34" charset="0"/>
                <a:ea typeface="+mn-ea"/>
                <a:cs typeface="Arial Narrow" panose="020B0604020202020204" pitchFamily="34" charset="0"/>
              </a:rPr>
              <a:t>®</a:t>
            </a:r>
            <a:r>
              <a:rPr kumimoji="0" lang="en-US" sz="1200" b="0" i="0" u="none" strike="noStrike" kern="1200" cap="none" spc="0" normalizeH="0" baseline="0" noProof="0" dirty="0">
                <a:ln>
                  <a:noFill/>
                </a:ln>
                <a:solidFill>
                  <a:srgbClr val="2D2E2D"/>
                </a:solidFill>
                <a:effectLst/>
                <a:uLnTx/>
                <a:uFillTx/>
                <a:latin typeface="Arial Narrow" panose="020B0604020202020204" pitchFamily="34" charset="0"/>
                <a:ea typeface="+mn-ea"/>
                <a:cs typeface="Arial Narrow" panose="020B0604020202020204" pitchFamily="34" charset="0"/>
              </a:rPr>
              <a:t> owned by and used with the permission of the MAP Education &amp; Research Foundation (mapedfund.org).</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27</a:t>
            </a:fld>
            <a:endParaRPr lang="en-US"/>
          </a:p>
        </p:txBody>
      </p:sp>
    </p:spTree>
    <p:extLst>
      <p:ext uri="{BB962C8B-B14F-4D97-AF65-F5344CB8AC3E}">
        <p14:creationId xmlns:p14="http://schemas.microsoft.com/office/powerpoint/2010/main" val="262614134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Krapf</a:t>
            </a:r>
            <a:r>
              <a:rPr lang="en-US" dirty="0"/>
              <a:t> JM, Mitchell L, Holton MA, Goldstein AT. Vulvar Lichen </a:t>
            </a:r>
            <a:r>
              <a:rPr lang="en-US" dirty="0" err="1"/>
              <a:t>Sclerosus</a:t>
            </a:r>
            <a:r>
              <a:rPr lang="en-US" dirty="0"/>
              <a:t>: Current Perspectives. Int J </a:t>
            </a:r>
            <a:r>
              <a:rPr lang="en-US" dirty="0" err="1"/>
              <a:t>Womens</a:t>
            </a:r>
            <a:r>
              <a:rPr lang="en-US" dirty="0"/>
              <a:t> Health. 2020;12:11-20. Published 2020 Jan 15. doi:10.2147/IJWH.S191200</a:t>
            </a:r>
          </a:p>
          <a:p>
            <a:endParaRPr lang="en-US" dirty="0"/>
          </a:p>
          <a:p>
            <a:r>
              <a:rPr lang="en-US" dirty="0"/>
              <a:t>Harrington CI, Dunsmore IR. An investigation into the incidence of auto-immune disorders in patients with lichen </a:t>
            </a:r>
            <a:r>
              <a:rPr lang="en-US" dirty="0" err="1"/>
              <a:t>sclerosus</a:t>
            </a:r>
            <a:r>
              <a:rPr lang="en-US" dirty="0"/>
              <a:t> and </a:t>
            </a:r>
            <a:r>
              <a:rPr lang="en-US" dirty="0" err="1"/>
              <a:t>atrophicus</a:t>
            </a:r>
            <a:r>
              <a:rPr lang="en-US" dirty="0"/>
              <a:t>. Br J Dermatol. 1981;104(5):563-566. </a:t>
            </a:r>
          </a:p>
          <a:p>
            <a:endParaRPr lang="en-US" dirty="0"/>
          </a:p>
          <a:p>
            <a:r>
              <a:rPr lang="en-US" dirty="0"/>
              <a:t>Goldstein, AT, </a:t>
            </a:r>
            <a:r>
              <a:rPr lang="en-US" dirty="0" err="1"/>
              <a:t>Marinoff</a:t>
            </a:r>
            <a:r>
              <a:rPr lang="en-US" dirty="0"/>
              <a:t> SC, Christopher K, </a:t>
            </a:r>
            <a:r>
              <a:rPr lang="en-US" dirty="0" err="1"/>
              <a:t>Srodon</a:t>
            </a:r>
            <a:r>
              <a:rPr lang="en-US" dirty="0"/>
              <a:t> M. Prevalence of vulvar lichen </a:t>
            </a:r>
            <a:r>
              <a:rPr lang="en-US" dirty="0" err="1"/>
              <a:t>sclerosus</a:t>
            </a:r>
            <a:r>
              <a:rPr lang="en-US" dirty="0"/>
              <a:t> in a general gynecology practice. J </a:t>
            </a:r>
            <a:r>
              <a:rPr lang="en-US" dirty="0" err="1"/>
              <a:t>Reprod</a:t>
            </a:r>
            <a:r>
              <a:rPr lang="en-US" dirty="0"/>
              <a:t> Med. 2005;50(7):477-480.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311</a:t>
            </a:fld>
            <a:endParaRPr lang="en-US"/>
          </a:p>
        </p:txBody>
      </p:sp>
    </p:spTree>
    <p:extLst>
      <p:ext uri="{BB962C8B-B14F-4D97-AF65-F5344CB8AC3E}">
        <p14:creationId xmlns:p14="http://schemas.microsoft.com/office/powerpoint/2010/main" val="1357086902"/>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Krapf</a:t>
            </a:r>
            <a:r>
              <a:rPr lang="en-US" dirty="0"/>
              <a:t> JM, Mitchell L, Holton MA, Goldstein AT. Vulvar Lichen </a:t>
            </a:r>
            <a:r>
              <a:rPr lang="en-US" dirty="0" err="1"/>
              <a:t>Sclerosus</a:t>
            </a:r>
            <a:r>
              <a:rPr lang="en-US" dirty="0"/>
              <a:t>: Current Perspectives. Int J </a:t>
            </a:r>
            <a:r>
              <a:rPr lang="en-US" dirty="0" err="1"/>
              <a:t>Womens</a:t>
            </a:r>
            <a:r>
              <a:rPr lang="en-US" dirty="0"/>
              <a:t> Health. 2020;12:11-20. Published 2020 Jan 15. doi:10.2147/IJWH.S191200</a:t>
            </a:r>
          </a:p>
          <a:p>
            <a:pPr defTabSz="918071">
              <a:defRPr/>
            </a:pPr>
            <a:endParaRPr lang="en-US" dirty="0"/>
          </a:p>
          <a:p>
            <a:pPr defTabSz="918071">
              <a:defRPr/>
            </a:pPr>
            <a:r>
              <a:rPr lang="en-US" dirty="0"/>
              <a:t>Gagne HM, Dalton VK, Haefner HK, Patel DA. Vulvar pain and sexual function in patients with lichen </a:t>
            </a:r>
            <a:r>
              <a:rPr lang="en-US" dirty="0" err="1"/>
              <a:t>sclerosus</a:t>
            </a:r>
            <a:r>
              <a:rPr lang="en-US" dirty="0"/>
              <a:t>. J Repro Med. 2007;52(2).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312</a:t>
            </a:fld>
            <a:endParaRPr lang="en-US"/>
          </a:p>
        </p:txBody>
      </p:sp>
    </p:spTree>
    <p:extLst>
      <p:ext uri="{BB962C8B-B14F-4D97-AF65-F5344CB8AC3E}">
        <p14:creationId xmlns:p14="http://schemas.microsoft.com/office/powerpoint/2010/main" val="245506762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315</a:t>
            </a:fld>
            <a:endParaRPr lang="en-US"/>
          </a:p>
        </p:txBody>
      </p:sp>
    </p:spTree>
    <p:extLst>
      <p:ext uri="{BB962C8B-B14F-4D97-AF65-F5344CB8AC3E}">
        <p14:creationId xmlns:p14="http://schemas.microsoft.com/office/powerpoint/2010/main" val="4209669996"/>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Reprinted with permission of Andrew Goldstein, MD, FACOG, IF</a:t>
            </a:r>
          </a:p>
        </p:txBody>
      </p:sp>
      <p:sp>
        <p:nvSpPr>
          <p:cNvPr id="4" name="Slide Number Placeholder 3"/>
          <p:cNvSpPr>
            <a:spLocks noGrp="1"/>
          </p:cNvSpPr>
          <p:nvPr>
            <p:ph type="sldNum" sz="quarter" idx="5"/>
          </p:nvPr>
        </p:nvSpPr>
        <p:spPr/>
        <p:txBody>
          <a:bodyPr/>
          <a:lstStyle/>
          <a:p>
            <a:fld id="{C9B80B2D-5AA8-4CEB-AE44-47CDFCA8B2A8}" type="slidenum">
              <a:rPr lang="en-US" smtClean="0"/>
              <a:t>316</a:t>
            </a:fld>
            <a:endParaRPr lang="en-US"/>
          </a:p>
        </p:txBody>
      </p:sp>
    </p:spTree>
    <p:extLst>
      <p:ext uri="{BB962C8B-B14F-4D97-AF65-F5344CB8AC3E}">
        <p14:creationId xmlns:p14="http://schemas.microsoft.com/office/powerpoint/2010/main" val="13867735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Reprinted with permission of Andrew Goldstein, MD, FACOG, IF</a:t>
            </a:r>
          </a:p>
        </p:txBody>
      </p:sp>
      <p:sp>
        <p:nvSpPr>
          <p:cNvPr id="4" name="Slide Number Placeholder 3"/>
          <p:cNvSpPr>
            <a:spLocks noGrp="1"/>
          </p:cNvSpPr>
          <p:nvPr>
            <p:ph type="sldNum" sz="quarter" idx="5"/>
          </p:nvPr>
        </p:nvSpPr>
        <p:spPr/>
        <p:txBody>
          <a:bodyPr/>
          <a:lstStyle/>
          <a:p>
            <a:fld id="{C9B80B2D-5AA8-4CEB-AE44-47CDFCA8B2A8}" type="slidenum">
              <a:rPr lang="en-US" smtClean="0"/>
              <a:t>317</a:t>
            </a:fld>
            <a:endParaRPr lang="en-US"/>
          </a:p>
        </p:txBody>
      </p:sp>
    </p:spTree>
    <p:extLst>
      <p:ext uri="{BB962C8B-B14F-4D97-AF65-F5344CB8AC3E}">
        <p14:creationId xmlns:p14="http://schemas.microsoft.com/office/powerpoint/2010/main" val="142334318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Reprinted with permission of Andrew Goldstein, MD, FACOG, IF</a:t>
            </a:r>
          </a:p>
        </p:txBody>
      </p:sp>
      <p:sp>
        <p:nvSpPr>
          <p:cNvPr id="4" name="Slide Number Placeholder 3"/>
          <p:cNvSpPr>
            <a:spLocks noGrp="1"/>
          </p:cNvSpPr>
          <p:nvPr>
            <p:ph type="sldNum" sz="quarter" idx="5"/>
          </p:nvPr>
        </p:nvSpPr>
        <p:spPr/>
        <p:txBody>
          <a:bodyPr/>
          <a:lstStyle/>
          <a:p>
            <a:fld id="{C9B80B2D-5AA8-4CEB-AE44-47CDFCA8B2A8}" type="slidenum">
              <a:rPr lang="en-US" smtClean="0"/>
              <a:t>318</a:t>
            </a:fld>
            <a:endParaRPr lang="en-US"/>
          </a:p>
        </p:txBody>
      </p:sp>
    </p:spTree>
    <p:extLst>
      <p:ext uri="{BB962C8B-B14F-4D97-AF65-F5344CB8AC3E}">
        <p14:creationId xmlns:p14="http://schemas.microsoft.com/office/powerpoint/2010/main" val="284656884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319</a:t>
            </a:fld>
            <a:endParaRPr lang="en-US"/>
          </a:p>
        </p:txBody>
      </p:sp>
    </p:spTree>
    <p:extLst>
      <p:ext uri="{BB962C8B-B14F-4D97-AF65-F5344CB8AC3E}">
        <p14:creationId xmlns:p14="http://schemas.microsoft.com/office/powerpoint/2010/main" val="1294742460"/>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Bornstein J, Heifetz S, Kellner Y, et al. Clobetasol dipropionate 0.05% versus testosterone propionate 2% topical application for severe vulvar lichen </a:t>
            </a:r>
            <a:r>
              <a:rPr lang="en-US" dirty="0" err="1"/>
              <a:t>sclerosus</a:t>
            </a:r>
            <a:r>
              <a:rPr lang="en-US" dirty="0"/>
              <a:t>. Am J </a:t>
            </a:r>
            <a:r>
              <a:rPr lang="en-US" dirty="0" err="1"/>
              <a:t>Obstet</a:t>
            </a:r>
            <a:r>
              <a:rPr lang="en-US" dirty="0"/>
              <a:t> Gynecol. 1998;178(1):80-84. </a:t>
            </a:r>
          </a:p>
          <a:p>
            <a:endParaRPr lang="en-US" dirty="0"/>
          </a:p>
          <a:p>
            <a:r>
              <a:rPr lang="en-US" dirty="0"/>
              <a:t>Goldstein AT, </a:t>
            </a:r>
            <a:r>
              <a:rPr lang="en-US" dirty="0" err="1"/>
              <a:t>Marinoff</a:t>
            </a:r>
            <a:r>
              <a:rPr lang="en-US" dirty="0"/>
              <a:t> SC, Christopher K. </a:t>
            </a:r>
            <a:r>
              <a:rPr lang="en-US" dirty="0" err="1"/>
              <a:t>Pimecrolimus</a:t>
            </a:r>
            <a:r>
              <a:rPr lang="en-US" dirty="0"/>
              <a:t> for the treatment of vulvar lichen sclerosis: a report of 4 cases. J </a:t>
            </a:r>
            <a:r>
              <a:rPr lang="en-US" dirty="0" err="1"/>
              <a:t>Reprod</a:t>
            </a:r>
            <a:r>
              <a:rPr lang="en-US" dirty="0"/>
              <a:t> Med. 2004;49(10):778-780.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320</a:t>
            </a:fld>
            <a:endParaRPr lang="en-US"/>
          </a:p>
        </p:txBody>
      </p:sp>
    </p:spTree>
    <p:extLst>
      <p:ext uri="{BB962C8B-B14F-4D97-AF65-F5344CB8AC3E}">
        <p14:creationId xmlns:p14="http://schemas.microsoft.com/office/powerpoint/2010/main" val="33772015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https://www.accessdata.fda.gov/drugsatfda_docs/label/2021/214900s000lbl.pdf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321</a:t>
            </a:fld>
            <a:endParaRPr lang="en-US"/>
          </a:p>
        </p:txBody>
      </p:sp>
    </p:spTree>
    <p:extLst>
      <p:ext uri="{BB962C8B-B14F-4D97-AF65-F5344CB8AC3E}">
        <p14:creationId xmlns:p14="http://schemas.microsoft.com/office/powerpoint/2010/main" val="348664104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Flynn AN, King M, </a:t>
            </a:r>
            <a:r>
              <a:rPr lang="en-US" dirty="0" err="1"/>
              <a:t>Rieff</a:t>
            </a:r>
            <a:r>
              <a:rPr lang="en-US" dirty="0"/>
              <a:t> M, et al. Patient satisfaction of surgical treatment of clitoral phimosis and labial adhesions caused by lichen </a:t>
            </a:r>
            <a:r>
              <a:rPr lang="en-US" dirty="0" err="1"/>
              <a:t>sclerosus</a:t>
            </a:r>
            <a:r>
              <a:rPr lang="en-US" dirty="0"/>
              <a:t>. Sexual Medicine. 2015;3(4):251-255.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323</a:t>
            </a:fld>
            <a:endParaRPr lang="en-US"/>
          </a:p>
        </p:txBody>
      </p:sp>
    </p:spTree>
    <p:extLst>
      <p:ext uri="{BB962C8B-B14F-4D97-AF65-F5344CB8AC3E}">
        <p14:creationId xmlns:p14="http://schemas.microsoft.com/office/powerpoint/2010/main" val="1428344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O'Connell, Helen E., et al. "The anatomy of the distal vagina: towards unity." </a:t>
            </a:r>
            <a:r>
              <a:rPr lang="en-US" sz="1200" b="0" i="1" kern="1200" dirty="0">
                <a:solidFill>
                  <a:schemeClr val="tx1"/>
                </a:solidFill>
                <a:effectLst/>
                <a:latin typeface="+mn-lt"/>
                <a:ea typeface="+mn-ea"/>
                <a:cs typeface="+mn-cs"/>
              </a:rPr>
              <a:t>The journal of sexual medicine</a:t>
            </a:r>
            <a:r>
              <a:rPr lang="en-US" sz="1200" b="0" i="0" kern="1200" dirty="0">
                <a:solidFill>
                  <a:schemeClr val="tx1"/>
                </a:solidFill>
                <a:effectLst/>
                <a:latin typeface="+mn-lt"/>
                <a:ea typeface="+mn-ea"/>
                <a:cs typeface="+mn-cs"/>
              </a:rPr>
              <a:t> 5.8 (2008): 1883-1891.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29</a:t>
            </a:fld>
            <a:endParaRPr lang="en-US"/>
          </a:p>
        </p:txBody>
      </p:sp>
    </p:spTree>
    <p:extLst>
      <p:ext uri="{BB962C8B-B14F-4D97-AF65-F5344CB8AC3E}">
        <p14:creationId xmlns:p14="http://schemas.microsoft.com/office/powerpoint/2010/main" val="3279213229"/>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324</a:t>
            </a:fld>
            <a:endParaRPr lang="en-US"/>
          </a:p>
        </p:txBody>
      </p:sp>
    </p:spTree>
    <p:extLst>
      <p:ext uri="{BB962C8B-B14F-4D97-AF65-F5344CB8AC3E}">
        <p14:creationId xmlns:p14="http://schemas.microsoft.com/office/powerpoint/2010/main" val="416339350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Reprinted with permission of Libby Edwards</a:t>
            </a:r>
          </a:p>
        </p:txBody>
      </p:sp>
      <p:sp>
        <p:nvSpPr>
          <p:cNvPr id="4" name="Slide Number Placeholder 3"/>
          <p:cNvSpPr>
            <a:spLocks noGrp="1"/>
          </p:cNvSpPr>
          <p:nvPr>
            <p:ph type="sldNum" sz="quarter" idx="5"/>
          </p:nvPr>
        </p:nvSpPr>
        <p:spPr/>
        <p:txBody>
          <a:bodyPr/>
          <a:lstStyle/>
          <a:p>
            <a:fld id="{C9B80B2D-5AA8-4CEB-AE44-47CDFCA8B2A8}" type="slidenum">
              <a:rPr lang="en-US" smtClean="0"/>
              <a:t>326</a:t>
            </a:fld>
            <a:endParaRPr lang="en-US"/>
          </a:p>
        </p:txBody>
      </p:sp>
    </p:spTree>
    <p:extLst>
      <p:ext uri="{BB962C8B-B14F-4D97-AF65-F5344CB8AC3E}">
        <p14:creationId xmlns:p14="http://schemas.microsoft.com/office/powerpoint/2010/main" val="2665501418"/>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327</a:t>
            </a:fld>
            <a:endParaRPr lang="en-US"/>
          </a:p>
        </p:txBody>
      </p:sp>
    </p:spTree>
    <p:extLst>
      <p:ext uri="{BB962C8B-B14F-4D97-AF65-F5344CB8AC3E}">
        <p14:creationId xmlns:p14="http://schemas.microsoft.com/office/powerpoint/2010/main" val="441758149"/>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329</a:t>
            </a:fld>
            <a:endParaRPr lang="en-US"/>
          </a:p>
        </p:txBody>
      </p:sp>
    </p:spTree>
    <p:extLst>
      <p:ext uri="{BB962C8B-B14F-4D97-AF65-F5344CB8AC3E}">
        <p14:creationId xmlns:p14="http://schemas.microsoft.com/office/powerpoint/2010/main" val="96169921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Lynch PJ. Lichen simplex </a:t>
            </a:r>
            <a:r>
              <a:rPr lang="en-US" dirty="0" err="1"/>
              <a:t>chronicus</a:t>
            </a:r>
            <a:r>
              <a:rPr lang="en-US" dirty="0"/>
              <a:t> (atopic/neurodermatitis) of the anogenital region. Dermatol </a:t>
            </a:r>
            <a:r>
              <a:rPr lang="en-US" dirty="0" err="1"/>
              <a:t>Ther</a:t>
            </a:r>
            <a:r>
              <a:rPr lang="en-US" dirty="0"/>
              <a:t>. 2004;17(1):8-19.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330</a:t>
            </a:fld>
            <a:endParaRPr lang="en-US"/>
          </a:p>
        </p:txBody>
      </p:sp>
    </p:spTree>
    <p:extLst>
      <p:ext uri="{BB962C8B-B14F-4D97-AF65-F5344CB8AC3E}">
        <p14:creationId xmlns:p14="http://schemas.microsoft.com/office/powerpoint/2010/main" val="1271186342"/>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332</a:t>
            </a:fld>
            <a:endParaRPr lang="en-US"/>
          </a:p>
        </p:txBody>
      </p:sp>
    </p:spTree>
    <p:extLst>
      <p:ext uri="{BB962C8B-B14F-4D97-AF65-F5344CB8AC3E}">
        <p14:creationId xmlns:p14="http://schemas.microsoft.com/office/powerpoint/2010/main" val="345491334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334</a:t>
            </a:fld>
            <a:endParaRPr lang="en-US"/>
          </a:p>
        </p:txBody>
      </p:sp>
    </p:spTree>
    <p:extLst>
      <p:ext uri="{BB962C8B-B14F-4D97-AF65-F5344CB8AC3E}">
        <p14:creationId xmlns:p14="http://schemas.microsoft.com/office/powerpoint/2010/main" val="177637521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Reprinted with permission of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336</a:t>
            </a:fld>
            <a:endParaRPr lang="en-US"/>
          </a:p>
        </p:txBody>
      </p:sp>
    </p:spTree>
    <p:extLst>
      <p:ext uri="{BB962C8B-B14F-4D97-AF65-F5344CB8AC3E}">
        <p14:creationId xmlns:p14="http://schemas.microsoft.com/office/powerpoint/2010/main" val="3200072078"/>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Kingsberg</a:t>
            </a:r>
            <a:r>
              <a:rPr lang="en-US" dirty="0"/>
              <a:t> SA, </a:t>
            </a:r>
            <a:r>
              <a:rPr lang="en-US" dirty="0" err="1"/>
              <a:t>Rezaee</a:t>
            </a:r>
            <a:r>
              <a:rPr lang="en-US" dirty="0"/>
              <a:t> RL. Hypoactive sexual desire in women. Menopause. 2013;20(12):1284-1300.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340</a:t>
            </a:fld>
            <a:endParaRPr lang="en-US"/>
          </a:p>
        </p:txBody>
      </p:sp>
    </p:spTree>
    <p:extLst>
      <p:ext uri="{BB962C8B-B14F-4D97-AF65-F5344CB8AC3E}">
        <p14:creationId xmlns:p14="http://schemas.microsoft.com/office/powerpoint/2010/main" val="65642950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Prairie BA, </a:t>
            </a:r>
            <a:r>
              <a:rPr lang="en-US" dirty="0" err="1"/>
              <a:t>Scheier</a:t>
            </a:r>
            <a:r>
              <a:rPr lang="en-US" dirty="0"/>
              <a:t> MF, Matthews KA et al. A higher sense of purpose in life is associated with sexual enjoyment in midlife women. Menopause 2011;18:839-844. </a:t>
            </a:r>
          </a:p>
          <a:p>
            <a:endParaRPr lang="en-US" dirty="0"/>
          </a:p>
          <a:p>
            <a:r>
              <a:rPr lang="en-US" dirty="0" err="1"/>
              <a:t>Trompeter</a:t>
            </a:r>
            <a:r>
              <a:rPr lang="en-US" dirty="0"/>
              <a:t> SE, Bettencourt R, Barrett-Connor E. Sexual activity and satisfaction in healthy community-dwelling older women. Am J Med 2012;37-43.</a:t>
            </a:r>
          </a:p>
          <a:p>
            <a:endParaRPr lang="en-US" dirty="0"/>
          </a:p>
          <a:p>
            <a:pPr defTabSz="918071">
              <a:defRPr/>
            </a:pPr>
            <a:r>
              <a:rPr lang="en-US" dirty="0" err="1"/>
              <a:t>Ornat</a:t>
            </a:r>
            <a:r>
              <a:rPr lang="en-US" dirty="0"/>
              <a:t> L, Martinez-Dearth R, Munoz A et al. Sexual function, satisfaction with life and menopausal symptoms in middle-aged women. </a:t>
            </a:r>
            <a:r>
              <a:rPr lang="en-US" dirty="0" err="1"/>
              <a:t>Maturitas</a:t>
            </a:r>
            <a:r>
              <a:rPr lang="en-US" dirty="0"/>
              <a:t> 2013;75:261-269.</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341</a:t>
            </a:fld>
            <a:endParaRPr lang="en-US"/>
          </a:p>
        </p:txBody>
      </p:sp>
    </p:spTree>
    <p:extLst>
      <p:ext uri="{BB962C8B-B14F-4D97-AF65-F5344CB8AC3E}">
        <p14:creationId xmlns:p14="http://schemas.microsoft.com/office/powerpoint/2010/main" val="676703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Reprinted with permission from Andrew Goldstein, MD, FACOG, IF</a:t>
            </a:r>
          </a:p>
          <a:p>
            <a:pPr defTabSz="924916">
              <a:defRPr/>
            </a:pPr>
            <a:r>
              <a:rPr lang="en-US" dirty="0"/>
              <a:t>AR= androgen receptor; ER= estrogen receptor</a:t>
            </a:r>
          </a:p>
          <a:p>
            <a:pPr defTabSz="924916"/>
            <a:endParaRPr lang="en-US" i="1" dirty="0"/>
          </a:p>
          <a:p>
            <a:pPr defTabSz="924916"/>
            <a:r>
              <a:rPr lang="en-US" i="1" dirty="0"/>
              <a:t>References:</a:t>
            </a:r>
            <a:endParaRPr lang="en-US" dirty="0"/>
          </a:p>
          <a:p>
            <a:r>
              <a:rPr lang="en-US" dirty="0" err="1"/>
              <a:t>Traish</a:t>
            </a:r>
            <a:r>
              <a:rPr lang="en-US" dirty="0"/>
              <a:t>, </a:t>
            </a:r>
            <a:r>
              <a:rPr lang="en-US" dirty="0" err="1"/>
              <a:t>Abdulmaged</a:t>
            </a:r>
            <a:r>
              <a:rPr lang="en-US" dirty="0"/>
              <a:t> M., et al. "Role of androgens in female genitourinary tissue structure and function: implications in the genitourinary syndrome of menopause." Sexual medicine reviews 6.4 (2018): 558-571.</a:t>
            </a:r>
          </a:p>
        </p:txBody>
      </p:sp>
      <p:sp>
        <p:nvSpPr>
          <p:cNvPr id="4" name="Slide Number Placeholder 3"/>
          <p:cNvSpPr>
            <a:spLocks noGrp="1"/>
          </p:cNvSpPr>
          <p:nvPr>
            <p:ph type="sldNum" sz="quarter" idx="5"/>
          </p:nvPr>
        </p:nvSpPr>
        <p:spPr/>
        <p:txBody>
          <a:bodyPr/>
          <a:lstStyle/>
          <a:p>
            <a:fld id="{C9B80B2D-5AA8-4CEB-AE44-47CDFCA8B2A8}" type="slidenum">
              <a:rPr lang="en-US" smtClean="0"/>
              <a:t>30</a:t>
            </a:fld>
            <a:endParaRPr lang="en-US"/>
          </a:p>
        </p:txBody>
      </p:sp>
    </p:spTree>
    <p:extLst>
      <p:ext uri="{BB962C8B-B14F-4D97-AF65-F5344CB8AC3E}">
        <p14:creationId xmlns:p14="http://schemas.microsoft.com/office/powerpoint/2010/main" val="1684324303"/>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Lindau ST, Schumm LP, </a:t>
            </a:r>
            <a:r>
              <a:rPr lang="en-US" dirty="0" err="1"/>
              <a:t>Laumann</a:t>
            </a:r>
            <a:r>
              <a:rPr lang="en-US" dirty="0"/>
              <a:t> EO, et al. A study of sexuality and health among older adults in the United States. N </a:t>
            </a:r>
            <a:r>
              <a:rPr lang="en-US" dirty="0" err="1"/>
              <a:t>Engl</a:t>
            </a:r>
            <a:r>
              <a:rPr lang="en-US" dirty="0"/>
              <a:t> J Med. 2007;357(8):762-774.</a:t>
            </a:r>
          </a:p>
          <a:p>
            <a:pPr defTabSz="918071">
              <a:defRPr/>
            </a:pPr>
            <a:endParaRPr lang="en-US" dirty="0"/>
          </a:p>
          <a:p>
            <a:pPr defTabSz="918071">
              <a:defRPr/>
            </a:pPr>
            <a:r>
              <a:rPr lang="en-US" dirty="0" err="1"/>
              <a:t>Adena</a:t>
            </a:r>
            <a:r>
              <a:rPr lang="en-US" dirty="0"/>
              <a:t> M. Galinsky, Martha K. McClintock, Linda J. Waite, Sexuality and Physical Contact in National Social Life, Health, and Aging Project Wave 2, </a:t>
            </a:r>
            <a:r>
              <a:rPr lang="en-US" i="1" dirty="0"/>
              <a:t>The Journals of Gerontology: Series B</a:t>
            </a:r>
            <a:r>
              <a:rPr lang="en-US" dirty="0"/>
              <a:t>, Volume 69, Issue Suppl_2, November 2014, Pages S83–S98, </a:t>
            </a:r>
            <a:r>
              <a:rPr lang="en-US" dirty="0">
                <a:hlinkClick r:id="rId3"/>
              </a:rPr>
              <a:t>https://doi.org/10.1093/geronb/gbu072</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342</a:t>
            </a:fld>
            <a:endParaRPr lang="en-US"/>
          </a:p>
        </p:txBody>
      </p:sp>
    </p:spTree>
    <p:extLst>
      <p:ext uri="{BB962C8B-B14F-4D97-AF65-F5344CB8AC3E}">
        <p14:creationId xmlns:p14="http://schemas.microsoft.com/office/powerpoint/2010/main" val="145251866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Lonnee</a:t>
            </a:r>
            <a:r>
              <a:rPr lang="en-US" dirty="0"/>
              <a:t>-Hoffmann RAM, </a:t>
            </a:r>
            <a:r>
              <a:rPr lang="en-US" dirty="0" err="1"/>
              <a:t>Dennerstein</a:t>
            </a:r>
            <a:r>
              <a:rPr lang="en-US" dirty="0"/>
              <a:t> L, </a:t>
            </a:r>
            <a:r>
              <a:rPr lang="en-US" dirty="0" err="1"/>
              <a:t>Lehert</a:t>
            </a:r>
            <a:r>
              <a:rPr lang="en-US" dirty="0"/>
              <a:t> P, </a:t>
            </a:r>
            <a:r>
              <a:rPr lang="en-US" dirty="0" err="1"/>
              <a:t>Szoeke</a:t>
            </a:r>
            <a:r>
              <a:rPr lang="en-US" dirty="0"/>
              <a:t> C. Sexual function in the late </a:t>
            </a:r>
            <a:r>
              <a:rPr lang="en-US" dirty="0" err="1"/>
              <a:t>postmenopause</a:t>
            </a:r>
            <a:r>
              <a:rPr lang="en-US" dirty="0"/>
              <a:t>: a decade of follow-up in a population-based cohort of Australian women. J Sex Med. 2014;11(8):2029-2038.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343</a:t>
            </a:fld>
            <a:endParaRPr lang="en-US"/>
          </a:p>
        </p:txBody>
      </p:sp>
    </p:spTree>
    <p:extLst>
      <p:ext uri="{BB962C8B-B14F-4D97-AF65-F5344CB8AC3E}">
        <p14:creationId xmlns:p14="http://schemas.microsoft.com/office/powerpoint/2010/main" val="236929353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Dennerstein</a:t>
            </a:r>
            <a:r>
              <a:rPr lang="en-US" dirty="0"/>
              <a:t> L, Randolph J, </a:t>
            </a:r>
            <a:r>
              <a:rPr lang="en-US" dirty="0" err="1"/>
              <a:t>Taffe</a:t>
            </a:r>
            <a:r>
              <a:rPr lang="en-US" dirty="0"/>
              <a:t> J, et al. Hormones, mood, sexuality, and the menopausal transition. </a:t>
            </a:r>
            <a:r>
              <a:rPr lang="en-US" dirty="0" err="1"/>
              <a:t>Fertil</a:t>
            </a:r>
            <a:r>
              <a:rPr lang="en-US" dirty="0"/>
              <a:t> </a:t>
            </a:r>
            <a:r>
              <a:rPr lang="en-US" dirty="0" err="1"/>
              <a:t>Steril</a:t>
            </a:r>
            <a:r>
              <a:rPr lang="en-US" dirty="0"/>
              <a:t>. 2002;77(Supplement 4):42-48.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344</a:t>
            </a:fld>
            <a:endParaRPr lang="en-US"/>
          </a:p>
        </p:txBody>
      </p:sp>
    </p:spTree>
    <p:extLst>
      <p:ext uri="{BB962C8B-B14F-4D97-AF65-F5344CB8AC3E}">
        <p14:creationId xmlns:p14="http://schemas.microsoft.com/office/powerpoint/2010/main" val="404717904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altLang="en-US" i="1" dirty="0"/>
              <a:t>Reference:</a:t>
            </a:r>
          </a:p>
          <a:p>
            <a:pPr defTabSz="918071">
              <a:spcBef>
                <a:spcPct val="0"/>
              </a:spcBef>
              <a:defRPr/>
            </a:pPr>
            <a:r>
              <a:rPr lang="en-US" dirty="0" err="1"/>
              <a:t>Dennerstein</a:t>
            </a:r>
            <a:r>
              <a:rPr lang="en-US" dirty="0"/>
              <a:t> L, </a:t>
            </a:r>
            <a:r>
              <a:rPr lang="en-US" dirty="0" err="1"/>
              <a:t>Lehert</a:t>
            </a:r>
            <a:r>
              <a:rPr lang="en-US" dirty="0"/>
              <a:t> P, Burger H. The relative effects of hormones and relationship factors on sexual function of women through the natural menopausal transition. </a:t>
            </a:r>
            <a:r>
              <a:rPr lang="en-US" dirty="0" err="1"/>
              <a:t>Fertil</a:t>
            </a:r>
            <a:r>
              <a:rPr lang="en-US" dirty="0"/>
              <a:t> </a:t>
            </a:r>
            <a:r>
              <a:rPr lang="en-US" dirty="0" err="1"/>
              <a:t>Steril</a:t>
            </a:r>
            <a:r>
              <a:rPr lang="en-US" dirty="0"/>
              <a:t>. 2005;84(1):174-180.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345</a:t>
            </a:fld>
            <a:endParaRPr lang="en-US"/>
          </a:p>
        </p:txBody>
      </p:sp>
    </p:spTree>
    <p:extLst>
      <p:ext uri="{BB962C8B-B14F-4D97-AF65-F5344CB8AC3E}">
        <p14:creationId xmlns:p14="http://schemas.microsoft.com/office/powerpoint/2010/main" val="2064166045"/>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longitudinal, population-based study of 438 women aged 45 to 55 years, </a:t>
            </a:r>
            <a:r>
              <a:rPr lang="en-US" dirty="0" err="1"/>
              <a:t>Dennerstein</a:t>
            </a:r>
            <a:r>
              <a:rPr lang="en-US" dirty="0"/>
              <a:t> et al</a:t>
            </a:r>
            <a:r>
              <a:rPr lang="en-US" baseline="30000" dirty="0"/>
              <a:t>1</a:t>
            </a:r>
            <a:r>
              <a:rPr lang="en-US" dirty="0"/>
              <a:t> found that the percentage of women reporting vaginal dryness increased progressively as women approached and passed through menopause.</a:t>
            </a:r>
          </a:p>
          <a:p>
            <a:r>
              <a:rPr lang="en-US" dirty="0"/>
              <a:t>In </a:t>
            </a:r>
            <a:r>
              <a:rPr lang="en-US" dirty="0" err="1"/>
              <a:t>premenopause</a:t>
            </a:r>
            <a:r>
              <a:rPr lang="en-US" dirty="0"/>
              <a:t>, only 3% of women reported vaginal dryness compared with 25% of women postmenopausal by 1 year and 47% of women postmenopausal by 3 years.</a:t>
            </a:r>
          </a:p>
          <a:p>
            <a:pPr defTabSz="918071">
              <a:spcBef>
                <a:spcPct val="0"/>
              </a:spcBef>
              <a:defRPr/>
            </a:pPr>
            <a:endParaRPr lang="en-US" dirty="0"/>
          </a:p>
          <a:p>
            <a:pPr defTabSz="918071">
              <a:spcBef>
                <a:spcPct val="0"/>
              </a:spcBef>
              <a:defRPr/>
            </a:pPr>
            <a:r>
              <a:rPr lang="en-US" sz="900" i="1" dirty="0"/>
              <a:t>Reference:</a:t>
            </a:r>
          </a:p>
          <a:p>
            <a:pPr defTabSz="918071">
              <a:spcBef>
                <a:spcPct val="0"/>
              </a:spcBef>
              <a:defRPr/>
            </a:pPr>
            <a:r>
              <a:rPr lang="en-US" sz="900" dirty="0" err="1"/>
              <a:t>Dennerstein</a:t>
            </a:r>
            <a:r>
              <a:rPr lang="en-US" sz="900" dirty="0"/>
              <a:t> L, Dudley EC, Hopper JL, et al. A prospective population-based study of menopausal symptoms. </a:t>
            </a:r>
            <a:r>
              <a:rPr lang="en-US" sz="900" dirty="0" err="1"/>
              <a:t>Obstet</a:t>
            </a:r>
            <a:r>
              <a:rPr lang="en-US" sz="900" dirty="0"/>
              <a:t> Gynecol. 2000;96(3):351-358.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346</a:t>
            </a:fld>
            <a:endParaRPr lang="en-US"/>
          </a:p>
        </p:txBody>
      </p:sp>
    </p:spTree>
    <p:extLst>
      <p:ext uri="{BB962C8B-B14F-4D97-AF65-F5344CB8AC3E}">
        <p14:creationId xmlns:p14="http://schemas.microsoft.com/office/powerpoint/2010/main" val="10955041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Kingsberg</a:t>
            </a:r>
            <a:r>
              <a:rPr lang="en-US" dirty="0"/>
              <a:t> SA, Wysocki S, Magnus L, </a:t>
            </a:r>
            <a:r>
              <a:rPr lang="en-US" dirty="0" err="1"/>
              <a:t>Krychman</a:t>
            </a:r>
            <a:r>
              <a:rPr lang="en-US" dirty="0"/>
              <a:t> ML. Vulvar and vaginal atrophy in postmenopausal women: findings from the REVIVE (Real women's Views of treatment options for menopausal vaginal </a:t>
            </a:r>
            <a:r>
              <a:rPr lang="en-US" dirty="0" err="1"/>
              <a:t>changEs</a:t>
            </a:r>
            <a:r>
              <a:rPr lang="en-US" dirty="0"/>
              <a:t>) survey. J Sex Med. 2013;10(7):1790-1799. </a:t>
            </a:r>
          </a:p>
          <a:p>
            <a:endParaRPr lang="en-US" dirty="0"/>
          </a:p>
          <a:p>
            <a:r>
              <a:rPr lang="en-US" dirty="0"/>
              <a:t>Nappi RE, </a:t>
            </a:r>
            <a:r>
              <a:rPr lang="en-US" dirty="0" err="1"/>
              <a:t>Kokot-Kierepa</a:t>
            </a:r>
            <a:r>
              <a:rPr lang="en-US" dirty="0"/>
              <a:t> M. Vaginal health: insights, views &amp; attitudes (VIVA)--results from an international survey. </a:t>
            </a:r>
            <a:r>
              <a:rPr lang="en-US" dirty="0" err="1"/>
              <a:t>Climateric</a:t>
            </a:r>
            <a:r>
              <a:rPr lang="en-US" dirty="0"/>
              <a:t>. 2012;15(1):36-44. </a:t>
            </a:r>
          </a:p>
          <a:p>
            <a:endParaRPr lang="en-US" dirty="0"/>
          </a:p>
          <a:p>
            <a:r>
              <a:rPr lang="en-US" dirty="0"/>
              <a:t>Simon JA, Nappi RE, </a:t>
            </a:r>
            <a:r>
              <a:rPr lang="en-US" dirty="0" err="1"/>
              <a:t>Kingsberg</a:t>
            </a:r>
            <a:r>
              <a:rPr lang="en-US" dirty="0"/>
              <a:t> SA, et al. Clarifying vaginal atrophy’s impact on sex and relationships (CLOSER) survey: emotional and physical impact of vaginal discomfort on North American postmenopausal women and their partners. Menopause. 2013;21(2):1-6.</a:t>
            </a:r>
          </a:p>
          <a:p>
            <a:endParaRPr lang="en-US" dirty="0"/>
          </a:p>
          <a:p>
            <a:r>
              <a:rPr lang="en-US" dirty="0"/>
              <a:t>Nappi RE, </a:t>
            </a:r>
            <a:r>
              <a:rPr lang="en-US" dirty="0" err="1"/>
              <a:t>Kingsberg</a:t>
            </a:r>
            <a:r>
              <a:rPr lang="en-US" dirty="0"/>
              <a:t> S, </a:t>
            </a:r>
            <a:r>
              <a:rPr lang="en-US" dirty="0" err="1"/>
              <a:t>Maamari</a:t>
            </a:r>
            <a:r>
              <a:rPr lang="en-US" dirty="0"/>
              <a:t> R, Simon J. The CLOSER (</a:t>
            </a:r>
            <a:r>
              <a:rPr lang="en-US" dirty="0" err="1"/>
              <a:t>CLarifying</a:t>
            </a:r>
            <a:r>
              <a:rPr lang="en-US" dirty="0"/>
              <a:t> vaginal atrophy's impact On Sex and </a:t>
            </a:r>
            <a:r>
              <a:rPr lang="en-US" dirty="0" err="1"/>
              <a:t>RElationships</a:t>
            </a:r>
            <a:r>
              <a:rPr lang="en-US" dirty="0"/>
              <a:t>) survey: implications of vaginal discomfort in postmenopausal women and in male partners. J Sex Med. 2013;10(9):2232-2241. </a:t>
            </a:r>
          </a:p>
          <a:p>
            <a:endParaRPr lang="en-US" dirty="0"/>
          </a:p>
          <a:p>
            <a:r>
              <a:rPr lang="en-US" dirty="0"/>
              <a:t>Nappi RE, </a:t>
            </a:r>
            <a:r>
              <a:rPr lang="en-US" dirty="0" err="1"/>
              <a:t>Kokot-Kierepa</a:t>
            </a:r>
            <a:r>
              <a:rPr lang="en-US" dirty="0"/>
              <a:t> M. Women's voices in the menopause: results from an international survey on vaginal atrophy. </a:t>
            </a:r>
            <a:r>
              <a:rPr lang="en-US" dirty="0" err="1"/>
              <a:t>Maturitas</a:t>
            </a:r>
            <a:r>
              <a:rPr lang="en-US" dirty="0"/>
              <a:t>. 2010;67(3):233-238. </a:t>
            </a:r>
          </a:p>
          <a:p>
            <a:endParaRPr lang="en-US" dirty="0"/>
          </a:p>
          <a:p>
            <a:r>
              <a:rPr lang="en-US" dirty="0"/>
              <a:t>Parish SJ, </a:t>
            </a:r>
            <a:r>
              <a:rPr lang="en-US" dirty="0" err="1"/>
              <a:t>Krychman</a:t>
            </a:r>
            <a:r>
              <a:rPr lang="en-US" dirty="0"/>
              <a:t> ML, Kellogg-</a:t>
            </a:r>
            <a:r>
              <a:rPr lang="en-US" dirty="0" err="1"/>
              <a:t>Spadt</a:t>
            </a:r>
            <a:r>
              <a:rPr lang="en-US" dirty="0"/>
              <a:t> S, Simon JA, </a:t>
            </a:r>
            <a:r>
              <a:rPr lang="en-US" dirty="0" err="1"/>
              <a:t>Kingsberg</a:t>
            </a:r>
            <a:r>
              <a:rPr lang="en-US" dirty="0"/>
              <a:t> SA. Impact of vulvovaginal health on postmenopausal women: a review of surveys on symptoms of vulvovaginal atrophy. Int J </a:t>
            </a:r>
            <a:r>
              <a:rPr lang="en-US" dirty="0" err="1"/>
              <a:t>Womens</a:t>
            </a:r>
            <a:r>
              <a:rPr lang="en-US" dirty="0"/>
              <a:t> Health. 2013;5:437-447.</a:t>
            </a:r>
          </a:p>
          <a:p>
            <a:endParaRPr lang="en-US" dirty="0"/>
          </a:p>
          <a:p>
            <a:r>
              <a:rPr lang="en-US" sz="1200" b="0" i="0" kern="1200" dirty="0" err="1">
                <a:solidFill>
                  <a:schemeClr val="tx1"/>
                </a:solidFill>
                <a:effectLst/>
                <a:latin typeface="+mn-lt"/>
                <a:ea typeface="+mn-ea"/>
                <a:cs typeface="+mn-cs"/>
              </a:rPr>
              <a:t>Kingsberg</a:t>
            </a:r>
            <a:r>
              <a:rPr lang="en-US" sz="1200" b="0" i="0" kern="1200" dirty="0">
                <a:solidFill>
                  <a:schemeClr val="tx1"/>
                </a:solidFill>
                <a:effectLst/>
                <a:latin typeface="+mn-lt"/>
                <a:ea typeface="+mn-ea"/>
                <a:cs typeface="+mn-cs"/>
              </a:rPr>
              <a:t> SA, </a:t>
            </a:r>
            <a:r>
              <a:rPr lang="en-US" sz="1200" b="0" i="0" kern="1200" dirty="0" err="1">
                <a:solidFill>
                  <a:schemeClr val="tx1"/>
                </a:solidFill>
                <a:effectLst/>
                <a:latin typeface="+mn-lt"/>
                <a:ea typeface="+mn-ea"/>
                <a:cs typeface="+mn-cs"/>
              </a:rPr>
              <a:t>Krychman</a:t>
            </a:r>
            <a:r>
              <a:rPr lang="en-US" sz="1200" b="0" i="0" kern="1200" dirty="0">
                <a:solidFill>
                  <a:schemeClr val="tx1"/>
                </a:solidFill>
                <a:effectLst/>
                <a:latin typeface="+mn-lt"/>
                <a:ea typeface="+mn-ea"/>
                <a:cs typeface="+mn-cs"/>
              </a:rPr>
              <a:t> M, Graham S, Bernick B, </a:t>
            </a:r>
            <a:r>
              <a:rPr lang="en-US" sz="1200" b="0" i="0" kern="1200" dirty="0" err="1">
                <a:solidFill>
                  <a:schemeClr val="tx1"/>
                </a:solidFill>
                <a:effectLst/>
                <a:latin typeface="+mn-lt"/>
                <a:ea typeface="+mn-ea"/>
                <a:cs typeface="+mn-cs"/>
              </a:rPr>
              <a:t>Mirkin</a:t>
            </a:r>
            <a:r>
              <a:rPr lang="en-US" sz="1200" b="0" i="0" kern="1200" dirty="0">
                <a:solidFill>
                  <a:schemeClr val="tx1"/>
                </a:solidFill>
                <a:effectLst/>
                <a:latin typeface="+mn-lt"/>
                <a:ea typeface="+mn-ea"/>
                <a:cs typeface="+mn-cs"/>
              </a:rPr>
              <a:t> S. The Women's EMPOWER Survey: Identifying Women's Perceptions on Vulvar and Vaginal Atrophy and Its Treatment. J Sex Med. 2017 Mar;14(3):413-424.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10.1016/j.jsxm.2017.01.010.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2017 Feb 12. PMID: 28202320.</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Kingsberg</a:t>
            </a:r>
            <a:r>
              <a:rPr lang="en-US" sz="1200" b="0" i="0" kern="1200" dirty="0">
                <a:solidFill>
                  <a:schemeClr val="tx1"/>
                </a:solidFill>
                <a:effectLst/>
                <a:latin typeface="+mn-lt"/>
                <a:ea typeface="+mn-ea"/>
                <a:cs typeface="+mn-cs"/>
              </a:rPr>
              <a:t> SA, Larkin L, </a:t>
            </a:r>
            <a:r>
              <a:rPr lang="en-US" sz="1200" b="0" i="0" kern="1200" dirty="0" err="1">
                <a:solidFill>
                  <a:schemeClr val="tx1"/>
                </a:solidFill>
                <a:effectLst/>
                <a:latin typeface="+mn-lt"/>
                <a:ea typeface="+mn-ea"/>
                <a:cs typeface="+mn-cs"/>
              </a:rPr>
              <a:t>Krychman</a:t>
            </a:r>
            <a:r>
              <a:rPr lang="en-US" sz="1200" b="0" i="0" kern="1200" dirty="0">
                <a:solidFill>
                  <a:schemeClr val="tx1"/>
                </a:solidFill>
                <a:effectLst/>
                <a:latin typeface="+mn-lt"/>
                <a:ea typeface="+mn-ea"/>
                <a:cs typeface="+mn-cs"/>
              </a:rPr>
              <a:t> M, Parish SJ, Bernick B, </a:t>
            </a:r>
            <a:r>
              <a:rPr lang="en-US" sz="1200" b="0" i="0" kern="1200" dirty="0" err="1">
                <a:solidFill>
                  <a:schemeClr val="tx1"/>
                </a:solidFill>
                <a:effectLst/>
                <a:latin typeface="+mn-lt"/>
                <a:ea typeface="+mn-ea"/>
                <a:cs typeface="+mn-cs"/>
              </a:rPr>
              <a:t>Mirkin</a:t>
            </a:r>
            <a:r>
              <a:rPr lang="en-US" sz="1200" b="0" i="0" kern="1200" dirty="0">
                <a:solidFill>
                  <a:schemeClr val="tx1"/>
                </a:solidFill>
                <a:effectLst/>
                <a:latin typeface="+mn-lt"/>
                <a:ea typeface="+mn-ea"/>
                <a:cs typeface="+mn-cs"/>
              </a:rPr>
              <a:t> S. WISDOM survey: attitudes and behaviors of physicians toward vulvar and vaginal atrophy (VVA) treatment in women including those with breast cancer history. Menopause. 2019 Feb;26(2):124-131.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10.1097/GME.0000000000001194. PMID: 30130293; PMCID: PMC6365251.</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347</a:t>
            </a:fld>
            <a:endParaRPr lang="en-US"/>
          </a:p>
        </p:txBody>
      </p:sp>
    </p:spTree>
    <p:extLst>
      <p:ext uri="{BB962C8B-B14F-4D97-AF65-F5344CB8AC3E}">
        <p14:creationId xmlns:p14="http://schemas.microsoft.com/office/powerpoint/2010/main" val="654766809"/>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pPr defTabSz="918071">
              <a:defRPr/>
            </a:pPr>
            <a:r>
              <a:rPr lang="en-US" dirty="0"/>
              <a:t>Nappi RE, </a:t>
            </a:r>
            <a:r>
              <a:rPr lang="en-US" dirty="0" err="1"/>
              <a:t>Kokot-Kierepa</a:t>
            </a:r>
            <a:r>
              <a:rPr lang="en-US" dirty="0"/>
              <a:t> M. Women's voices in the menopause: results from an international survey on vaginal atrophy. </a:t>
            </a:r>
            <a:r>
              <a:rPr lang="en-US" dirty="0" err="1"/>
              <a:t>Maturitas</a:t>
            </a:r>
            <a:r>
              <a:rPr lang="en-US" dirty="0"/>
              <a:t>. 2010;67(3):233-238.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348</a:t>
            </a:fld>
            <a:endParaRPr lang="en-US"/>
          </a:p>
        </p:txBody>
      </p:sp>
    </p:spTree>
    <p:extLst>
      <p:ext uri="{BB962C8B-B14F-4D97-AF65-F5344CB8AC3E}">
        <p14:creationId xmlns:p14="http://schemas.microsoft.com/office/powerpoint/2010/main" val="178923508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Parish SJ, </a:t>
            </a:r>
            <a:r>
              <a:rPr lang="en-US" dirty="0" err="1"/>
              <a:t>Krychman</a:t>
            </a:r>
            <a:r>
              <a:rPr lang="en-US" dirty="0"/>
              <a:t> ML, Kellogg-</a:t>
            </a:r>
            <a:r>
              <a:rPr lang="en-US" dirty="0" err="1"/>
              <a:t>Spadt</a:t>
            </a:r>
            <a:r>
              <a:rPr lang="en-US" dirty="0"/>
              <a:t> S, Simon JA, </a:t>
            </a:r>
            <a:r>
              <a:rPr lang="en-US" dirty="0" err="1"/>
              <a:t>Kingsberg</a:t>
            </a:r>
            <a:r>
              <a:rPr lang="en-US" dirty="0"/>
              <a:t> SA. Impact of vulvovaginal health on postmenopausal women: a review of surveys on symptoms of vulvovaginal atrophy. Int J </a:t>
            </a:r>
            <a:r>
              <a:rPr lang="en-US" dirty="0" err="1"/>
              <a:t>Womens</a:t>
            </a:r>
            <a:r>
              <a:rPr lang="en-US" dirty="0"/>
              <a:t> Health. 2013;5:437-447.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350</a:t>
            </a:fld>
            <a:endParaRPr lang="en-US"/>
          </a:p>
        </p:txBody>
      </p:sp>
    </p:spTree>
    <p:extLst>
      <p:ext uri="{BB962C8B-B14F-4D97-AF65-F5344CB8AC3E}">
        <p14:creationId xmlns:p14="http://schemas.microsoft.com/office/powerpoint/2010/main" val="87005877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North American Menopause Society. (2014). Menopause practice: a clinician's guide (5th ed.).</a:t>
            </a:r>
          </a:p>
          <a:p>
            <a:endParaRPr lang="en-US" dirty="0"/>
          </a:p>
          <a:p>
            <a:r>
              <a:rPr lang="en-US" dirty="0"/>
              <a:t>Portman DJ, </a:t>
            </a:r>
            <a:r>
              <a:rPr lang="en-US" dirty="0" err="1"/>
              <a:t>Gass</a:t>
            </a:r>
            <a:r>
              <a:rPr lang="en-US" dirty="0"/>
              <a:t> MLS, Genitourinary syndrome of menopause: new terminology for vulvovaginal atrophy from the International Society for the Study of Women's Sexual Health and the North American Menopause Society. Menopause. 2014;21(10):1063-1068. </a:t>
            </a:r>
          </a:p>
          <a:p>
            <a:endParaRPr lang="en-US" dirty="0"/>
          </a:p>
          <a:p>
            <a:pPr defTabSz="918071">
              <a:defRPr/>
            </a:pPr>
            <a:r>
              <a:rPr lang="en-US" dirty="0" err="1"/>
              <a:t>Sturdee</a:t>
            </a:r>
            <a:r>
              <a:rPr lang="en-US" dirty="0"/>
              <a:t>, DW, Panay N. Recommendations for the management of postmenopausal vaginal atrophy. Climacteric. 2010;13(6):509-522.</a:t>
            </a:r>
          </a:p>
          <a:p>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351</a:t>
            </a:fld>
            <a:endParaRPr lang="en-US"/>
          </a:p>
        </p:txBody>
      </p:sp>
    </p:spTree>
    <p:extLst>
      <p:ext uri="{BB962C8B-B14F-4D97-AF65-F5344CB8AC3E}">
        <p14:creationId xmlns:p14="http://schemas.microsoft.com/office/powerpoint/2010/main" val="255110908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Freedman MA. Menopause Management. 2008;17:9-13.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352</a:t>
            </a:fld>
            <a:endParaRPr lang="en-US"/>
          </a:p>
        </p:txBody>
      </p:sp>
    </p:spTree>
    <p:extLst>
      <p:ext uri="{BB962C8B-B14F-4D97-AF65-F5344CB8AC3E}">
        <p14:creationId xmlns:p14="http://schemas.microsoft.com/office/powerpoint/2010/main" val="3492399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Reprinted with permission from Andrew Goldstein, MD, FACOG, IF</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31</a:t>
            </a:fld>
            <a:endParaRPr lang="en-US"/>
          </a:p>
        </p:txBody>
      </p:sp>
    </p:spTree>
    <p:extLst>
      <p:ext uri="{BB962C8B-B14F-4D97-AF65-F5344CB8AC3E}">
        <p14:creationId xmlns:p14="http://schemas.microsoft.com/office/powerpoint/2010/main" val="3829441193"/>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The acidic environment in vaginal tissues before menopause encourages the predominance of lactobacillus and discourages growth of pathogenic bacteria. After menopause, with the loss of estrogen, the vagina becomes atrophic and more alkaline, encouraging the growth of pathogenic bacteria, which can migrate to the urinary tract. </a:t>
            </a:r>
          </a:p>
          <a:p>
            <a:r>
              <a:rPr lang="en-US" altLang="en-US" dirty="0"/>
              <a:t>A common example is </a:t>
            </a:r>
            <a:r>
              <a:rPr lang="en-US" altLang="en-US" i="1" dirty="0"/>
              <a:t>Escherichia coli</a:t>
            </a:r>
            <a:r>
              <a:rPr lang="en-US" altLang="en-US" dirty="0"/>
              <a:t>, which flourishes in conditions of higher </a:t>
            </a:r>
            <a:r>
              <a:rPr lang="en-US" altLang="en-US" dirty="0" err="1"/>
              <a:t>pH.</a:t>
            </a:r>
            <a:r>
              <a:rPr lang="en-US" altLang="en-US" dirty="0"/>
              <a:t> Many postmenopausal patients experience multiple irritative urinary tract infections. </a:t>
            </a:r>
          </a:p>
          <a:p>
            <a:endParaRPr lang="en-US" altLang="en-US" dirty="0"/>
          </a:p>
          <a:p>
            <a:r>
              <a:rPr lang="en-US" altLang="en-US" i="1" dirty="0"/>
              <a:t>References:</a:t>
            </a:r>
          </a:p>
          <a:p>
            <a:r>
              <a:rPr lang="en-US" dirty="0"/>
              <a:t>Davila GW, Singh A, </a:t>
            </a:r>
            <a:r>
              <a:rPr lang="en-US" dirty="0" err="1"/>
              <a:t>Karapanagiotou</a:t>
            </a:r>
            <a:r>
              <a:rPr lang="en-US" dirty="0"/>
              <a:t> I, et al. Are women with urogenital atrophy symptomatic? Am J </a:t>
            </a:r>
            <a:r>
              <a:rPr lang="en-US" dirty="0" err="1"/>
              <a:t>Obstet</a:t>
            </a:r>
            <a:r>
              <a:rPr lang="en-US" dirty="0"/>
              <a:t> Gynecol. 2002;188(2):382-388. </a:t>
            </a:r>
          </a:p>
          <a:p>
            <a:endParaRPr lang="en-US" dirty="0"/>
          </a:p>
          <a:p>
            <a:r>
              <a:rPr lang="en-US" dirty="0" err="1"/>
              <a:t>Simunic</a:t>
            </a:r>
            <a:r>
              <a:rPr lang="en-US" dirty="0"/>
              <a:t> V, </a:t>
            </a:r>
            <a:r>
              <a:rPr lang="en-US" dirty="0" err="1"/>
              <a:t>Banovic</a:t>
            </a:r>
            <a:r>
              <a:rPr lang="en-US" dirty="0"/>
              <a:t> I, </a:t>
            </a:r>
            <a:r>
              <a:rPr lang="en-US" dirty="0" err="1"/>
              <a:t>Ciglar</a:t>
            </a:r>
            <a:r>
              <a:rPr lang="en-US" dirty="0"/>
              <a:t> S, et al. Local estrogen treatment in patients with urogenital symptoms. Int J </a:t>
            </a:r>
            <a:r>
              <a:rPr lang="en-US" dirty="0" err="1"/>
              <a:t>Gynecol</a:t>
            </a:r>
            <a:r>
              <a:rPr lang="en-US" dirty="0"/>
              <a:t> Obstet. 2003;82(2):187-197. </a:t>
            </a:r>
          </a:p>
          <a:p>
            <a:endParaRPr lang="en-US" dirty="0"/>
          </a:p>
          <a:p>
            <a:pPr defTabSz="918071">
              <a:defRPr/>
            </a:pPr>
            <a:r>
              <a:rPr lang="en-US" dirty="0"/>
              <a:t>Raz R. Postmenopausal women with recurrent UTI. Int J </a:t>
            </a:r>
            <a:r>
              <a:rPr lang="en-US" dirty="0" err="1"/>
              <a:t>Antimicrob</a:t>
            </a:r>
            <a:r>
              <a:rPr lang="en-US" dirty="0"/>
              <a:t> Agents. 2001;17(4):269-271.</a:t>
            </a:r>
          </a:p>
          <a:p>
            <a:endParaRPr lang="en-US" dirty="0"/>
          </a:p>
          <a:p>
            <a:endParaRPr lang="en-US" altLang="en-US" i="1" dirty="0"/>
          </a:p>
          <a:p>
            <a:endParaRPr lang="en-US" altLang="en-US" dirty="0"/>
          </a:p>
          <a:p>
            <a:endParaRPr lang="en-US" altLang="en-US" dirty="0"/>
          </a:p>
          <a:p>
            <a:endParaRPr lang="en-US" altLang="en-US" dirty="0"/>
          </a:p>
          <a:p>
            <a:r>
              <a:rPr lang="en-US" altLang="en-US" sz="1100" b="1" dirty="0"/>
              <a:t>References</a:t>
            </a:r>
          </a:p>
          <a:p>
            <a:r>
              <a:rPr lang="en-US" altLang="en-US" dirty="0"/>
              <a:t>Davila G, Singh A , </a:t>
            </a:r>
            <a:r>
              <a:rPr lang="en-US" altLang="en-US" dirty="0" err="1"/>
              <a:t>Karapanagiotou</a:t>
            </a:r>
            <a:r>
              <a:rPr lang="en-US" altLang="en-US" dirty="0"/>
              <a:t> I, et al. Are women with vaginal atrophy symptomatic? </a:t>
            </a:r>
            <a:r>
              <a:rPr lang="en-US" altLang="en-US" i="1" dirty="0"/>
              <a:t>Am J </a:t>
            </a:r>
            <a:r>
              <a:rPr lang="en-US" altLang="en-US" i="1" dirty="0" err="1"/>
              <a:t>Obstet</a:t>
            </a:r>
            <a:r>
              <a:rPr lang="en-US" altLang="en-US" i="1" dirty="0"/>
              <a:t> Gynecol. 2</a:t>
            </a:r>
            <a:r>
              <a:rPr lang="en-US" altLang="en-US" dirty="0"/>
              <a:t>002;188:382-388.</a:t>
            </a:r>
          </a:p>
          <a:p>
            <a:r>
              <a:rPr lang="en-US" altLang="en-US" dirty="0"/>
              <a:t>Maloney C, Oliver M. Effect of local conjugated estrogens on vaginal pH in elderly women. </a:t>
            </a:r>
            <a:r>
              <a:rPr lang="en-US" altLang="en-US" i="1" dirty="0"/>
              <a:t>Journal of the American Medical Directors Society. </a:t>
            </a:r>
            <a:r>
              <a:rPr lang="en-US" altLang="en-US" dirty="0"/>
              <a:t>2005;2:51-55. </a:t>
            </a:r>
          </a:p>
          <a:p>
            <a:r>
              <a:rPr lang="en-US" altLang="en-US" dirty="0" err="1"/>
              <a:t>Simunic</a:t>
            </a:r>
            <a:r>
              <a:rPr lang="en-US" altLang="en-US" dirty="0"/>
              <a:t> V, </a:t>
            </a:r>
            <a:r>
              <a:rPr lang="en-US" altLang="en-US" dirty="0" err="1"/>
              <a:t>Banovic</a:t>
            </a:r>
            <a:r>
              <a:rPr lang="en-US" altLang="en-US" dirty="0"/>
              <a:t> I, </a:t>
            </a:r>
            <a:r>
              <a:rPr lang="en-US" altLang="en-US" dirty="0" err="1"/>
              <a:t>Ciglar</a:t>
            </a:r>
            <a:r>
              <a:rPr lang="en-US" altLang="en-US" dirty="0"/>
              <a:t> S et</a:t>
            </a:r>
            <a:r>
              <a:rPr lang="en-US" altLang="en-US" b="1" dirty="0"/>
              <a:t> </a:t>
            </a:r>
            <a:r>
              <a:rPr lang="it-IT" altLang="en-US" dirty="0"/>
              <a:t>al. </a:t>
            </a:r>
            <a:r>
              <a:rPr lang="en-US" altLang="en-US" dirty="0"/>
              <a:t>Local estrogen treatment in patients with urogenital symptoms. </a:t>
            </a:r>
            <a:r>
              <a:rPr lang="en-US" altLang="en-US" i="1" dirty="0"/>
              <a:t>Int J </a:t>
            </a:r>
            <a:r>
              <a:rPr lang="en-US" altLang="en-US" i="1" dirty="0" err="1"/>
              <a:t>Gynaecol</a:t>
            </a:r>
            <a:r>
              <a:rPr lang="en-US" altLang="en-US" i="1" dirty="0"/>
              <a:t> Obstet</a:t>
            </a:r>
            <a:r>
              <a:rPr lang="en-US" altLang="en-US" dirty="0"/>
              <a:t>. 2003;82:187-197. </a:t>
            </a:r>
          </a:p>
          <a:p>
            <a:r>
              <a:rPr lang="en-US" altLang="en-US" dirty="0"/>
              <a:t>Raz R. Postmenopausal women with recurrent UTI. </a:t>
            </a:r>
            <a:r>
              <a:rPr lang="en-US" altLang="en-US" i="1" dirty="0"/>
              <a:t>Int J </a:t>
            </a:r>
            <a:r>
              <a:rPr lang="en-US" altLang="en-US" i="1" dirty="0" err="1"/>
              <a:t>Antimicrob</a:t>
            </a:r>
            <a:r>
              <a:rPr lang="en-US" altLang="en-US" i="1" dirty="0"/>
              <a:t> Agents</a:t>
            </a:r>
            <a:r>
              <a:rPr lang="en-US" altLang="en-US" dirty="0"/>
              <a:t>. 2001;17:269-271. </a:t>
            </a:r>
            <a:endParaRPr lang="en-US"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353</a:t>
            </a:fld>
            <a:endParaRPr lang="en-US"/>
          </a:p>
        </p:txBody>
      </p:sp>
    </p:spTree>
    <p:extLst>
      <p:ext uri="{BB962C8B-B14F-4D97-AF65-F5344CB8AC3E}">
        <p14:creationId xmlns:p14="http://schemas.microsoft.com/office/powerpoint/2010/main" val="409794936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Reprinted with permission of Lila </a:t>
            </a:r>
            <a:r>
              <a:rPr lang="en-US" dirty="0" err="1"/>
              <a:t>Nactigall</a:t>
            </a:r>
            <a:r>
              <a:rPr lang="en-US" dirty="0"/>
              <a:t>, MD</a:t>
            </a:r>
          </a:p>
        </p:txBody>
      </p:sp>
      <p:sp>
        <p:nvSpPr>
          <p:cNvPr id="4" name="Slide Number Placeholder 3"/>
          <p:cNvSpPr>
            <a:spLocks noGrp="1"/>
          </p:cNvSpPr>
          <p:nvPr>
            <p:ph type="sldNum" sz="quarter" idx="5"/>
          </p:nvPr>
        </p:nvSpPr>
        <p:spPr/>
        <p:txBody>
          <a:bodyPr/>
          <a:lstStyle/>
          <a:p>
            <a:fld id="{C9B80B2D-5AA8-4CEB-AE44-47CDFCA8B2A8}" type="slidenum">
              <a:rPr lang="en-US" smtClean="0"/>
              <a:t>354</a:t>
            </a:fld>
            <a:endParaRPr lang="en-US"/>
          </a:p>
        </p:txBody>
      </p:sp>
    </p:spTree>
    <p:extLst>
      <p:ext uri="{BB962C8B-B14F-4D97-AF65-F5344CB8AC3E}">
        <p14:creationId xmlns:p14="http://schemas.microsoft.com/office/powerpoint/2010/main" val="388754440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North American Menopause Society. (2014). Menopause practice: a clinician's guide (5th ed.).</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355</a:t>
            </a:fld>
            <a:endParaRPr lang="en-US"/>
          </a:p>
        </p:txBody>
      </p:sp>
    </p:spTree>
    <p:extLst>
      <p:ext uri="{BB962C8B-B14F-4D97-AF65-F5344CB8AC3E}">
        <p14:creationId xmlns:p14="http://schemas.microsoft.com/office/powerpoint/2010/main" val="2045341378"/>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US" i="1" dirty="0">
                <a:latin typeface="Calibri Light" panose="020F0302020204030204" pitchFamily="34" charset="0"/>
                <a:cs typeface="Calibri Light" panose="020F0302020204030204" pitchFamily="34" charset="0"/>
              </a:rPr>
              <a:t>Reference:</a:t>
            </a:r>
            <a:endParaRPr lang="en-US" dirty="0"/>
          </a:p>
          <a:p>
            <a:pPr defTabSz="924916"/>
            <a:r>
              <a:rPr lang="en-US" dirty="0"/>
              <a:t>The North American Menopause Society (NAMS). The 2020 genitourinary syndrome of menopause position statement of The North American Menopause Society. Menopause. 2020 Sep;27(9):976-992. </a:t>
            </a:r>
            <a:r>
              <a:rPr lang="en-US" dirty="0" err="1"/>
              <a:t>doi</a:t>
            </a:r>
            <a:r>
              <a:rPr lang="en-US" dirty="0"/>
              <a:t>: 10.1097/GME.0000000000001609. PMID: 32852449.</a:t>
            </a:r>
            <a:endParaRPr lang="en-US"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356</a:t>
            </a:fld>
            <a:endParaRPr lang="en-US"/>
          </a:p>
        </p:txBody>
      </p:sp>
    </p:spTree>
    <p:extLst>
      <p:ext uri="{BB962C8B-B14F-4D97-AF65-F5344CB8AC3E}">
        <p14:creationId xmlns:p14="http://schemas.microsoft.com/office/powerpoint/2010/main" val="2940321641"/>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The North American Menopause Society (NAMS). The 2020 genitourinary syndrome of menopause position statement of The North American Menopause Society. Menopause. 2020 Sep;27(9):976-992. </a:t>
            </a:r>
            <a:r>
              <a:rPr lang="en-US" dirty="0" err="1"/>
              <a:t>doi</a:t>
            </a:r>
            <a:r>
              <a:rPr lang="en-US" dirty="0"/>
              <a:t>: 10.1097/GME.0000000000001609. PMID: 32852449.</a:t>
            </a:r>
          </a:p>
          <a:p>
            <a:endParaRPr lang="en-US" i="1" dirty="0">
              <a:latin typeface="Calibri Light" panose="020F0302020204030204" pitchFamily="34" charset="0"/>
              <a:cs typeface="Calibri Light" panose="020F0302020204030204" pitchFamily="34" charset="0"/>
            </a:endParaRPr>
          </a:p>
          <a:p>
            <a:r>
              <a:rPr lang="en-US" dirty="0" err="1"/>
              <a:t>Kingsberg</a:t>
            </a:r>
            <a:r>
              <a:rPr lang="en-US" dirty="0"/>
              <a:t> SA, Kellogg S, </a:t>
            </a:r>
            <a:r>
              <a:rPr lang="en-US" dirty="0" err="1"/>
              <a:t>Krychman</a:t>
            </a:r>
            <a:r>
              <a:rPr lang="en-US" dirty="0"/>
              <a:t> M. Treating dyspareunia caused by vaginal atrophy: a review of treatment options using vaginal estrogen therapy. Int J </a:t>
            </a:r>
            <a:r>
              <a:rPr lang="en-US" dirty="0" err="1"/>
              <a:t>Womens</a:t>
            </a:r>
            <a:r>
              <a:rPr lang="en-US" dirty="0"/>
              <a:t> Health. 2009;1:105-111. </a:t>
            </a:r>
          </a:p>
          <a:p>
            <a:endParaRPr lang="en-US" dirty="0"/>
          </a:p>
          <a:p>
            <a:r>
              <a:rPr lang="en-US" dirty="0"/>
              <a:t>Hutcherson HY, </a:t>
            </a:r>
            <a:r>
              <a:rPr lang="en-US" dirty="0" err="1"/>
              <a:t>Kingsberg</a:t>
            </a:r>
            <a:r>
              <a:rPr lang="en-US" dirty="0"/>
              <a:t> SA, </a:t>
            </a:r>
            <a:r>
              <a:rPr lang="en-US" dirty="0" err="1"/>
              <a:t>Krychman</a:t>
            </a:r>
            <a:r>
              <a:rPr lang="en-US" dirty="0"/>
              <a:t> ML. A positive approach to female sexual health: a summary report. Female Patient. 2009;(suppl Apr):1-6.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357</a:t>
            </a:fld>
            <a:endParaRPr lang="en-US"/>
          </a:p>
        </p:txBody>
      </p:sp>
    </p:spTree>
    <p:extLst>
      <p:ext uri="{BB962C8B-B14F-4D97-AF65-F5344CB8AC3E}">
        <p14:creationId xmlns:p14="http://schemas.microsoft.com/office/powerpoint/2010/main" val="2606188796"/>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Optimal pH for</a:t>
            </a:r>
            <a:r>
              <a:rPr lang="en-US" baseline="0" dirty="0"/>
              <a:t> a vaginal moisturizer is 3.5-4.5, and optimal osmolality is 380-1200 </a:t>
            </a:r>
            <a:r>
              <a:rPr lang="en-US" baseline="0" dirty="0" err="1"/>
              <a:t>mOsm</a:t>
            </a:r>
            <a:r>
              <a:rPr lang="en-US" baseline="0" dirty="0"/>
              <a:t>/kg as recommended by the WHO to minimize the risk of mucosal damage.  Other ingredients such as parabens, glycerin, and propylene glycol can also be irritating to vaginal tissues.</a:t>
            </a:r>
          </a:p>
          <a:p>
            <a:endParaRPr lang="en-US" baseline="0" dirty="0"/>
          </a:p>
          <a:p>
            <a:r>
              <a:rPr lang="en-US" i="1" baseline="0" dirty="0"/>
              <a:t>Reference:</a:t>
            </a:r>
          </a:p>
          <a:p>
            <a:r>
              <a:rPr lang="en-US" dirty="0"/>
              <a:t>The North American Menopause Society (NAMS). The 2020 genitourinary syndrome of menopause position statement of The North American Menopause Society. Menopause. 2020 Sep;27(9):976-992. </a:t>
            </a:r>
            <a:r>
              <a:rPr lang="en-US" dirty="0" err="1"/>
              <a:t>doi</a:t>
            </a:r>
            <a:r>
              <a:rPr lang="en-US" dirty="0"/>
              <a:t>: 10.1097/GME.0000000000001609. PMID: 32852449.</a:t>
            </a:r>
            <a:endParaRPr lang="en-US" i="1" baseline="0" dirty="0"/>
          </a:p>
          <a:p>
            <a:r>
              <a:rPr lang="en-US" baseline="0" dirty="0"/>
              <a:t>Edwards D, Panay N. Treating vulvovaginal atrophy/genitourinary syndrome of menopause: how important is vaginal lubrication and moisturizer composition? Climacteric 2016;19:2,151-161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358</a:t>
            </a:fld>
            <a:endParaRPr lang="en-US"/>
          </a:p>
        </p:txBody>
      </p:sp>
    </p:spTree>
    <p:extLst>
      <p:ext uri="{BB962C8B-B14F-4D97-AF65-F5344CB8AC3E}">
        <p14:creationId xmlns:p14="http://schemas.microsoft.com/office/powerpoint/2010/main" val="89326529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Archer DF. Efficacy and tolerability of local estrogen therapy for urogenital atrophy. Menopause. 2010;17(1):194-203.</a:t>
            </a:r>
          </a:p>
          <a:p>
            <a:endParaRPr lang="en-US" i="1" dirty="0">
              <a:latin typeface="Calibri Light" panose="020F0302020204030204" pitchFamily="34" charset="0"/>
              <a:cs typeface="Calibri Light" panose="020F0302020204030204" pitchFamily="34" charset="0"/>
            </a:endParaRPr>
          </a:p>
          <a:p>
            <a:r>
              <a:rPr lang="en-US" dirty="0"/>
              <a:t>The 2020 genitourinary syndrome of menopause position statement of The North American Menopause Society. </a:t>
            </a:r>
            <a:r>
              <a:rPr lang="en-US" i="1" dirty="0"/>
              <a:t>Menopause</a:t>
            </a:r>
            <a:r>
              <a:rPr lang="en-US" dirty="0"/>
              <a:t>. 2020; 27(9):976-992.</a:t>
            </a:r>
            <a:r>
              <a:rPr lang="en-US" dirty="0">
                <a:effectLst/>
              </a:rPr>
              <a:t> </a:t>
            </a:r>
            <a:endParaRPr lang="en-US" i="1"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359</a:t>
            </a:fld>
            <a:endParaRPr lang="en-US"/>
          </a:p>
        </p:txBody>
      </p:sp>
    </p:spTree>
    <p:extLst>
      <p:ext uri="{BB962C8B-B14F-4D97-AF65-F5344CB8AC3E}">
        <p14:creationId xmlns:p14="http://schemas.microsoft.com/office/powerpoint/2010/main" val="2407856364"/>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Simon J, </a:t>
            </a:r>
            <a:r>
              <a:rPr lang="en-US" dirty="0" err="1"/>
              <a:t>Nachtigall</a:t>
            </a:r>
            <a:r>
              <a:rPr lang="en-US" dirty="0"/>
              <a:t> L, Gut R, et al. Effective treatment of vaginal atrophy with an ultra-low dose estradiol vaginal tablet. </a:t>
            </a:r>
            <a:r>
              <a:rPr lang="en-US" dirty="0" err="1"/>
              <a:t>Obstet</a:t>
            </a:r>
            <a:r>
              <a:rPr lang="en-US" dirty="0"/>
              <a:t> Gynecol. 2008;112(5):1053-1060.</a:t>
            </a:r>
          </a:p>
          <a:p>
            <a:pPr defTabSz="918071">
              <a:defRPr/>
            </a:pPr>
            <a:endParaRPr lang="en-US" dirty="0"/>
          </a:p>
          <a:p>
            <a:pPr defTabSz="918071">
              <a:defRPr/>
            </a:pPr>
            <a:r>
              <a:rPr lang="en-US" dirty="0"/>
              <a:t>The North American Menopause Society (NAMS). The 2020 genitourinary syndrome of menopause position statement of The North American Menopause Society. Menopause. 2020 Sep;27(9):976-992. </a:t>
            </a:r>
            <a:r>
              <a:rPr lang="en-US" dirty="0" err="1"/>
              <a:t>doi</a:t>
            </a:r>
            <a:r>
              <a:rPr lang="en-US" dirty="0"/>
              <a:t>: 10.1097/GME.0000000000001609. PMID: 32852449.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360</a:t>
            </a:fld>
            <a:endParaRPr lang="en-US"/>
          </a:p>
        </p:txBody>
      </p:sp>
    </p:spTree>
    <p:extLst>
      <p:ext uri="{BB962C8B-B14F-4D97-AF65-F5344CB8AC3E}">
        <p14:creationId xmlns:p14="http://schemas.microsoft.com/office/powerpoint/2010/main" val="167354761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r>
              <a:rPr lang="en-US" dirty="0"/>
              <a:t>Goldstein, SR, Bachmann GA, </a:t>
            </a:r>
            <a:r>
              <a:rPr lang="en-US" dirty="0" err="1"/>
              <a:t>Koninckx</a:t>
            </a:r>
            <a:r>
              <a:rPr lang="en-US" dirty="0"/>
              <a:t> PR, et al. Ospemifene 12-month safety and efficacy in postmenopausal women with vulvar and vaginal atrophy. Climacteric. 2014;17(2):173-183. </a:t>
            </a:r>
          </a:p>
          <a:p>
            <a:endParaRPr lang="en-US" dirty="0"/>
          </a:p>
          <a:p>
            <a:r>
              <a:rPr lang="en-US" dirty="0"/>
              <a:t>Simon J, Portman D, Mabey RG. Long-term safety of ospemifene (52-week extension) in the treatment of vulvar and vaginal atrophy in hysterectomized postmenopausal women. </a:t>
            </a:r>
            <a:r>
              <a:rPr lang="en-US" dirty="0" err="1"/>
              <a:t>Maturitas</a:t>
            </a:r>
            <a:r>
              <a:rPr lang="en-US" dirty="0"/>
              <a:t>. 2014;77(3):274-281. </a:t>
            </a:r>
          </a:p>
          <a:p>
            <a:endParaRPr lang="en-US" dirty="0"/>
          </a:p>
          <a:p>
            <a:pPr defTabSz="918071">
              <a:defRPr/>
            </a:pPr>
            <a:r>
              <a:rPr lang="en-US" dirty="0" err="1"/>
              <a:t>Berga</a:t>
            </a:r>
            <a:r>
              <a:rPr lang="en-US" dirty="0"/>
              <a:t> SL. Profile of ospemifene in the breast. </a:t>
            </a:r>
            <a:r>
              <a:rPr lang="en-US" dirty="0" err="1"/>
              <a:t>Reprod</a:t>
            </a:r>
            <a:r>
              <a:rPr lang="en-US" dirty="0"/>
              <a:t> Sci. 2013;20(10):1130-1136.</a:t>
            </a:r>
          </a:p>
          <a:p>
            <a:endParaRPr lang="en-US" dirty="0"/>
          </a:p>
          <a:p>
            <a:r>
              <a:rPr lang="en-US" dirty="0"/>
              <a:t>The North American Menopause Society (NAMS). The 2020 genitourinary syndrome of menopause position statement of The North American Menopause Society. Menopause. 2020 Sep;27(9):976-992. </a:t>
            </a:r>
            <a:r>
              <a:rPr lang="en-US" dirty="0" err="1"/>
              <a:t>doi</a:t>
            </a:r>
            <a:r>
              <a:rPr lang="en-US" dirty="0"/>
              <a:t>: 10.1097/GME.0000000000001609. PMID: 32852449.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361</a:t>
            </a:fld>
            <a:endParaRPr lang="en-US"/>
          </a:p>
        </p:txBody>
      </p:sp>
    </p:spTree>
    <p:extLst>
      <p:ext uri="{BB962C8B-B14F-4D97-AF65-F5344CB8AC3E}">
        <p14:creationId xmlns:p14="http://schemas.microsoft.com/office/powerpoint/2010/main" val="3783913305"/>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Labrie</a:t>
            </a:r>
            <a:r>
              <a:rPr lang="en-US" dirty="0"/>
              <a:t> F, Archer DF, </a:t>
            </a:r>
            <a:r>
              <a:rPr lang="en-US" dirty="0" err="1"/>
              <a:t>Koltun</a:t>
            </a:r>
            <a:r>
              <a:rPr lang="en-US" dirty="0"/>
              <a:t> W et al. Efficacy of intravaginal dehydroepiandrosterone (DHEA) on moderate to severe dyspareunia and vaginal dryness, symptoms of vulvovaginal atrophy, and of the genitourinary syndrome of menopause. Menopause. 2016;23(3):243-256.</a:t>
            </a:r>
          </a:p>
          <a:p>
            <a:endParaRPr lang="en-US" dirty="0"/>
          </a:p>
          <a:p>
            <a:r>
              <a:rPr lang="en-US" dirty="0" err="1"/>
              <a:t>Labrie</a:t>
            </a:r>
            <a:r>
              <a:rPr lang="en-US" dirty="0"/>
              <a:t> F, Diamond P, </a:t>
            </a:r>
            <a:r>
              <a:rPr lang="en-US" dirty="0" err="1"/>
              <a:t>Cusan</a:t>
            </a:r>
            <a:r>
              <a:rPr lang="en-US" dirty="0"/>
              <a:t> L et al. Effect of 12-month dehydroepiandrosterone replacement therapy on bone, vagina, and endometrium in postmenopausal women. J Clin Endocrinol </a:t>
            </a:r>
            <a:r>
              <a:rPr lang="en-US" dirty="0" err="1"/>
              <a:t>Metab</a:t>
            </a:r>
            <a:r>
              <a:rPr lang="en-US" dirty="0"/>
              <a:t>. 1997;82(10):3498-3505.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362</a:t>
            </a:fld>
            <a:endParaRPr lang="en-US"/>
          </a:p>
        </p:txBody>
      </p:sp>
    </p:spTree>
    <p:extLst>
      <p:ext uri="{BB962C8B-B14F-4D97-AF65-F5344CB8AC3E}">
        <p14:creationId xmlns:p14="http://schemas.microsoft.com/office/powerpoint/2010/main" val="210462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Reprinted with permission from Andrew Goldstein, MD, FACOG, IF</a:t>
            </a:r>
          </a:p>
          <a:p>
            <a:pPr defTabSz="924916">
              <a:defRPr/>
            </a:pPr>
            <a:endParaRPr lang="en-US" dirty="0"/>
          </a:p>
          <a:p>
            <a:pPr defTabSz="924916">
              <a:defRPr/>
            </a:pPr>
            <a:r>
              <a:rPr lang="en-US" dirty="0"/>
              <a:t>This image was published in the Journal of Sexual Medicine, Vol 46. Bancroft J, Graham CA, Janssen E, Sanders SA. The dual control model: current status and future directions. Copyright Elsevier 2009.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32</a:t>
            </a:fld>
            <a:endParaRPr lang="en-US"/>
          </a:p>
        </p:txBody>
      </p:sp>
    </p:spTree>
    <p:extLst>
      <p:ext uri="{BB962C8B-B14F-4D97-AF65-F5344CB8AC3E}">
        <p14:creationId xmlns:p14="http://schemas.microsoft.com/office/powerpoint/2010/main" val="3664920126"/>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Menopause: The Journal of The North American Menopause Society Vol. 29, No. 8, pp. 957-962</a:t>
            </a:r>
          </a:p>
          <a:p>
            <a:endParaRPr lang="en-US" dirty="0"/>
          </a:p>
        </p:txBody>
      </p:sp>
      <p:sp>
        <p:nvSpPr>
          <p:cNvPr id="4" name="Slide Number Placeholder 3"/>
          <p:cNvSpPr>
            <a:spLocks noGrp="1"/>
          </p:cNvSpPr>
          <p:nvPr>
            <p:ph type="sldNum" sz="quarter" idx="5"/>
          </p:nvPr>
        </p:nvSpPr>
        <p:spPr/>
        <p:txBody>
          <a:bodyPr/>
          <a:lstStyle/>
          <a:p>
            <a:fld id="{DA442602-C005-CE4A-BF7F-3B5FF3543D1D}" type="slidenum">
              <a:rPr lang="en-US" smtClean="0"/>
              <a:t>363</a:t>
            </a:fld>
            <a:endParaRPr lang="en-US"/>
          </a:p>
        </p:txBody>
      </p:sp>
    </p:spTree>
    <p:extLst>
      <p:ext uri="{BB962C8B-B14F-4D97-AF65-F5344CB8AC3E}">
        <p14:creationId xmlns:p14="http://schemas.microsoft.com/office/powerpoint/2010/main" val="291642489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r>
              <a:rPr lang="en-US" i="1" dirty="0">
                <a:latin typeface="Calibri Light" panose="020F0302020204030204" pitchFamily="34" charset="0"/>
                <a:cs typeface="Calibri Light" panose="020F0302020204030204" pitchFamily="34" charset="0"/>
              </a:rPr>
              <a:t>Reference:</a:t>
            </a:r>
          </a:p>
          <a:p>
            <a:pPr defTabSz="924916"/>
            <a:r>
              <a:rPr lang="en-US" dirty="0"/>
              <a:t>The North American Menopause Society (NAMS). The 2020 genitourinary syndrome of menopause position statement of The North American Menopause Society. Menopause. 2020 Sep;27(9):976-992. </a:t>
            </a:r>
            <a:r>
              <a:rPr lang="en-US" dirty="0" err="1"/>
              <a:t>doi</a:t>
            </a:r>
            <a:r>
              <a:rPr lang="en-US" dirty="0"/>
              <a:t>: 10.1097/GME.0000000000001609. PMID: 32852449.</a:t>
            </a:r>
            <a:endParaRPr lang="en-US" dirty="0">
              <a:latin typeface="Calibri Light" panose="020F0302020204030204" pitchFamily="34" charset="0"/>
              <a:cs typeface="Calibri Light" panose="020F0302020204030204" pitchFamily="34" charset="0"/>
            </a:endParaRPr>
          </a:p>
          <a:p>
            <a:pPr defTabSz="924916"/>
            <a:endParaRPr lang="en-US" i="1"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364</a:t>
            </a:fld>
            <a:endParaRPr lang="en-US"/>
          </a:p>
        </p:txBody>
      </p:sp>
    </p:spTree>
    <p:extLst>
      <p:ext uri="{BB962C8B-B14F-4D97-AF65-F5344CB8AC3E}">
        <p14:creationId xmlns:p14="http://schemas.microsoft.com/office/powerpoint/2010/main" val="293986013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i="1" dirty="0">
                <a:latin typeface="Calibri Light" panose="020F0302020204030204" pitchFamily="34" charset="0"/>
                <a:cs typeface="Calibri Light" panose="020F0302020204030204" pitchFamily="34" charset="0"/>
              </a:rPr>
              <a:t>Reference:</a:t>
            </a:r>
          </a:p>
          <a:p>
            <a:pPr defTabSz="924916">
              <a:defRPr/>
            </a:pPr>
            <a:r>
              <a:rPr lang="en-US" dirty="0"/>
              <a:t>The North American Menopause Society (NAMS). The 2020 genitourinary syndrome of menopause position statement of The North American Menopause Society. Menopause. 2020 Sep;27(9):976-992. </a:t>
            </a:r>
            <a:r>
              <a:rPr lang="en-US" dirty="0" err="1"/>
              <a:t>doi</a:t>
            </a:r>
            <a:r>
              <a:rPr lang="en-US" dirty="0"/>
              <a:t>: 10.1097/GME.0000000000001609. PMID: 32852449.</a:t>
            </a:r>
            <a:endParaRPr lang="en-US"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365</a:t>
            </a:fld>
            <a:endParaRPr lang="en-US"/>
          </a:p>
        </p:txBody>
      </p:sp>
    </p:spTree>
    <p:extLst>
      <p:ext uri="{BB962C8B-B14F-4D97-AF65-F5344CB8AC3E}">
        <p14:creationId xmlns:p14="http://schemas.microsoft.com/office/powerpoint/2010/main" val="1505380879"/>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r>
              <a:rPr lang="it-IT" dirty="0"/>
              <a:t>Perino A, et al. Vulvo-vaginal atrophy: A new treatment modality using thermo-ablative fractional CO2 laser. Maturitas. 2015;81(4):449.</a:t>
            </a:r>
            <a:endParaRPr lang="en-US" i="1"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366</a:t>
            </a:fld>
            <a:endParaRPr lang="en-US"/>
          </a:p>
        </p:txBody>
      </p:sp>
    </p:spTree>
    <p:extLst>
      <p:ext uri="{BB962C8B-B14F-4D97-AF65-F5344CB8AC3E}">
        <p14:creationId xmlns:p14="http://schemas.microsoft.com/office/powerpoint/2010/main" val="115961643"/>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r>
              <a:rPr lang="en-US" i="0" dirty="0">
                <a:latin typeface="Calibri Light" panose="020F0302020204030204" pitchFamily="34" charset="0"/>
                <a:cs typeface="Calibri Light" panose="020F0302020204030204" pitchFamily="34" charset="0"/>
              </a:rPr>
              <a:t>Sokol ER, </a:t>
            </a:r>
            <a:r>
              <a:rPr lang="en-US" i="0" dirty="0" err="1">
                <a:latin typeface="Calibri Light" panose="020F0302020204030204" pitchFamily="34" charset="0"/>
                <a:cs typeface="Calibri Light" panose="020F0302020204030204" pitchFamily="34" charset="0"/>
              </a:rPr>
              <a:t>Karram</a:t>
            </a:r>
            <a:r>
              <a:rPr lang="en-US" i="0" dirty="0">
                <a:latin typeface="Calibri Light" panose="020F0302020204030204" pitchFamily="34" charset="0"/>
                <a:cs typeface="Calibri Light" panose="020F0302020204030204" pitchFamily="34" charset="0"/>
              </a:rPr>
              <a:t> MM. An assessment of the safety and efficacy of a fractional CO</a:t>
            </a:r>
            <a:r>
              <a:rPr lang="en-US" i="0" baseline="-25000" dirty="0">
                <a:latin typeface="Calibri Light" panose="020F0302020204030204" pitchFamily="34" charset="0"/>
                <a:cs typeface="Calibri Light" panose="020F0302020204030204" pitchFamily="34" charset="0"/>
              </a:rPr>
              <a:t>2</a:t>
            </a:r>
            <a:r>
              <a:rPr lang="en-US" i="0" dirty="0">
                <a:latin typeface="Calibri Light" panose="020F0302020204030204" pitchFamily="34" charset="0"/>
                <a:cs typeface="Calibri Light" panose="020F0302020204030204" pitchFamily="34" charset="0"/>
              </a:rPr>
              <a:t> laser system for the treatment of vulvovaginal atrophy. Menopause. 2016;23(10):1102-1107.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367</a:t>
            </a:fld>
            <a:endParaRPr lang="en-US"/>
          </a:p>
        </p:txBody>
      </p:sp>
    </p:spTree>
    <p:extLst>
      <p:ext uri="{BB962C8B-B14F-4D97-AF65-F5344CB8AC3E}">
        <p14:creationId xmlns:p14="http://schemas.microsoft.com/office/powerpoint/2010/main" val="768087675"/>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r>
              <a:rPr lang="en-US" i="0" dirty="0">
                <a:latin typeface="Calibri Light" panose="020F0302020204030204" pitchFamily="34" charset="0"/>
                <a:cs typeface="Calibri Light" panose="020F0302020204030204" pitchFamily="34" charset="0"/>
              </a:rPr>
              <a:t>Sokol ER, </a:t>
            </a:r>
            <a:r>
              <a:rPr lang="en-US" i="0" dirty="0" err="1">
                <a:latin typeface="Calibri Light" panose="020F0302020204030204" pitchFamily="34" charset="0"/>
                <a:cs typeface="Calibri Light" panose="020F0302020204030204" pitchFamily="34" charset="0"/>
              </a:rPr>
              <a:t>Karram</a:t>
            </a:r>
            <a:r>
              <a:rPr lang="en-US" i="0" dirty="0">
                <a:latin typeface="Calibri Light" panose="020F0302020204030204" pitchFamily="34" charset="0"/>
                <a:cs typeface="Calibri Light" panose="020F0302020204030204" pitchFamily="34" charset="0"/>
              </a:rPr>
              <a:t> MM. An assessment of the safety and efficacy of a fractional CO</a:t>
            </a:r>
            <a:r>
              <a:rPr lang="en-US" i="0" baseline="-25000" dirty="0">
                <a:latin typeface="Calibri Light" panose="020F0302020204030204" pitchFamily="34" charset="0"/>
                <a:cs typeface="Calibri Light" panose="020F0302020204030204" pitchFamily="34" charset="0"/>
              </a:rPr>
              <a:t>2</a:t>
            </a:r>
            <a:r>
              <a:rPr lang="en-US" i="0" dirty="0">
                <a:latin typeface="Calibri Light" panose="020F0302020204030204" pitchFamily="34" charset="0"/>
                <a:cs typeface="Calibri Light" panose="020F0302020204030204" pitchFamily="34" charset="0"/>
              </a:rPr>
              <a:t> laser system for the treatment of vulvovaginal atrophy. Menopause. 2016;23(10):1102-1107.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368</a:t>
            </a:fld>
            <a:endParaRPr lang="en-US"/>
          </a:p>
        </p:txBody>
      </p:sp>
    </p:spTree>
    <p:extLst>
      <p:ext uri="{BB962C8B-B14F-4D97-AF65-F5344CB8AC3E}">
        <p14:creationId xmlns:p14="http://schemas.microsoft.com/office/powerpoint/2010/main" val="2538159317"/>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Cruz et al. Randomized, double-blind, placebo-controlled</a:t>
            </a:r>
            <a:r>
              <a:rPr lang="en-US" baseline="0" dirty="0"/>
              <a:t> clinical trial for evaluating the efficacy of fractional CO</a:t>
            </a:r>
            <a:r>
              <a:rPr lang="en-US" baseline="-25000" dirty="0"/>
              <a:t>2</a:t>
            </a:r>
            <a:r>
              <a:rPr lang="en-US" baseline="0" dirty="0"/>
              <a:t> laser compared with topical estriol in the treatment of vaginal atrophy in postmenopausal women. Menopause. 2018;25(1):21-28. </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369</a:t>
            </a:fld>
            <a:endParaRPr lang="en-US"/>
          </a:p>
        </p:txBody>
      </p:sp>
    </p:spTree>
    <p:extLst>
      <p:ext uri="{BB962C8B-B14F-4D97-AF65-F5344CB8AC3E}">
        <p14:creationId xmlns:p14="http://schemas.microsoft.com/office/powerpoint/2010/main" val="318484392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Harlow SD, </a:t>
            </a:r>
            <a:r>
              <a:rPr lang="en-US" dirty="0" err="1"/>
              <a:t>Gass</a:t>
            </a:r>
            <a:r>
              <a:rPr lang="en-US" dirty="0"/>
              <a:t> M, Hall JE, et al. Executive summary of the stages of reproductive aging workshop +10: addressing the unfinished agenda of stating reproductive aging. Menopause. 2012;19(4):387-395.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371</a:t>
            </a:fld>
            <a:endParaRPr lang="en-US"/>
          </a:p>
        </p:txBody>
      </p:sp>
    </p:spTree>
    <p:extLst>
      <p:ext uri="{BB962C8B-B14F-4D97-AF65-F5344CB8AC3E}">
        <p14:creationId xmlns:p14="http://schemas.microsoft.com/office/powerpoint/2010/main" val="3506875369"/>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Buster J. In Lobo R. Treatment of Postmenopausal Women. Boston; Lippocott:1999. </a:t>
            </a:r>
          </a:p>
          <a:p>
            <a:endParaRPr lang="en-US" dirty="0"/>
          </a:p>
          <a:p>
            <a:r>
              <a:rPr lang="en-US" dirty="0"/>
              <a:t>Judd HL, Judd GE, Lucas WE, Yes SSC. Endocrine function of the postmenopausal ovary: concentration of androgens and estrogens in ovarian and peripheral vein blood. J Clin Endocrinol </a:t>
            </a:r>
            <a:r>
              <a:rPr lang="en-US" dirty="0" err="1"/>
              <a:t>Metab</a:t>
            </a:r>
            <a:r>
              <a:rPr lang="en-US" dirty="0"/>
              <a:t>. 1974;39(6):1020-1024.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372</a:t>
            </a:fld>
            <a:endParaRPr lang="en-US"/>
          </a:p>
        </p:txBody>
      </p:sp>
    </p:spTree>
    <p:extLst>
      <p:ext uri="{BB962C8B-B14F-4D97-AF65-F5344CB8AC3E}">
        <p14:creationId xmlns:p14="http://schemas.microsoft.com/office/powerpoint/2010/main" val="38827252"/>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Thurston RC, Joffe H. Vasomotor symptoms and menopause: findings from the study of women's health across the nation. </a:t>
            </a:r>
            <a:r>
              <a:rPr lang="en-US" dirty="0" err="1"/>
              <a:t>Obstet</a:t>
            </a:r>
            <a:r>
              <a:rPr lang="en-US" dirty="0"/>
              <a:t> </a:t>
            </a:r>
            <a:r>
              <a:rPr lang="en-US" dirty="0" err="1"/>
              <a:t>Gynecol</a:t>
            </a:r>
            <a:r>
              <a:rPr lang="en-US" dirty="0"/>
              <a:t> </a:t>
            </a:r>
            <a:r>
              <a:rPr lang="en-US" dirty="0" err="1"/>
              <a:t>Clini</a:t>
            </a:r>
            <a:r>
              <a:rPr lang="en-US" dirty="0"/>
              <a:t> North Am. 2011;38(3):489-501. </a:t>
            </a:r>
          </a:p>
          <a:p>
            <a:endParaRPr lang="en-US" dirty="0"/>
          </a:p>
          <a:p>
            <a:r>
              <a:rPr lang="en-US" dirty="0" err="1"/>
              <a:t>Jenabi</a:t>
            </a:r>
            <a:r>
              <a:rPr lang="en-US" dirty="0"/>
              <a:t> E, </a:t>
            </a:r>
            <a:r>
              <a:rPr lang="en-US" dirty="0" err="1"/>
              <a:t>Poorolajal</a:t>
            </a:r>
            <a:r>
              <a:rPr lang="en-US" dirty="0"/>
              <a:t> J. The association between hot flushes and smoking in midlife women: a meta-analysis. Climacteric. 2015;18(6):797-801. </a:t>
            </a:r>
          </a:p>
          <a:p>
            <a:endParaRPr lang="en-US" dirty="0"/>
          </a:p>
          <a:p>
            <a:r>
              <a:rPr lang="en-US" dirty="0"/>
              <a:t>Avis NE, Crawford SL, Greendale G, et al. Duration of menopausal vasomotor symptoms over the menopause transition. JAMA Intern Med. 2015;175(4):531-539. </a:t>
            </a:r>
          </a:p>
          <a:p>
            <a:endParaRPr lang="en-US" dirty="0"/>
          </a:p>
          <a:p>
            <a:r>
              <a:rPr lang="en-US" dirty="0"/>
              <a:t>Freeman EW, </a:t>
            </a:r>
            <a:r>
              <a:rPr lang="en-US" dirty="0" err="1"/>
              <a:t>Sammel</a:t>
            </a:r>
            <a:r>
              <a:rPr lang="en-US" dirty="0"/>
              <a:t> MD, Sanders RJ. Risk of long-term hot flashes after natural menopause: evidence from the Penn Ovarian Aging Study cohort. Menopause. 2014;21(9):924-932.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373</a:t>
            </a:fld>
            <a:endParaRPr lang="en-US"/>
          </a:p>
        </p:txBody>
      </p:sp>
    </p:spTree>
    <p:extLst>
      <p:ext uri="{BB962C8B-B14F-4D97-AF65-F5344CB8AC3E}">
        <p14:creationId xmlns:p14="http://schemas.microsoft.com/office/powerpoint/2010/main" val="1030225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383"/>
              </a:spcBef>
            </a:pPr>
            <a:r>
              <a:rPr lang="en-US" altLang="en-US" sz="1000" dirty="0">
                <a:latin typeface="Calibri Light" panose="020F0302020204030204" pitchFamily="34" charset="0"/>
                <a:cs typeface="Calibri Light" panose="020F0302020204030204" pitchFamily="34" charset="0"/>
              </a:rPr>
              <a:t>The DSM-IV-TR–defined sexual desire disorders include:</a:t>
            </a:r>
          </a:p>
          <a:p>
            <a:pPr lvl="1">
              <a:spcBef>
                <a:spcPts val="383"/>
              </a:spcBef>
            </a:pPr>
            <a:r>
              <a:rPr lang="en-US" altLang="en-US" sz="1000" dirty="0">
                <a:latin typeface="Calibri Light" panose="020F0302020204030204" pitchFamily="34" charset="0"/>
                <a:cs typeface="Calibri Light" panose="020F0302020204030204" pitchFamily="34" charset="0"/>
              </a:rPr>
              <a:t>Hypoactive sexual desire disorder, which is a deficiency or absence of sexual fantasies and desire for sexual activity </a:t>
            </a:r>
          </a:p>
          <a:p>
            <a:pPr lvl="1">
              <a:spcBef>
                <a:spcPts val="383"/>
              </a:spcBef>
            </a:pPr>
            <a:r>
              <a:rPr lang="en-US" altLang="en-US" sz="1000" dirty="0">
                <a:latin typeface="Calibri Light" panose="020F0302020204030204" pitchFamily="34" charset="0"/>
                <a:cs typeface="Calibri Light" panose="020F0302020204030204" pitchFamily="34" charset="0"/>
              </a:rPr>
              <a:t>And sexual aversion disorder, which is an aversion to and actual avoidance of genital sexual contact with a sexual partner</a:t>
            </a:r>
          </a:p>
          <a:p>
            <a:pPr>
              <a:spcBef>
                <a:spcPts val="383"/>
              </a:spcBef>
            </a:pPr>
            <a:r>
              <a:rPr lang="en-US" altLang="en-US" sz="1000" dirty="0">
                <a:latin typeface="Calibri Light" panose="020F0302020204030204" pitchFamily="34" charset="0"/>
                <a:cs typeface="Calibri Light" panose="020F0302020204030204" pitchFamily="34" charset="0"/>
              </a:rPr>
              <a:t>Arousal disorders, defined as the persistent or recurrent inability to attain, or to maintain until completion of the sexual activity, an adequate lubrication-swelling response of sexual excitement</a:t>
            </a:r>
          </a:p>
          <a:p>
            <a:pPr>
              <a:spcBef>
                <a:spcPts val="383"/>
              </a:spcBef>
            </a:pPr>
            <a:r>
              <a:rPr lang="en-US" altLang="en-US" sz="1000" dirty="0">
                <a:latin typeface="Calibri Light" panose="020F0302020204030204" pitchFamily="34" charset="0"/>
                <a:cs typeface="Calibri Light" panose="020F0302020204030204" pitchFamily="34" charset="0"/>
              </a:rPr>
              <a:t>Female orgasmic disorder, defined as the delay or absence of orgasm following the excitement phase</a:t>
            </a:r>
          </a:p>
          <a:p>
            <a:pPr>
              <a:spcBef>
                <a:spcPts val="383"/>
              </a:spcBef>
            </a:pPr>
            <a:r>
              <a:rPr lang="en-US" altLang="en-US" sz="1000" dirty="0">
                <a:latin typeface="Calibri Light" panose="020F0302020204030204" pitchFamily="34" charset="0"/>
                <a:cs typeface="Calibri Light" panose="020F0302020204030204" pitchFamily="34" charset="0"/>
              </a:rPr>
              <a:t>And finally, the sexual pain disorders, which include dyspareunia and vaginismus</a:t>
            </a:r>
          </a:p>
          <a:p>
            <a:pPr>
              <a:spcBef>
                <a:spcPts val="383"/>
              </a:spcBef>
            </a:pPr>
            <a:r>
              <a:rPr lang="en-US" altLang="en-US" sz="1000" dirty="0">
                <a:latin typeface="Calibri Light" panose="020F0302020204030204" pitchFamily="34" charset="0"/>
                <a:cs typeface="Calibri Light" panose="020F0302020204030204" pitchFamily="34" charset="0"/>
              </a:rPr>
              <a:t>It’s important to indicate that all FSDs are classified as causing “marked distress” or “interpersonal difficulty.” Also, the sexual dysfunction not better accounted for by another Axis I disorder and is not exclusively due to the physiological effects of a substance (e.g., substance abuse or medication) or general medical condition</a:t>
            </a:r>
          </a:p>
          <a:p>
            <a:pPr>
              <a:spcBef>
                <a:spcPts val="383"/>
              </a:spcBef>
            </a:pPr>
            <a:endParaRPr lang="en-US" altLang="en-US" sz="1000" dirty="0">
              <a:latin typeface="Calibri Light" panose="020F0302020204030204" pitchFamily="34" charset="0"/>
              <a:cs typeface="Calibri Light" panose="020F0302020204030204" pitchFamily="34" charset="0"/>
            </a:endParaRPr>
          </a:p>
          <a:p>
            <a:pPr>
              <a:spcBef>
                <a:spcPts val="383"/>
              </a:spcBef>
            </a:pPr>
            <a:r>
              <a:rPr lang="en-US" altLang="en-US" sz="1000" i="1" dirty="0">
                <a:latin typeface="Calibri Light" panose="020F0302020204030204" pitchFamily="34" charset="0"/>
                <a:cs typeface="Calibri Light" panose="020F0302020204030204" pitchFamily="34" charset="0"/>
              </a:rPr>
              <a:t>Reference:</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American Psychiatric Association. Diagnostic and Statistical Manual of Mental Disorders 2013;5:433-436.</a:t>
            </a:r>
          </a:p>
          <a:p>
            <a:pPr marL="0" marR="0" lvl="0" indent="0" algn="l" defTabSz="685800" rtl="0" eaLnBrk="0" fontAlgn="base" latinLnBrk="0" hangingPunct="0">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itchFamily="34" charset="0"/>
                <a:ea typeface="+mn-ea"/>
                <a:cs typeface="Arial" pitchFamily="34" charset="0"/>
              </a:rPr>
              <a:t>American Psychiatric Association. Diagnostic and Statistical Manual of Mental Disorders 2000;4</a:t>
            </a:r>
          </a:p>
          <a:p>
            <a:pPr>
              <a:spcBef>
                <a:spcPts val="383"/>
              </a:spcBef>
            </a:pPr>
            <a:endParaRPr lang="en-US" altLang="en-US" sz="1000"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a:t>
            </a:fld>
            <a:endParaRPr lang="en-US"/>
          </a:p>
        </p:txBody>
      </p:sp>
    </p:spTree>
    <p:extLst>
      <p:ext uri="{BB962C8B-B14F-4D97-AF65-F5344CB8AC3E}">
        <p14:creationId xmlns:p14="http://schemas.microsoft.com/office/powerpoint/2010/main" val="2552909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This image was published in the Journal of Sexual Medicine, Vol 3. Nappi R, </a:t>
            </a:r>
            <a:r>
              <a:rPr lang="en-US" dirty="0" err="1"/>
              <a:t>Salonia</a:t>
            </a:r>
            <a:r>
              <a:rPr lang="en-US" dirty="0"/>
              <a:t> A, </a:t>
            </a:r>
            <a:r>
              <a:rPr lang="en-US" dirty="0" err="1"/>
              <a:t>Traish</a:t>
            </a:r>
            <a:r>
              <a:rPr lang="en-US" dirty="0"/>
              <a:t> AM et al. Clinical biologic </a:t>
            </a:r>
            <a:r>
              <a:rPr lang="en-US" dirty="0" err="1"/>
              <a:t>pathophysiologies</a:t>
            </a:r>
            <a:r>
              <a:rPr lang="en-US" dirty="0"/>
              <a:t> of women's sexual dysfunction. Copyright Elsevier 2005. </a:t>
            </a:r>
            <a:endParaRPr lang="en-US" dirty="0">
              <a:solidFill>
                <a:prstClr val="black"/>
              </a:solidFill>
              <a:latin typeface="Calibri Light" panose="020F0302020204030204"/>
            </a:endParaRPr>
          </a:p>
          <a:p>
            <a:endParaRPr lang="en-US" dirty="0"/>
          </a:p>
          <a:p>
            <a:r>
              <a:rPr lang="en-US" i="1" dirty="0"/>
              <a:t>Reference:</a:t>
            </a:r>
          </a:p>
          <a:p>
            <a:pPr defTabSz="918071">
              <a:defRPr/>
            </a:pPr>
            <a:r>
              <a:rPr lang="en-US" dirty="0"/>
              <a:t>Nappi R, </a:t>
            </a:r>
            <a:r>
              <a:rPr lang="en-US" dirty="0" err="1"/>
              <a:t>Salonia</a:t>
            </a:r>
            <a:r>
              <a:rPr lang="en-US" dirty="0"/>
              <a:t> A, </a:t>
            </a:r>
            <a:r>
              <a:rPr lang="en-US" dirty="0" err="1"/>
              <a:t>Traish</a:t>
            </a:r>
            <a:r>
              <a:rPr lang="en-US" dirty="0"/>
              <a:t> AM et al. Clinical biologic </a:t>
            </a:r>
            <a:r>
              <a:rPr lang="en-US" dirty="0" err="1"/>
              <a:t>pathophysiologies</a:t>
            </a:r>
            <a:r>
              <a:rPr lang="en-US" dirty="0"/>
              <a:t> of women's sexual dysfunction. J  Sex Med 2005;2: 4-25.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33</a:t>
            </a:fld>
            <a:endParaRPr lang="en-US"/>
          </a:p>
        </p:txBody>
      </p:sp>
    </p:spTree>
    <p:extLst>
      <p:ext uri="{BB962C8B-B14F-4D97-AF65-F5344CB8AC3E}">
        <p14:creationId xmlns:p14="http://schemas.microsoft.com/office/powerpoint/2010/main" val="594141185"/>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North American Menopause Society. The 2017 hormone therapy position statement of the North American Menopause Society. Menopause. 2017;24(7):728-753.</a:t>
            </a:r>
          </a:p>
          <a:p>
            <a:pPr defTabSz="918071">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374</a:t>
            </a:fld>
            <a:endParaRPr lang="en-US"/>
          </a:p>
        </p:txBody>
      </p:sp>
    </p:spTree>
    <p:extLst>
      <p:ext uri="{BB962C8B-B14F-4D97-AF65-F5344CB8AC3E}">
        <p14:creationId xmlns:p14="http://schemas.microsoft.com/office/powerpoint/2010/main" val="2827117734"/>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North American Menopause Society. The 2017 hormone therapy position statement of the North American Menopause Society. Menopause. 2017;24(7):728-753.</a:t>
            </a:r>
          </a:p>
          <a:p>
            <a:pPr defTabSz="918071">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375</a:t>
            </a:fld>
            <a:endParaRPr lang="en-US"/>
          </a:p>
        </p:txBody>
      </p:sp>
    </p:spTree>
    <p:extLst>
      <p:ext uri="{BB962C8B-B14F-4D97-AF65-F5344CB8AC3E}">
        <p14:creationId xmlns:p14="http://schemas.microsoft.com/office/powerpoint/2010/main" val="669206671"/>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Writing Group for the Women's Health Initiative Investigators. Risks and benefits of estrogen plus progestin in healthy postmenopausal women: principal results from the women's health initiative randomized controlled trial. JAMA. 2002;288(3):321-333.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376</a:t>
            </a:fld>
            <a:endParaRPr lang="en-US"/>
          </a:p>
        </p:txBody>
      </p:sp>
    </p:spTree>
    <p:extLst>
      <p:ext uri="{BB962C8B-B14F-4D97-AF65-F5344CB8AC3E}">
        <p14:creationId xmlns:p14="http://schemas.microsoft.com/office/powerpoint/2010/main" val="26427817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Writing Group for the Women's Health Initiative Investigators. Risks and benefits of estrogen plus progestin in healthy postmenopausal women: principal results from the women's health initiative randomized controlled trial. JAMA. 2002;288(3):321-333.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377</a:t>
            </a:fld>
            <a:endParaRPr lang="en-US"/>
          </a:p>
        </p:txBody>
      </p:sp>
    </p:spTree>
    <p:extLst>
      <p:ext uri="{BB962C8B-B14F-4D97-AF65-F5344CB8AC3E}">
        <p14:creationId xmlns:p14="http://schemas.microsoft.com/office/powerpoint/2010/main" val="193224921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Writing Group for the Women's Health Initiative Investigators. Risks and benefits of estrogen plus progestin in healthy postmenopausal women: principal results from the women's health initiative randomized controlled trial. JAMA. 2002;288(3):321-333.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378</a:t>
            </a:fld>
            <a:endParaRPr lang="en-US"/>
          </a:p>
        </p:txBody>
      </p:sp>
    </p:spTree>
    <p:extLst>
      <p:ext uri="{BB962C8B-B14F-4D97-AF65-F5344CB8AC3E}">
        <p14:creationId xmlns:p14="http://schemas.microsoft.com/office/powerpoint/2010/main" val="2958527323"/>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The Women's Health Initiative Steering Committee. Effects of conjugated  equine estrogen in postmenopausal women with hysterectomy: the women's health initiative randomized controlled trial. JAMA. 2004; 291(14):1701-1712.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379</a:t>
            </a:fld>
            <a:endParaRPr lang="en-US"/>
          </a:p>
        </p:txBody>
      </p:sp>
    </p:spTree>
    <p:extLst>
      <p:ext uri="{BB962C8B-B14F-4D97-AF65-F5344CB8AC3E}">
        <p14:creationId xmlns:p14="http://schemas.microsoft.com/office/powerpoint/2010/main" val="299253201"/>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50121" indent="-250121">
              <a:spcBef>
                <a:spcPct val="0"/>
              </a:spcBef>
              <a:buFontTx/>
              <a:buChar char="•"/>
            </a:pPr>
            <a:r>
              <a:rPr lang="en-US" dirty="0">
                <a:latin typeface="Calibri" charset="0"/>
              </a:rPr>
              <a:t>Younger women do better- overall benefit greater than risk. This slide shows, for CHD, invasive breast cancer, stroke, and VTE, the increased or decreased number of events (compared with placebo) per 10,000 women per year that occurred with use of ET among women in various age groups in the WHI ET trial </a:t>
            </a:r>
          </a:p>
          <a:p>
            <a:pPr marL="250121" indent="-250121">
              <a:spcBef>
                <a:spcPct val="0"/>
              </a:spcBef>
              <a:buFontTx/>
              <a:buChar char="•"/>
            </a:pPr>
            <a:r>
              <a:rPr lang="en-US" dirty="0">
                <a:latin typeface="Calibri" charset="0"/>
              </a:rPr>
              <a:t>The table below lists, by age group, the number of events/10,000 women per year for both the ET and placebo groups</a:t>
            </a:r>
          </a:p>
          <a:p>
            <a:pPr>
              <a:spcBef>
                <a:spcPct val="0"/>
              </a:spcBef>
            </a:pPr>
            <a:endParaRPr lang="en-US" dirty="0">
              <a:latin typeface="Calibri" charset="0"/>
            </a:endParaRPr>
          </a:p>
          <a:p>
            <a:pPr>
              <a:spcBef>
                <a:spcPct val="0"/>
              </a:spcBef>
            </a:pPr>
            <a:r>
              <a:rPr lang="en-US" i="1" dirty="0">
                <a:latin typeface="Calibri" charset="0"/>
              </a:rPr>
              <a:t>Reference:</a:t>
            </a:r>
          </a:p>
          <a:p>
            <a:pPr defTabSz="918071">
              <a:spcBef>
                <a:spcPct val="0"/>
              </a:spcBef>
              <a:defRPr/>
            </a:pPr>
            <a:r>
              <a:rPr lang="en-US" dirty="0"/>
              <a:t>Hsia J, Langer RD, Manson JE, et al. Conjugated equine estrogens and coronary heart disease: the women's health initiative. Arch Intern Med. 2006;166(3):357-365. </a:t>
            </a:r>
          </a:p>
          <a:p>
            <a:endParaRPr lang="en-US" dirty="0"/>
          </a:p>
          <a:p>
            <a:r>
              <a:rPr lang="en-US" dirty="0"/>
              <a:t>The Women's Health Initiative Steering Committee. Effects of conjugated equine estrogen in postmenopausal women with hysterectomy: the women's health initiative randomized controlled trial. JAMA. 2004;291(14):1701-1712. </a:t>
            </a:r>
          </a:p>
          <a:p>
            <a:endParaRPr lang="en-US" dirty="0"/>
          </a:p>
          <a:p>
            <a:r>
              <a:rPr lang="en-US" dirty="0"/>
              <a:t>Hendrix S, </a:t>
            </a:r>
            <a:r>
              <a:rPr lang="en-US" dirty="0" err="1"/>
              <a:t>Wassertheil-Smoller</a:t>
            </a:r>
            <a:r>
              <a:rPr lang="en-US" dirty="0"/>
              <a:t> S, Johnson KC, et al. Effects of conjugated equine estrogen on stroke in the women's health initiative. Circulation. 2006;113:2425-2434. </a:t>
            </a:r>
          </a:p>
          <a:p>
            <a:endParaRPr lang="en-US" dirty="0"/>
          </a:p>
          <a:p>
            <a:r>
              <a:rPr lang="en-US" dirty="0"/>
              <a:t>Curb JD, Prentice RL, Bray PF, et al. Venous thrombosis and conjugated equine estrogen in women without a uterus. Arch Intern Med. 2006;166(7):772-780.</a:t>
            </a:r>
          </a:p>
          <a:p>
            <a:pPr defTabSz="918071">
              <a:spcBef>
                <a:spcPct val="0"/>
              </a:spcBef>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380</a:t>
            </a:fld>
            <a:endParaRPr lang="en-US"/>
          </a:p>
        </p:txBody>
      </p:sp>
    </p:spTree>
    <p:extLst>
      <p:ext uri="{BB962C8B-B14F-4D97-AF65-F5344CB8AC3E}">
        <p14:creationId xmlns:p14="http://schemas.microsoft.com/office/powerpoint/2010/main" val="3189676918"/>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r>
              <a:rPr lang="en-US" i="0" dirty="0">
                <a:latin typeface="Calibri Light" panose="020F0302020204030204" pitchFamily="34" charset="0"/>
                <a:cs typeface="Calibri Light" panose="020F0302020204030204" pitchFamily="34" charset="0"/>
              </a:rPr>
              <a:t>North American Menopause Society. The 2017 hormone therapy position statement of the North American Menopause Society. Menopause. 2017;24(7):728-753.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381</a:t>
            </a:fld>
            <a:endParaRPr lang="en-US"/>
          </a:p>
        </p:txBody>
      </p:sp>
    </p:spTree>
    <p:extLst>
      <p:ext uri="{BB962C8B-B14F-4D97-AF65-F5344CB8AC3E}">
        <p14:creationId xmlns:p14="http://schemas.microsoft.com/office/powerpoint/2010/main" val="1737013944"/>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r>
              <a:rPr lang="en-US" dirty="0"/>
              <a:t>Writing Group for the Women's Health Initiative Investigators. Risks and benefits of estrogen plus progestin in healthy postmenopausal women: principal results from the women's health initiative randomized controlled trial. JAMA. 2002;288(3):321-333.</a:t>
            </a:r>
            <a:endParaRPr lang="en-US" i="1"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382</a:t>
            </a:fld>
            <a:endParaRPr lang="en-US"/>
          </a:p>
        </p:txBody>
      </p:sp>
    </p:spTree>
    <p:extLst>
      <p:ext uri="{BB962C8B-B14F-4D97-AF65-F5344CB8AC3E}">
        <p14:creationId xmlns:p14="http://schemas.microsoft.com/office/powerpoint/2010/main" val="146299423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spcBef>
                <a:spcPct val="0"/>
              </a:spcBef>
            </a:pPr>
            <a:r>
              <a:rPr lang="en-US" altLang="en-US" dirty="0">
                <a:latin typeface="Arial" pitchFamily="34" charset="0"/>
                <a:cs typeface="Arial" pitchFamily="34" charset="0"/>
              </a:rPr>
              <a:t>This large French prospective study included women from the European Prospective Investigation into Cancer and Nutrition (EPIC) cohort. (Fournier 2005) Since 1990, women have completed questionnaires at 24-month intervals. </a:t>
            </a:r>
          </a:p>
          <a:p>
            <a:pPr lvl="1">
              <a:spcBef>
                <a:spcPct val="0"/>
              </a:spcBef>
            </a:pPr>
            <a:r>
              <a:rPr lang="en-US" altLang="en-US" dirty="0">
                <a:latin typeface="Arial" pitchFamily="34" charset="0"/>
                <a:cs typeface="Arial" pitchFamily="34" charset="0"/>
              </a:rPr>
              <a:t>HT use was categorized by types of estrogen and progestogen and route of administration.</a:t>
            </a:r>
          </a:p>
          <a:p>
            <a:pPr lvl="1">
              <a:spcBef>
                <a:spcPct val="0"/>
              </a:spcBef>
            </a:pPr>
            <a:r>
              <a:rPr lang="en-US" altLang="en-US" dirty="0">
                <a:latin typeface="Arial" pitchFamily="34" charset="0"/>
                <a:cs typeface="Arial" pitchFamily="34" charset="0"/>
              </a:rPr>
              <a:t>Data from the most recent report showed that use of estrogen alone, compared with no use was associated with a significant increased risk of breast cancer.</a:t>
            </a:r>
          </a:p>
          <a:p>
            <a:pPr lvl="1">
              <a:spcBef>
                <a:spcPct val="0"/>
              </a:spcBef>
            </a:pPr>
            <a:r>
              <a:rPr lang="en-US" altLang="en-US" dirty="0">
                <a:latin typeface="Arial" pitchFamily="34" charset="0"/>
                <a:cs typeface="Arial" pitchFamily="34" charset="0"/>
              </a:rPr>
              <a:t>The association of estrogen/progestogen combinations with breast cancer risk varied according to the type of progestogen.</a:t>
            </a:r>
          </a:p>
          <a:p>
            <a:pPr lvl="1">
              <a:spcBef>
                <a:spcPct val="0"/>
              </a:spcBef>
            </a:pPr>
            <a:r>
              <a:rPr lang="en-US" altLang="en-US" dirty="0">
                <a:latin typeface="Arial" pitchFamily="34" charset="0"/>
                <a:cs typeface="Arial" pitchFamily="34" charset="0"/>
              </a:rPr>
              <a:t>The relative risk was 1.00 (0.83-1.22) for estrogen and progesterone, whereas the risk was 1.69 (1.50-1.91) for estrogen combined with synthetic progestins.</a:t>
            </a:r>
          </a:p>
          <a:p>
            <a:pPr lvl="1">
              <a:spcBef>
                <a:spcPct val="0"/>
              </a:spcBef>
            </a:pPr>
            <a:endParaRPr lang="en-US" altLang="en-US" dirty="0">
              <a:latin typeface="Arial" pitchFamily="34" charset="0"/>
              <a:cs typeface="Arial" pitchFamily="34" charset="0"/>
            </a:endParaRPr>
          </a:p>
          <a:p>
            <a:pPr lvl="1">
              <a:spcBef>
                <a:spcPct val="0"/>
              </a:spcBef>
            </a:pPr>
            <a:r>
              <a:rPr lang="en-US" altLang="en-US" i="1" dirty="0">
                <a:latin typeface="Arial" pitchFamily="34" charset="0"/>
                <a:cs typeface="Arial" pitchFamily="34" charset="0"/>
              </a:rPr>
              <a:t>Reference:</a:t>
            </a:r>
          </a:p>
          <a:p>
            <a:pPr marL="459036" lvl="1" defTabSz="918071">
              <a:spcBef>
                <a:spcPct val="0"/>
              </a:spcBef>
              <a:defRPr/>
            </a:pPr>
            <a:r>
              <a:rPr lang="en-US" dirty="0"/>
              <a:t>Fournier A, </a:t>
            </a:r>
            <a:r>
              <a:rPr lang="en-US" dirty="0" err="1"/>
              <a:t>Berrino</a:t>
            </a:r>
            <a:r>
              <a:rPr lang="en-US" dirty="0"/>
              <a:t> F, </a:t>
            </a:r>
            <a:r>
              <a:rPr lang="en-US" dirty="0" err="1"/>
              <a:t>Clavel-Chapelon</a:t>
            </a:r>
            <a:r>
              <a:rPr lang="en-US" dirty="0"/>
              <a:t> F. Unequal risks for breast cancer association with different hormone replacement therapies: results from the E3N cohort study. Breast Cancer Res Treat. 2008;107(1):103-111.</a:t>
            </a:r>
          </a:p>
          <a:p>
            <a:pPr lvl="1">
              <a:spcBef>
                <a:spcPct val="0"/>
              </a:spcBef>
            </a:pPr>
            <a:endParaRPr lang="en-US" altLang="en-US" i="1" dirty="0">
              <a:latin typeface="Arial" pitchFamily="34" charset="0"/>
              <a:cs typeface="Arial" pitchFamily="34" charset="0"/>
            </a:endParaRPr>
          </a:p>
          <a:p>
            <a:pPr>
              <a:spcBef>
                <a:spcPct val="0"/>
              </a:spcBef>
            </a:pPr>
            <a:endParaRPr lang="en-US" altLang="en-US" dirty="0">
              <a:latin typeface="Arial" pitchFamily="34" charset="0"/>
              <a:cs typeface="Arial" pitchFamily="34" charset="0"/>
            </a:endParaRPr>
          </a:p>
          <a:p>
            <a:pPr>
              <a:spcBef>
                <a:spcPct val="0"/>
              </a:spcBef>
            </a:pPr>
            <a:endParaRPr lang="en-US" altLang="en-US" dirty="0">
              <a:latin typeface="Arial" pitchFamily="34" charset="0"/>
              <a:cs typeface="Arial" pitchFamily="34" charset="0"/>
            </a:endParaRPr>
          </a:p>
          <a:p>
            <a:pPr>
              <a:spcBef>
                <a:spcPct val="0"/>
              </a:spcBef>
            </a:pPr>
            <a:r>
              <a:rPr lang="en-US" altLang="en-US" sz="1000" dirty="0">
                <a:latin typeface="Arial" pitchFamily="34" charset="0"/>
                <a:cs typeface="Arial" pitchFamily="34" charset="0"/>
              </a:rPr>
              <a:t>Fournier A, </a:t>
            </a:r>
            <a:r>
              <a:rPr lang="en-US" altLang="en-US" sz="1000" dirty="0" err="1">
                <a:latin typeface="Arial" pitchFamily="34" charset="0"/>
                <a:cs typeface="Arial" pitchFamily="34" charset="0"/>
              </a:rPr>
              <a:t>Berrino</a:t>
            </a:r>
            <a:r>
              <a:rPr lang="en-US" altLang="en-US" sz="1000" dirty="0">
                <a:latin typeface="Arial" pitchFamily="34" charset="0"/>
                <a:cs typeface="Arial" pitchFamily="34" charset="0"/>
              </a:rPr>
              <a:t> F, </a:t>
            </a:r>
            <a:r>
              <a:rPr lang="en-US" altLang="en-US" sz="1000" dirty="0" err="1">
                <a:latin typeface="Arial" pitchFamily="34" charset="0"/>
                <a:cs typeface="Arial" pitchFamily="34" charset="0"/>
              </a:rPr>
              <a:t>Riboli</a:t>
            </a:r>
            <a:r>
              <a:rPr lang="en-US" altLang="en-US" sz="1000" dirty="0">
                <a:latin typeface="Arial" pitchFamily="34" charset="0"/>
                <a:cs typeface="Arial" pitchFamily="34" charset="0"/>
              </a:rPr>
              <a:t> E, et al. Breast cancer risk in relation to different types of hormone replacement therapy in the E3N-EPIC cohort. </a:t>
            </a:r>
            <a:r>
              <a:rPr lang="en-US" altLang="en-US" sz="1000" i="1" dirty="0">
                <a:latin typeface="Arial" pitchFamily="34" charset="0"/>
                <a:cs typeface="Arial" pitchFamily="34" charset="0"/>
              </a:rPr>
              <a:t>Int J Cancer</a:t>
            </a:r>
            <a:r>
              <a:rPr lang="en-US" altLang="en-US" sz="1000" dirty="0">
                <a:latin typeface="Arial" pitchFamily="34" charset="0"/>
                <a:cs typeface="Arial" pitchFamily="34" charset="0"/>
              </a:rPr>
              <a:t>. 2005;114:448-454.</a:t>
            </a:r>
          </a:p>
          <a:p>
            <a:pPr>
              <a:spcBef>
                <a:spcPct val="0"/>
              </a:spcBef>
            </a:pPr>
            <a:endParaRPr lang="en-US" altLang="en-US" sz="1000" dirty="0">
              <a:latin typeface="Arial" pitchFamily="34" charset="0"/>
              <a:cs typeface="Arial" pitchFamily="34" charset="0"/>
            </a:endParaRPr>
          </a:p>
          <a:p>
            <a:pPr>
              <a:spcBef>
                <a:spcPct val="0"/>
              </a:spcBef>
            </a:pPr>
            <a:r>
              <a:rPr lang="en-US" altLang="en-US" sz="1000" dirty="0">
                <a:latin typeface="Arial" pitchFamily="34" charset="0"/>
                <a:cs typeface="Arial" pitchFamily="34" charset="0"/>
              </a:rPr>
              <a:t>Fournier A, </a:t>
            </a:r>
            <a:r>
              <a:rPr lang="en-US" altLang="en-US" sz="1000" dirty="0" err="1">
                <a:latin typeface="Arial" pitchFamily="34" charset="0"/>
                <a:cs typeface="Arial" pitchFamily="34" charset="0"/>
              </a:rPr>
              <a:t>Berrino</a:t>
            </a:r>
            <a:r>
              <a:rPr lang="en-US" altLang="en-US" sz="1000" dirty="0">
                <a:latin typeface="Arial" pitchFamily="34" charset="0"/>
                <a:cs typeface="Arial" pitchFamily="34" charset="0"/>
              </a:rPr>
              <a:t> F, </a:t>
            </a:r>
            <a:r>
              <a:rPr lang="en-US" altLang="en-US" sz="1000" dirty="0" err="1">
                <a:latin typeface="Arial" pitchFamily="34" charset="0"/>
                <a:cs typeface="Arial" pitchFamily="34" charset="0"/>
              </a:rPr>
              <a:t>Clavel-Chapelon</a:t>
            </a:r>
            <a:r>
              <a:rPr lang="en-US" altLang="en-US" sz="1000" dirty="0">
                <a:latin typeface="Arial" pitchFamily="34" charset="0"/>
                <a:cs typeface="Arial" pitchFamily="34" charset="0"/>
              </a:rPr>
              <a:t> F. Unequal risks for breast cancer associated with different hormone replacement therapies: results from the E3N cohort study. </a:t>
            </a:r>
            <a:r>
              <a:rPr lang="en-US" altLang="en-US" sz="1000" i="1" dirty="0">
                <a:latin typeface="Arial" pitchFamily="34" charset="0"/>
                <a:cs typeface="Arial" pitchFamily="34" charset="0"/>
              </a:rPr>
              <a:t>Breast Cancer Res Treat</a:t>
            </a:r>
            <a:r>
              <a:rPr lang="en-US" altLang="en-US" sz="1000" dirty="0">
                <a:latin typeface="Arial" pitchFamily="34" charset="0"/>
                <a:cs typeface="Arial" pitchFamily="34" charset="0"/>
              </a:rPr>
              <a:t>. 2008;107:103-111. </a:t>
            </a:r>
            <a:endParaRPr lang="en-US" altLang="en-US" dirty="0">
              <a:latin typeface="Arial" pitchFamily="34" charset="0"/>
              <a:cs typeface="Arial"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383</a:t>
            </a:fld>
            <a:endParaRPr lang="en-US"/>
          </a:p>
        </p:txBody>
      </p:sp>
    </p:spTree>
    <p:extLst>
      <p:ext uri="{BB962C8B-B14F-4D97-AF65-F5344CB8AC3E}">
        <p14:creationId xmlns:p14="http://schemas.microsoft.com/office/powerpoint/2010/main" val="2676031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This image was published in the Journal of Sexual Medicine, Vol 6. </a:t>
            </a:r>
            <a:r>
              <a:rPr lang="en-US" dirty="0" err="1"/>
              <a:t>Traish</a:t>
            </a:r>
            <a:r>
              <a:rPr lang="en-US" dirty="0"/>
              <a:t> AM, Feeley RJ, </a:t>
            </a:r>
            <a:r>
              <a:rPr lang="en-US" dirty="0" err="1"/>
              <a:t>Guay</a:t>
            </a:r>
            <a:r>
              <a:rPr lang="en-US" dirty="0"/>
              <a:t> AT. Testosterone therapy in women with gynecological and sexual disorders. Copyright Elsevier 2009. </a:t>
            </a:r>
            <a:endParaRPr lang="en-US" dirty="0">
              <a:solidFill>
                <a:prstClr val="black"/>
              </a:solidFill>
              <a:latin typeface="Calibri Light" panose="020F0302020204030204"/>
            </a:endParaRPr>
          </a:p>
          <a:p>
            <a:endParaRPr lang="en-US" dirty="0"/>
          </a:p>
          <a:p>
            <a:r>
              <a:rPr lang="en-US" i="1" dirty="0"/>
              <a:t>Reference:</a:t>
            </a:r>
          </a:p>
          <a:p>
            <a:pPr defTabSz="918071">
              <a:defRPr/>
            </a:pPr>
            <a:r>
              <a:rPr lang="en-US" dirty="0" err="1"/>
              <a:t>Traish</a:t>
            </a:r>
            <a:r>
              <a:rPr lang="en-US" dirty="0"/>
              <a:t> AM, Feeley RJ, </a:t>
            </a:r>
            <a:r>
              <a:rPr lang="en-US" dirty="0" err="1"/>
              <a:t>Guay</a:t>
            </a:r>
            <a:r>
              <a:rPr lang="en-US" dirty="0"/>
              <a:t> AT.  Testosterone therapy in women with gynecological and sexual disorders: a triumph of clinical endocrinology from 1938 to 2008.  J Sex Med. 2009;6:334-51.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34</a:t>
            </a:fld>
            <a:endParaRPr lang="en-US"/>
          </a:p>
        </p:txBody>
      </p:sp>
    </p:spTree>
    <p:extLst>
      <p:ext uri="{BB962C8B-B14F-4D97-AF65-F5344CB8AC3E}">
        <p14:creationId xmlns:p14="http://schemas.microsoft.com/office/powerpoint/2010/main" val="1285865140"/>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North American Menopause Society. The 2017 hormone therapy position statement of the North American Menopause Society. Menopause. 2017;24(7):728-753.</a:t>
            </a:r>
          </a:p>
          <a:p>
            <a:pPr defTabSz="918071">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384</a:t>
            </a:fld>
            <a:endParaRPr lang="en-US"/>
          </a:p>
        </p:txBody>
      </p:sp>
    </p:spTree>
    <p:extLst>
      <p:ext uri="{BB962C8B-B14F-4D97-AF65-F5344CB8AC3E}">
        <p14:creationId xmlns:p14="http://schemas.microsoft.com/office/powerpoint/2010/main" val="2842160080"/>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North American Menopause Society. The 2017 hormone therapy position statement of the North American Menopause Society. Menopause. 2017;24(7):728-753.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386</a:t>
            </a:fld>
            <a:endParaRPr lang="en-US"/>
          </a:p>
        </p:txBody>
      </p:sp>
    </p:spTree>
    <p:extLst>
      <p:ext uri="{BB962C8B-B14F-4D97-AF65-F5344CB8AC3E}">
        <p14:creationId xmlns:p14="http://schemas.microsoft.com/office/powerpoint/2010/main" val="3582788674"/>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Stuenkel</a:t>
            </a:r>
            <a:r>
              <a:rPr lang="en-US" dirty="0"/>
              <a:t> CA, </a:t>
            </a:r>
            <a:r>
              <a:rPr lang="en-US" dirty="0" err="1"/>
              <a:t>Gass</a:t>
            </a:r>
            <a:r>
              <a:rPr lang="en-US" dirty="0"/>
              <a:t> MLS, Manson JE, et al. A decade after the women's health initiative—the experts do agree. Menopause. 2012;19(8):846-847.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387</a:t>
            </a:fld>
            <a:endParaRPr lang="en-US"/>
          </a:p>
        </p:txBody>
      </p:sp>
    </p:spTree>
    <p:extLst>
      <p:ext uri="{BB962C8B-B14F-4D97-AF65-F5344CB8AC3E}">
        <p14:creationId xmlns:p14="http://schemas.microsoft.com/office/powerpoint/2010/main" val="891928954"/>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Stuenkel</a:t>
            </a:r>
            <a:r>
              <a:rPr lang="en-US" dirty="0"/>
              <a:t> CA, </a:t>
            </a:r>
            <a:r>
              <a:rPr lang="en-US" dirty="0" err="1"/>
              <a:t>Gass</a:t>
            </a:r>
            <a:r>
              <a:rPr lang="en-US" dirty="0"/>
              <a:t> MLS, Manson JE, et al. A decade after the women's health initiative—the experts do agree. Menopause. 2012;19(8):846-847.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388</a:t>
            </a:fld>
            <a:endParaRPr lang="en-US"/>
          </a:p>
        </p:txBody>
      </p:sp>
    </p:spTree>
    <p:extLst>
      <p:ext uri="{BB962C8B-B14F-4D97-AF65-F5344CB8AC3E}">
        <p14:creationId xmlns:p14="http://schemas.microsoft.com/office/powerpoint/2010/main" val="75079833"/>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pPr defTabSz="918071">
              <a:defRPr/>
            </a:pPr>
            <a:r>
              <a:rPr lang="en-US" dirty="0"/>
              <a:t>Laughlin GA, Barrett-Connor E, </a:t>
            </a:r>
            <a:r>
              <a:rPr lang="en-US" dirty="0" err="1"/>
              <a:t>Kirtz</a:t>
            </a:r>
            <a:r>
              <a:rPr lang="en-US" dirty="0"/>
              <a:t>-Silverstein D, von </a:t>
            </a:r>
            <a:r>
              <a:rPr lang="en-US" dirty="0" err="1"/>
              <a:t>Muhlen</a:t>
            </a:r>
            <a:r>
              <a:rPr lang="en-US" dirty="0"/>
              <a:t> D. Hysterectomy, oophorectomy, and endogenous sex hormone levels in older women: the Rancho </a:t>
            </a:r>
            <a:r>
              <a:rPr lang="en-US" dirty="0" err="1"/>
              <a:t>Berardo</a:t>
            </a:r>
            <a:r>
              <a:rPr lang="en-US" dirty="0"/>
              <a:t> study. JCEM 2000;85(2):645-651.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390</a:t>
            </a:fld>
            <a:endParaRPr lang="en-US"/>
          </a:p>
        </p:txBody>
      </p:sp>
    </p:spTree>
    <p:extLst>
      <p:ext uri="{BB962C8B-B14F-4D97-AF65-F5344CB8AC3E}">
        <p14:creationId xmlns:p14="http://schemas.microsoft.com/office/powerpoint/2010/main" val="1576934402"/>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This figure was published in the Journal of Sexual Medicine, Vol 3.Panzer C, Wise S, </a:t>
            </a:r>
            <a:r>
              <a:rPr lang="en-US" dirty="0" err="1"/>
              <a:t>Fantini</a:t>
            </a:r>
            <a:r>
              <a:rPr lang="en-US" dirty="0"/>
              <a:t> G, et al. Women’s sexual dysfunction: impact of oral contraceptives on sex hormone-binding globulin and androgen levels. Copyright Elsevier 2006. </a:t>
            </a:r>
            <a:endParaRPr lang="en-US" dirty="0">
              <a:solidFill>
                <a:prstClr val="black"/>
              </a:solidFill>
              <a:latin typeface="Calibri Light" panose="020F0302020204030204"/>
            </a:endParaRPr>
          </a:p>
          <a:p>
            <a:endParaRPr lang="en-US" dirty="0"/>
          </a:p>
          <a:p>
            <a:r>
              <a:rPr lang="en-US" i="1" dirty="0"/>
              <a:t>Reference:</a:t>
            </a:r>
          </a:p>
          <a:p>
            <a:pPr defTabSz="918071">
              <a:defRPr/>
            </a:pPr>
            <a:r>
              <a:rPr lang="en-US" dirty="0"/>
              <a:t>Panzer C, Wise S, </a:t>
            </a:r>
            <a:r>
              <a:rPr lang="en-US" dirty="0" err="1"/>
              <a:t>Fantini</a:t>
            </a:r>
            <a:r>
              <a:rPr lang="en-US" dirty="0"/>
              <a:t> G et al. Women's sexual dysfunction: impact of oral contraceptives on sex hormone-binding globulin and androgen levels: a retrospective study in women with sexual dysfunction. J Sex Med 2006;3(1):104-113.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391</a:t>
            </a:fld>
            <a:endParaRPr lang="en-US"/>
          </a:p>
        </p:txBody>
      </p:sp>
    </p:spTree>
    <p:extLst>
      <p:ext uri="{BB962C8B-B14F-4D97-AF65-F5344CB8AC3E}">
        <p14:creationId xmlns:p14="http://schemas.microsoft.com/office/powerpoint/2010/main" val="309409107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pPr defTabSz="918071">
              <a:defRPr/>
            </a:pPr>
            <a:r>
              <a:rPr lang="en-US" dirty="0" err="1"/>
              <a:t>Guay</a:t>
            </a:r>
            <a:r>
              <a:rPr lang="en-US" dirty="0"/>
              <a:t> A, </a:t>
            </a:r>
            <a:r>
              <a:rPr lang="en-US" dirty="0" err="1"/>
              <a:t>Munarriz</a:t>
            </a:r>
            <a:r>
              <a:rPr lang="en-US" dirty="0"/>
              <a:t> R, Jacobson J et al. Serum androgen levels in healthy premenopausal women with and without sexual dysfunction: Part A. Serum androgen levels in women aged 20-49 years with no complaints of sexual dysfunction. Int J Impot Res 2004;16(2):112-120.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392</a:t>
            </a:fld>
            <a:endParaRPr lang="en-US"/>
          </a:p>
        </p:txBody>
      </p:sp>
    </p:spTree>
    <p:extLst>
      <p:ext uri="{BB962C8B-B14F-4D97-AF65-F5344CB8AC3E}">
        <p14:creationId xmlns:p14="http://schemas.microsoft.com/office/powerpoint/2010/main" val="4227253314"/>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95369"/>
            <a:r>
              <a:rPr lang="en-US" dirty="0">
                <a:latin typeface="Times New Roman" charset="0"/>
                <a:ea typeface="MS PGothic" charset="0"/>
              </a:rPr>
              <a:t>This is the first study to demonstrate the early age-related decline of total T, free T, DHEAS, and androstenedione in the context of the full adult female life span. </a:t>
            </a:r>
          </a:p>
          <a:p>
            <a:pPr defTabSz="495369"/>
            <a:r>
              <a:rPr lang="en-US" dirty="0">
                <a:latin typeface="Times New Roman" charset="0"/>
                <a:ea typeface="MS PGothic" charset="0"/>
              </a:rPr>
              <a:t>1500 patients -All androgens show a decline with age. The decline with age is such that the mean total T indicates a decline by 55% between the youngest and oldest groups. Similar comparisons between the two extremes of age demonstrated a fall in mean free T by 49%, a fall in mean DHEAS by 77%, and a fall in mean androstenedione by 64%. SHBG does not appear to vary over the first five decades of adult life and increases minimally in the age group 65–75 yr. The decline in each steroid is steepest in the early reproductive years, with a flattening out in midlife and a tendency for a small increase in the later years. An effect of natural menopause on circulating androgen levels was not seen, contrasting with the sharp decline in estradiol that occurs at this time. From a clinical perspective, this report provides physiological reference ranges </a:t>
            </a:r>
          </a:p>
          <a:p>
            <a:pPr defTabSz="495369"/>
            <a:endParaRPr lang="en-US" dirty="0">
              <a:latin typeface="Times New Roman" charset="0"/>
              <a:ea typeface="MS PGothic" charset="0"/>
            </a:endParaRPr>
          </a:p>
          <a:p>
            <a:pPr defTabSz="495369"/>
            <a:r>
              <a:rPr lang="en-US" i="1" dirty="0">
                <a:latin typeface="Times New Roman" charset="0"/>
                <a:ea typeface="MS PGothic" charset="0"/>
              </a:rPr>
              <a:t>Reference:</a:t>
            </a:r>
          </a:p>
          <a:p>
            <a:pPr defTabSz="495369">
              <a:defRPr/>
            </a:pPr>
            <a:r>
              <a:rPr lang="en-US" dirty="0"/>
              <a:t>Davison SL, Bell R, Donath S et al. Androgen levels in adult females: change s with age, menopause, and oophorectomy. JCEM 2005;90(7):3847-3853.</a:t>
            </a:r>
          </a:p>
          <a:p>
            <a:pPr defTabSz="495369">
              <a:defRPr/>
            </a:pPr>
            <a:endParaRPr lang="en-US" dirty="0"/>
          </a:p>
          <a:p>
            <a:pPr defTabSz="495369">
              <a:defRPr/>
            </a:pPr>
            <a:r>
              <a:rPr lang="en-US" dirty="0" err="1"/>
              <a:t>Wahlin</a:t>
            </a:r>
            <a:r>
              <a:rPr lang="en-US" dirty="0"/>
              <a:t>-Jacobsen S, et al. Is there a correlation Between Androgens and Sexual Desire in Women? J Sex Med 2015; 12:358 doi.org/10.1111/jsm.12774.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393</a:t>
            </a:fld>
            <a:endParaRPr lang="en-US"/>
          </a:p>
        </p:txBody>
      </p:sp>
    </p:spTree>
    <p:extLst>
      <p:ext uri="{BB962C8B-B14F-4D97-AF65-F5344CB8AC3E}">
        <p14:creationId xmlns:p14="http://schemas.microsoft.com/office/powerpoint/2010/main" val="500171149"/>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pPr lvl="0"/>
            <a:r>
              <a:rPr lang="en-US" dirty="0" err="1"/>
              <a:t>Shifren</a:t>
            </a:r>
            <a:r>
              <a:rPr lang="en-US" dirty="0"/>
              <a:t> JL, Braunstein GD, Simon JA, et al. Transdermal testosterone treatment in women with impaired sexual function after oophorectomy. N </a:t>
            </a:r>
            <a:r>
              <a:rPr lang="en-US" dirty="0" err="1"/>
              <a:t>Engl</a:t>
            </a:r>
            <a:r>
              <a:rPr lang="en-US" dirty="0"/>
              <a:t> J Med. 2000;343:682-688.</a:t>
            </a:r>
          </a:p>
          <a:p>
            <a:pPr lvl="0"/>
            <a:endParaRPr lang="en-US" dirty="0"/>
          </a:p>
          <a:p>
            <a:pPr lvl="0"/>
            <a:r>
              <a:rPr lang="en-US" dirty="0"/>
              <a:t>Braunstein GD, Sundwall DA, Katz M, et al. Safety and efficacy of a testosterone patch for the treatment of hypoactive sexual desire disorder in surgically menopausal women: a randomized, placebo-controlled trial. Arch Intern Med. 2005;165(14):1582-1589.</a:t>
            </a:r>
          </a:p>
          <a:p>
            <a:pPr lvl="0"/>
            <a:endParaRPr lang="en-US" dirty="0"/>
          </a:p>
          <a:p>
            <a:pPr lvl="0"/>
            <a:r>
              <a:rPr lang="en-US" dirty="0"/>
              <a:t>Buster JE, </a:t>
            </a:r>
            <a:r>
              <a:rPr lang="en-US" dirty="0" err="1"/>
              <a:t>Kingsberg</a:t>
            </a:r>
            <a:r>
              <a:rPr lang="en-US" dirty="0"/>
              <a:t> SA, Aguirre O, et al. Testosterone patch for low sexual desire in surgically menopausal women: a randomized trial. Obstetrics and Gynecology. 2005;105(5):944-952. </a:t>
            </a:r>
          </a:p>
          <a:p>
            <a:pPr lvl="0"/>
            <a:endParaRPr lang="en-US" dirty="0"/>
          </a:p>
          <a:p>
            <a:pPr lvl="0"/>
            <a:r>
              <a:rPr lang="en-US" dirty="0"/>
              <a:t>Simon J, Braunstein G, </a:t>
            </a:r>
            <a:r>
              <a:rPr lang="en-US" dirty="0" err="1"/>
              <a:t>Nachtigall</a:t>
            </a:r>
            <a:r>
              <a:rPr lang="en-US" dirty="0"/>
              <a:t> L, et al. Testosterone patch increases sexual activity and desire in surgically menopausal women with hypoactive sexual desire disorder. J Clin Endocrinol </a:t>
            </a:r>
            <a:r>
              <a:rPr lang="en-US" dirty="0" err="1"/>
              <a:t>Metab</a:t>
            </a:r>
            <a:r>
              <a:rPr lang="en-US" dirty="0"/>
              <a:t>. 2005;90(9):5226-5233.</a:t>
            </a:r>
          </a:p>
          <a:p>
            <a:pPr lvl="0"/>
            <a:endParaRPr lang="en-US" dirty="0"/>
          </a:p>
          <a:p>
            <a:pPr lvl="0"/>
            <a:r>
              <a:rPr lang="en-US" dirty="0"/>
              <a:t>Davis S, van der </a:t>
            </a:r>
            <a:r>
              <a:rPr lang="en-US" dirty="0" err="1"/>
              <a:t>Mooren</a:t>
            </a:r>
            <a:r>
              <a:rPr lang="en-US" dirty="0"/>
              <a:t> MJ, van </a:t>
            </a:r>
            <a:r>
              <a:rPr lang="en-US" dirty="0" err="1"/>
              <a:t>Lunsen</a:t>
            </a:r>
            <a:r>
              <a:rPr lang="en-US" dirty="0"/>
              <a:t> RH, et al. Efficacy and safety of a testosterone patch for the treatment of hypoactive sexual desire disorder in surgically menopausal women: a randomized, placebo-controlled trial. Menopause. 2006;13(3):387-396.</a:t>
            </a:r>
          </a:p>
          <a:p>
            <a:pPr lvl="0"/>
            <a:endParaRPr lang="en-US" dirty="0"/>
          </a:p>
          <a:p>
            <a:pPr lvl="0"/>
            <a:r>
              <a:rPr lang="en-US" dirty="0"/>
              <a:t>Davis SR, </a:t>
            </a:r>
            <a:r>
              <a:rPr lang="en-US" dirty="0" err="1"/>
              <a:t>Goldstat</a:t>
            </a:r>
            <a:r>
              <a:rPr lang="en-US" dirty="0"/>
              <a:t> R, Papalia M, et al. Effects of aromatase inhibition on sexual function and well-being in postmenopausal women treated with testosterone: a randomized, placebo-controlled trial. Menopause. 2006;13(1):37-45.</a:t>
            </a:r>
          </a:p>
          <a:p>
            <a:pPr lvl="0"/>
            <a:endParaRPr lang="en-US" dirty="0"/>
          </a:p>
          <a:p>
            <a:pPr lvl="0"/>
            <a:r>
              <a:rPr lang="en-US" dirty="0" err="1"/>
              <a:t>Shifren</a:t>
            </a:r>
            <a:r>
              <a:rPr lang="en-US" dirty="0"/>
              <a:t> JL, Davis SR, Moreau M, et al. Testosterone patch for the treatment of hypoactive sexual desire disorder in naturally menopausal women: results from the INTIMATE NM1 study. Menopause. 2006;13(5):770-779. </a:t>
            </a:r>
          </a:p>
          <a:p>
            <a:pPr lvl="0"/>
            <a:endParaRPr lang="en-US" dirty="0"/>
          </a:p>
          <a:p>
            <a:pPr lvl="0"/>
            <a:r>
              <a:rPr lang="en-US" dirty="0"/>
              <a:t>Davis S, Moreau M, Kroll R, et al. Testosterone for low libido in postmenopausal women not taking estrogen. N </a:t>
            </a:r>
            <a:r>
              <a:rPr lang="en-US" dirty="0" err="1"/>
              <a:t>Engl</a:t>
            </a:r>
            <a:r>
              <a:rPr lang="en-US" dirty="0"/>
              <a:t> J Med. 2008;359:2005-2017.</a:t>
            </a:r>
          </a:p>
          <a:p>
            <a:pPr lvl="0"/>
            <a:endParaRPr lang="en-US" dirty="0"/>
          </a:p>
          <a:p>
            <a:pPr lvl="0"/>
            <a:r>
              <a:rPr lang="en-US" dirty="0"/>
              <a:t>Panay N, Al-Azzawi F, Bouchard C, et al. Testosterone treatment of HSDD in naturally menopausal women: the ADORE study. Climacteric. 2010;13(2):121-131.</a:t>
            </a:r>
          </a:p>
          <a:p>
            <a:pPr lvl="0"/>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394</a:t>
            </a:fld>
            <a:endParaRPr lang="en-US"/>
          </a:p>
        </p:txBody>
      </p:sp>
    </p:spTree>
    <p:extLst>
      <p:ext uri="{BB962C8B-B14F-4D97-AF65-F5344CB8AC3E}">
        <p14:creationId xmlns:p14="http://schemas.microsoft.com/office/powerpoint/2010/main" val="1020275609"/>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a:t>Davis S, Braunstein G. Efficacy and safety of testosterone in the management of hypoactive sexual desire disorder in postmenopausal women. J Sex Med. 2012;9(4):1134-1148.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395</a:t>
            </a:fld>
            <a:endParaRPr lang="en-US"/>
          </a:p>
        </p:txBody>
      </p:sp>
    </p:spTree>
    <p:extLst>
      <p:ext uri="{BB962C8B-B14F-4D97-AF65-F5344CB8AC3E}">
        <p14:creationId xmlns:p14="http://schemas.microsoft.com/office/powerpoint/2010/main" val="3392662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a:t>Nappi R, </a:t>
            </a:r>
            <a:r>
              <a:rPr lang="en-US" dirty="0" err="1"/>
              <a:t>Salonia</a:t>
            </a:r>
            <a:r>
              <a:rPr lang="en-US" dirty="0"/>
              <a:t> A, </a:t>
            </a:r>
            <a:r>
              <a:rPr lang="en-US" dirty="0" err="1"/>
              <a:t>Traish</a:t>
            </a:r>
            <a:r>
              <a:rPr lang="en-US" dirty="0"/>
              <a:t> AM et al. Clinical biologic </a:t>
            </a:r>
            <a:r>
              <a:rPr lang="en-US" dirty="0" err="1"/>
              <a:t>pathophysiologies</a:t>
            </a:r>
            <a:r>
              <a:rPr lang="en-US" dirty="0"/>
              <a:t> of women's sexual dysfunction. J  Sex Med 2005;2: 4-25.</a:t>
            </a:r>
          </a:p>
          <a:p>
            <a:endParaRPr lang="en-US" dirty="0"/>
          </a:p>
          <a:p>
            <a:r>
              <a:rPr lang="en-US" dirty="0"/>
              <a:t>Espinosa-Medina I, </a:t>
            </a:r>
            <a:r>
              <a:rPr lang="en-US" dirty="0" err="1"/>
              <a:t>Saha</a:t>
            </a:r>
            <a:r>
              <a:rPr lang="en-US" dirty="0"/>
              <a:t> O, </a:t>
            </a:r>
            <a:r>
              <a:rPr lang="en-US" dirty="0" err="1"/>
              <a:t>Boismoreau</a:t>
            </a:r>
            <a:r>
              <a:rPr lang="en-US" dirty="0"/>
              <a:t> F, et al. The sacral autonomic outflow is sympathetic. Science. 2016;354:893-7.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35</a:t>
            </a:fld>
            <a:endParaRPr lang="en-US"/>
          </a:p>
        </p:txBody>
      </p:sp>
    </p:spTree>
    <p:extLst>
      <p:ext uri="{BB962C8B-B14F-4D97-AF65-F5344CB8AC3E}">
        <p14:creationId xmlns:p14="http://schemas.microsoft.com/office/powerpoint/2010/main" val="1048458531"/>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a:t>Safety and efficacy of testosterone for women: a systematic review and meta-analysis of </a:t>
            </a:r>
            <a:r>
              <a:rPr lang="en-US" dirty="0" err="1"/>
              <a:t>randomised</a:t>
            </a:r>
            <a:r>
              <a:rPr lang="en-US" dirty="0"/>
              <a:t> controlled trial data</a:t>
            </a:r>
          </a:p>
          <a:p>
            <a:r>
              <a:rPr lang="en-US" dirty="0" err="1"/>
              <a:t>Rakibul</a:t>
            </a:r>
            <a:r>
              <a:rPr lang="en-US" dirty="0"/>
              <a:t> M Islam, PhD, Robin J Bell, MBBS, Sally Green, PhD, Matthew J Page, PhD, Susan R Davis, MBBS; July 25, 2019</a:t>
            </a:r>
          </a:p>
        </p:txBody>
      </p:sp>
      <p:sp>
        <p:nvSpPr>
          <p:cNvPr id="4" name="Slide Number Placeholder 3"/>
          <p:cNvSpPr>
            <a:spLocks noGrp="1"/>
          </p:cNvSpPr>
          <p:nvPr>
            <p:ph type="sldNum" sz="quarter" idx="5"/>
          </p:nvPr>
        </p:nvSpPr>
        <p:spPr/>
        <p:txBody>
          <a:bodyPr/>
          <a:lstStyle/>
          <a:p>
            <a:fld id="{C9B80B2D-5AA8-4CEB-AE44-47CDFCA8B2A8}" type="slidenum">
              <a:rPr lang="en-US" smtClean="0"/>
              <a:t>402</a:t>
            </a:fld>
            <a:endParaRPr lang="en-US"/>
          </a:p>
        </p:txBody>
      </p:sp>
    </p:spTree>
    <p:extLst>
      <p:ext uri="{BB962C8B-B14F-4D97-AF65-F5344CB8AC3E}">
        <p14:creationId xmlns:p14="http://schemas.microsoft.com/office/powerpoint/2010/main" val="2190918908"/>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a:t>Global Consensus Position Statement on the Use of Testosterone Therapy for Women</a:t>
            </a:r>
          </a:p>
          <a:p>
            <a:r>
              <a:rPr lang="en-US" dirty="0"/>
              <a:t>Climacteric, 22:5, 429-434, September 2, 2019.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403</a:t>
            </a:fld>
            <a:endParaRPr lang="en-US"/>
          </a:p>
        </p:txBody>
      </p:sp>
    </p:spTree>
    <p:extLst>
      <p:ext uri="{BB962C8B-B14F-4D97-AF65-F5344CB8AC3E}">
        <p14:creationId xmlns:p14="http://schemas.microsoft.com/office/powerpoint/2010/main" val="1062343702"/>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200" b="0" i="0" u="none" strike="noStrike" kern="1200" cap="none" spc="0" normalizeH="0" baseline="0" noProof="0" dirty="0" err="1">
                <a:ln>
                  <a:noFill/>
                </a:ln>
                <a:solidFill>
                  <a:prstClr val="black"/>
                </a:solidFill>
                <a:effectLst/>
                <a:uLnTx/>
                <a:uFillTx/>
                <a:latin typeface="Arial" panose="020B0604020202020204"/>
                <a:ea typeface="+mn-ea"/>
                <a:cs typeface="Arial" panose="020B0604020202020204" pitchFamily="34" charset="0"/>
              </a:rPr>
              <a:t>Vegunta</a:t>
            </a:r>
            <a:r>
              <a:rPr kumimoji="0" lang="en-US" altLang="en-US" sz="12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pitchFamily="34" charset="0"/>
              </a:rPr>
              <a:t>, et al. Androgen Therapy in Women. Journal of Women’s Health, Vol 00, Number 00, 2019. </a:t>
            </a:r>
          </a:p>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pitchFamily="34" charset="0"/>
              </a:rPr>
              <a:t>DOI: 10.1089/jwh.2018.7494</a:t>
            </a:r>
          </a:p>
          <a:p>
            <a:pPr marL="0" marR="0" lvl="0" indent="0" algn="l" defTabSz="6858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en-US" sz="1200" b="0" i="0" u="none" strike="noStrike" kern="1200" cap="none" spc="0" normalizeH="0" baseline="0" noProof="0" dirty="0">
                <a:ln>
                  <a:noFill/>
                </a:ln>
                <a:solidFill>
                  <a:prstClr val="black"/>
                </a:solidFill>
                <a:effectLst/>
                <a:uLnTx/>
                <a:uFillTx/>
                <a:latin typeface="Arial" panose="020B0604020202020204"/>
                <a:ea typeface="+mn-ea"/>
                <a:cs typeface="Arial" panose="020B0604020202020204" pitchFamily="34" charset="0"/>
              </a:rPr>
              <a:t>“Female testosterone cream gets tick of approval in win for gender and sexual equality.” Lawley Hormone Solutions, press release; 20 Nov 2020.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405</a:t>
            </a:fld>
            <a:endParaRPr lang="en-US"/>
          </a:p>
        </p:txBody>
      </p:sp>
    </p:spTree>
    <p:extLst>
      <p:ext uri="{BB962C8B-B14F-4D97-AF65-F5344CB8AC3E}">
        <p14:creationId xmlns:p14="http://schemas.microsoft.com/office/powerpoint/2010/main" val="1366459968"/>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Davis et al. Climacteric, 22:5, 429-434, September 2, 2019.</a:t>
            </a:r>
            <a:endParaRPr kumimoji="0" lang="en-US" altLang="en-US" sz="1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406</a:t>
            </a:fld>
            <a:endParaRPr lang="en-US"/>
          </a:p>
        </p:txBody>
      </p:sp>
    </p:spTree>
    <p:extLst>
      <p:ext uri="{BB962C8B-B14F-4D97-AF65-F5344CB8AC3E}">
        <p14:creationId xmlns:p14="http://schemas.microsoft.com/office/powerpoint/2010/main" val="1307631169"/>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Davis et al. Climacteric, 22:5, 429-434, September 2, 2019.</a:t>
            </a:r>
            <a:endParaRPr kumimoji="0" lang="en-US" altLang="en-US" sz="1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407</a:t>
            </a:fld>
            <a:endParaRPr lang="en-US"/>
          </a:p>
        </p:txBody>
      </p:sp>
    </p:spTree>
    <p:extLst>
      <p:ext uri="{BB962C8B-B14F-4D97-AF65-F5344CB8AC3E}">
        <p14:creationId xmlns:p14="http://schemas.microsoft.com/office/powerpoint/2010/main" val="1114552431"/>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rPr>
              <a:t>Davis et al. Climacteric, 22:5, 429-434, September 2, 2019.</a:t>
            </a:r>
            <a:endParaRPr kumimoji="0" lang="en-US" altLang="en-US" sz="1800" b="0" i="0" u="none" strike="noStrike" kern="1200" cap="none" spc="0" normalizeH="0" baseline="0" noProof="0" dirty="0">
              <a:ln>
                <a:noFill/>
              </a:ln>
              <a:solidFill>
                <a:srgbClr val="000000"/>
              </a:solidFill>
              <a:effectLst/>
              <a:uLnTx/>
              <a:uFillTx/>
              <a:latin typeface="Calibri Light" panose="020F0302020204030204" pitchFamily="34" charset="0"/>
              <a:ea typeface="+mn-ea"/>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408</a:t>
            </a:fld>
            <a:endParaRPr lang="en-US"/>
          </a:p>
        </p:txBody>
      </p:sp>
    </p:spTree>
    <p:extLst>
      <p:ext uri="{BB962C8B-B14F-4D97-AF65-F5344CB8AC3E}">
        <p14:creationId xmlns:p14="http://schemas.microsoft.com/office/powerpoint/2010/main" val="2035961807"/>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Basson</a:t>
            </a: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et al. J Sex Med 2010:7:314-3</a:t>
            </a:r>
          </a:p>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Shiffren</a:t>
            </a: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JL, </a:t>
            </a:r>
            <a:r>
              <a:rPr kumimoji="0" lang="en-US" altLang="en-US" sz="12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Gass</a:t>
            </a: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MLS. Menopause 2014;21:1038-1062.</a:t>
            </a:r>
          </a:p>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12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mn-cs"/>
              </a:rPr>
              <a:t>Shiffren</a:t>
            </a: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rPr>
              <a:t> Jl. Menopause 2015;10:1147-1149.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409</a:t>
            </a:fld>
            <a:endParaRPr lang="en-US"/>
          </a:p>
        </p:txBody>
      </p:sp>
    </p:spTree>
    <p:extLst>
      <p:ext uri="{BB962C8B-B14F-4D97-AF65-F5344CB8AC3E}">
        <p14:creationId xmlns:p14="http://schemas.microsoft.com/office/powerpoint/2010/main" val="2192688597"/>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Andrews FM, Abbey A, </a:t>
            </a:r>
            <a:r>
              <a:rPr lang="en-US" dirty="0" err="1"/>
              <a:t>Halman</a:t>
            </a:r>
            <a:r>
              <a:rPr lang="en-US" dirty="0"/>
              <a:t> J. Is fertility-problem stress different? The dynamics of stress in fertile and infertile couples. </a:t>
            </a:r>
            <a:r>
              <a:rPr lang="en-US" dirty="0" err="1"/>
              <a:t>Fertil</a:t>
            </a:r>
            <a:r>
              <a:rPr lang="en-US" dirty="0"/>
              <a:t> </a:t>
            </a:r>
            <a:r>
              <a:rPr lang="en-US" dirty="0" err="1"/>
              <a:t>Steril</a:t>
            </a:r>
            <a:r>
              <a:rPr lang="en-US" dirty="0"/>
              <a:t>. 1992;57(6):1247-1253. </a:t>
            </a:r>
          </a:p>
          <a:p>
            <a:endParaRPr lang="en-US" dirty="0"/>
          </a:p>
          <a:p>
            <a:r>
              <a:rPr lang="en-US" dirty="0"/>
              <a:t>Boivin J, </a:t>
            </a:r>
            <a:r>
              <a:rPr lang="en-US" dirty="0" err="1"/>
              <a:t>Takefman</a:t>
            </a:r>
            <a:r>
              <a:rPr lang="en-US" dirty="0"/>
              <a:t> JE, </a:t>
            </a:r>
            <a:r>
              <a:rPr lang="en-US" dirty="0" err="1"/>
              <a:t>Tulandi</a:t>
            </a:r>
            <a:r>
              <a:rPr lang="en-US" dirty="0"/>
              <a:t> T, </a:t>
            </a:r>
            <a:r>
              <a:rPr lang="en-US" dirty="0" err="1"/>
              <a:t>Brender</a:t>
            </a:r>
            <a:r>
              <a:rPr lang="en-US" dirty="0"/>
              <a:t> W. Reactions to infertility based on extent of treatment failure. </a:t>
            </a:r>
            <a:r>
              <a:rPr lang="en-US" dirty="0" err="1"/>
              <a:t>Fertil</a:t>
            </a:r>
            <a:r>
              <a:rPr lang="en-US" dirty="0"/>
              <a:t> </a:t>
            </a:r>
            <a:r>
              <a:rPr lang="en-US" dirty="0" err="1"/>
              <a:t>Steril</a:t>
            </a:r>
            <a:r>
              <a:rPr lang="en-US" dirty="0"/>
              <a:t>. 1995;63(4):801-807. </a:t>
            </a:r>
          </a:p>
          <a:p>
            <a:endParaRPr lang="en-US" dirty="0"/>
          </a:p>
          <a:p>
            <a:r>
              <a:rPr lang="en-US" dirty="0"/>
              <a:t>Cousineau TM, </a:t>
            </a:r>
            <a:r>
              <a:rPr lang="en-US" dirty="0" err="1"/>
              <a:t>Domar</a:t>
            </a:r>
            <a:r>
              <a:rPr lang="en-US" dirty="0"/>
              <a:t> A. Psychological impact of infertility. Best </a:t>
            </a:r>
            <a:r>
              <a:rPr lang="en-US" dirty="0" err="1"/>
              <a:t>Pract</a:t>
            </a:r>
            <a:r>
              <a:rPr lang="en-US" dirty="0"/>
              <a:t> Res </a:t>
            </a:r>
            <a:r>
              <a:rPr lang="en-US" dirty="0" err="1"/>
              <a:t>Obstet</a:t>
            </a:r>
            <a:r>
              <a:rPr lang="en-US" dirty="0"/>
              <a:t> Gynecol. 2007;21(2):293-308. </a:t>
            </a:r>
          </a:p>
          <a:p>
            <a:endParaRPr lang="en-US" dirty="0"/>
          </a:p>
          <a:p>
            <a:r>
              <a:rPr lang="en-US" dirty="0"/>
              <a:t>Berger MH, </a:t>
            </a:r>
            <a:r>
              <a:rPr lang="en-US" dirty="0" err="1"/>
              <a:t>Messore</a:t>
            </a:r>
            <a:r>
              <a:rPr lang="en-US" dirty="0"/>
              <a:t> M, </a:t>
            </a:r>
            <a:r>
              <a:rPr lang="en-US" dirty="0" err="1"/>
              <a:t>Pastuszak</a:t>
            </a:r>
            <a:r>
              <a:rPr lang="en-US" dirty="0"/>
              <a:t> AW, Ramasamy R. Association Between Infertility and Sexual Dysfunction in Men and Women. Sex Med Rev. 2016 Oct;4(4):353-365. </a:t>
            </a:r>
            <a:r>
              <a:rPr lang="en-US" dirty="0" err="1"/>
              <a:t>doi</a:t>
            </a:r>
            <a:r>
              <a:rPr lang="en-US" dirty="0"/>
              <a:t>: 10.1016/j.sxmr.2016.05.002. </a:t>
            </a:r>
            <a:r>
              <a:rPr lang="en-US" dirty="0" err="1"/>
              <a:t>Epub</a:t>
            </a:r>
            <a:r>
              <a:rPr lang="en-US" dirty="0"/>
              <a:t> 2016 Jun 4. PMID: 27872029.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411</a:t>
            </a:fld>
            <a:endParaRPr lang="en-US"/>
          </a:p>
        </p:txBody>
      </p:sp>
    </p:spTree>
    <p:extLst>
      <p:ext uri="{BB962C8B-B14F-4D97-AF65-F5344CB8AC3E}">
        <p14:creationId xmlns:p14="http://schemas.microsoft.com/office/powerpoint/2010/main" val="186260007"/>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pPr defTabSz="918071">
              <a:defRPr/>
            </a:pPr>
            <a:r>
              <a:rPr lang="en-US" dirty="0"/>
              <a:t>Nelson CJ, </a:t>
            </a:r>
            <a:r>
              <a:rPr lang="en-US" dirty="0" err="1"/>
              <a:t>Shindel</a:t>
            </a:r>
            <a:r>
              <a:rPr lang="en-US" dirty="0"/>
              <a:t> AW, Naughton CK, et al. Prevalence and predictors of sexual problems, relationship stress, and depression in female partners of infertile couples. J Sex Med. 2008;5(8):1907-1914. </a:t>
            </a:r>
          </a:p>
          <a:p>
            <a:pPr defTabSz="918071">
              <a:defRPr/>
            </a:pPr>
            <a:endParaRPr lang="en-US" dirty="0"/>
          </a:p>
          <a:p>
            <a:r>
              <a:rPr lang="en-US" dirty="0"/>
              <a:t>Andrews FM, Abbey A, </a:t>
            </a:r>
            <a:r>
              <a:rPr lang="en-US" dirty="0" err="1"/>
              <a:t>Halman</a:t>
            </a:r>
            <a:r>
              <a:rPr lang="en-US" dirty="0"/>
              <a:t> J. Is fertility-problem stress different? The dynamics of stress in fertile and infertile couples. </a:t>
            </a:r>
            <a:r>
              <a:rPr lang="en-US" dirty="0" err="1"/>
              <a:t>Fertil</a:t>
            </a:r>
            <a:r>
              <a:rPr lang="en-US" dirty="0"/>
              <a:t> </a:t>
            </a:r>
            <a:r>
              <a:rPr lang="en-US" dirty="0" err="1"/>
              <a:t>Steril</a:t>
            </a:r>
            <a:r>
              <a:rPr lang="en-US" dirty="0"/>
              <a:t>. 1992;57(6):1247-1253. </a:t>
            </a:r>
            <a:endParaRPr lang="en-US" b="1" dirty="0"/>
          </a:p>
          <a:p>
            <a:endParaRPr lang="en-US" dirty="0"/>
          </a:p>
          <a:p>
            <a:r>
              <a:rPr lang="en-US" dirty="0"/>
              <a:t>Boivin J, </a:t>
            </a:r>
            <a:r>
              <a:rPr lang="en-US" dirty="0" err="1"/>
              <a:t>Takefman</a:t>
            </a:r>
            <a:r>
              <a:rPr lang="en-US" dirty="0"/>
              <a:t> JE, </a:t>
            </a:r>
            <a:r>
              <a:rPr lang="en-US" dirty="0" err="1"/>
              <a:t>Tulandi</a:t>
            </a:r>
            <a:r>
              <a:rPr lang="en-US" dirty="0"/>
              <a:t> T, </a:t>
            </a:r>
            <a:r>
              <a:rPr lang="en-US" dirty="0" err="1"/>
              <a:t>Brender</a:t>
            </a:r>
            <a:r>
              <a:rPr lang="en-US" dirty="0"/>
              <a:t> W. Reactions to infertility based on extent of treatment failure. </a:t>
            </a:r>
            <a:r>
              <a:rPr lang="en-US" dirty="0" err="1"/>
              <a:t>Fertil</a:t>
            </a:r>
            <a:r>
              <a:rPr lang="en-US" dirty="0"/>
              <a:t> </a:t>
            </a:r>
            <a:r>
              <a:rPr lang="en-US" dirty="0" err="1"/>
              <a:t>Steril</a:t>
            </a:r>
            <a:r>
              <a:rPr lang="en-US" dirty="0"/>
              <a:t>. 1995;63(4):801-807. </a:t>
            </a:r>
          </a:p>
          <a:p>
            <a:endParaRPr lang="en-US" dirty="0"/>
          </a:p>
          <a:p>
            <a:r>
              <a:rPr lang="en-US" dirty="0"/>
              <a:t>Wallach EE, </a:t>
            </a:r>
            <a:r>
              <a:rPr lang="en-US" dirty="0" err="1"/>
              <a:t>Mahlstedt</a:t>
            </a:r>
            <a:r>
              <a:rPr lang="en-US" dirty="0"/>
              <a:t> PP. The psychological component of infertility. </a:t>
            </a:r>
            <a:r>
              <a:rPr lang="en-US" dirty="0" err="1"/>
              <a:t>Fertil</a:t>
            </a:r>
            <a:r>
              <a:rPr lang="en-US" dirty="0"/>
              <a:t> </a:t>
            </a:r>
            <a:r>
              <a:rPr lang="en-US" dirty="0" err="1"/>
              <a:t>Steril</a:t>
            </a:r>
            <a:r>
              <a:rPr lang="en-US" dirty="0"/>
              <a:t>. 1985;43(3):335-346.</a:t>
            </a:r>
          </a:p>
          <a:p>
            <a:pPr defTabSz="918071">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412</a:t>
            </a:fld>
            <a:endParaRPr lang="en-US"/>
          </a:p>
        </p:txBody>
      </p:sp>
    </p:spTree>
    <p:extLst>
      <p:ext uri="{BB962C8B-B14F-4D97-AF65-F5344CB8AC3E}">
        <p14:creationId xmlns:p14="http://schemas.microsoft.com/office/powerpoint/2010/main" val="2508010137"/>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Piva</a:t>
            </a:r>
            <a:r>
              <a:rPr lang="en-US" dirty="0"/>
              <a:t> I, Lo Monte G, Graziano A, Marci R. A literature review on the relationship between infertility and sexual dysfunction: does fun end with baby making? Eur J Contracept </a:t>
            </a:r>
            <a:r>
              <a:rPr lang="en-US" dirty="0" err="1"/>
              <a:t>Reprod</a:t>
            </a:r>
            <a:r>
              <a:rPr lang="en-US" dirty="0"/>
              <a:t> Health Care. 2014;19(4):231-237.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413</a:t>
            </a:fld>
            <a:endParaRPr lang="en-US"/>
          </a:p>
        </p:txBody>
      </p:sp>
    </p:spTree>
    <p:extLst>
      <p:ext uri="{BB962C8B-B14F-4D97-AF65-F5344CB8AC3E}">
        <p14:creationId xmlns:p14="http://schemas.microsoft.com/office/powerpoint/2010/main" val="3718999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defTabSz="918071">
              <a:defRPr/>
            </a:pPr>
            <a:r>
              <a:rPr lang="en-US" dirty="0"/>
              <a:t>Nappi R, </a:t>
            </a:r>
            <a:r>
              <a:rPr lang="en-US" dirty="0" err="1"/>
              <a:t>Salonia</a:t>
            </a:r>
            <a:r>
              <a:rPr lang="en-US" dirty="0"/>
              <a:t> A, </a:t>
            </a:r>
            <a:r>
              <a:rPr lang="en-US" dirty="0" err="1"/>
              <a:t>Traish</a:t>
            </a:r>
            <a:r>
              <a:rPr lang="en-US" dirty="0"/>
              <a:t> AM et al. Clinical biologic </a:t>
            </a:r>
            <a:r>
              <a:rPr lang="en-US" dirty="0" err="1"/>
              <a:t>pathophysiologies</a:t>
            </a:r>
            <a:r>
              <a:rPr lang="en-US" dirty="0"/>
              <a:t> of women's sexual dysfunction. J  Sex Med 2005;2: 4-25.</a:t>
            </a:r>
          </a:p>
          <a:p>
            <a:endParaRPr lang="en-US" dirty="0"/>
          </a:p>
          <a:p>
            <a:r>
              <a:rPr lang="en-US" dirty="0" err="1"/>
              <a:t>Uckert</a:t>
            </a:r>
            <a:r>
              <a:rPr lang="en-US" dirty="0"/>
              <a:t> S, Albrecht K, </a:t>
            </a:r>
            <a:r>
              <a:rPr lang="en-US" dirty="0" err="1"/>
              <a:t>Kuczyk</a:t>
            </a:r>
            <a:r>
              <a:rPr lang="en-US" dirty="0"/>
              <a:t> MA et al. Phosphodiesterase type 1, calcitonin gene-related peptide and vasoactive intestinal polypeptide are involved in the control of human vaginal arterial vessels. Eur J </a:t>
            </a:r>
            <a:r>
              <a:rPr lang="en-US" dirty="0" err="1"/>
              <a:t>Obstet</a:t>
            </a:r>
            <a:r>
              <a:rPr lang="en-US" dirty="0"/>
              <a:t> </a:t>
            </a:r>
            <a:r>
              <a:rPr lang="en-US" dirty="0" err="1"/>
              <a:t>Gynecol</a:t>
            </a:r>
            <a:r>
              <a:rPr lang="en-US" dirty="0"/>
              <a:t> </a:t>
            </a:r>
            <a:r>
              <a:rPr lang="en-US" dirty="0" err="1"/>
              <a:t>Reprod</a:t>
            </a:r>
            <a:r>
              <a:rPr lang="en-US" dirty="0"/>
              <a:t> Biol. 2013;169(2):283-286.</a:t>
            </a:r>
          </a:p>
          <a:p>
            <a:endParaRPr lang="en-US" dirty="0"/>
          </a:p>
          <a:p>
            <a:r>
              <a:rPr lang="en-US" dirty="0"/>
              <a:t>Kellogg DL, Zhao JL, </a:t>
            </a:r>
            <a:r>
              <a:rPr lang="en-US" dirty="0" err="1"/>
              <a:t>Coey</a:t>
            </a:r>
            <a:r>
              <a:rPr lang="en-US" dirty="0"/>
              <a:t> U, Green JV. Acetylcholine-induced vasodilation is mediated by nitric oxide and prostaglandins in human skin. J Appl Physiol. 1985;98(2):629-632.</a:t>
            </a:r>
          </a:p>
          <a:p>
            <a:pPr defTabSz="918071">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36</a:t>
            </a:fld>
            <a:endParaRPr lang="en-US"/>
          </a:p>
        </p:txBody>
      </p:sp>
    </p:spTree>
    <p:extLst>
      <p:ext uri="{BB962C8B-B14F-4D97-AF65-F5344CB8AC3E}">
        <p14:creationId xmlns:p14="http://schemas.microsoft.com/office/powerpoint/2010/main" val="2779056700"/>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Peng T, Coates R, </a:t>
            </a:r>
            <a:r>
              <a:rPr lang="en-US" dirty="0" err="1"/>
              <a:t>Maycock</a:t>
            </a:r>
            <a:r>
              <a:rPr lang="en-US" dirty="0"/>
              <a:t> B. The impact of fertility on sexuality: a literature review. </a:t>
            </a:r>
            <a:r>
              <a:rPr lang="en-US" dirty="0" err="1"/>
              <a:t>Australas</a:t>
            </a:r>
            <a:r>
              <a:rPr lang="en-US" dirty="0"/>
              <a:t> Med J. 2001;4(11):620-627.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414</a:t>
            </a:fld>
            <a:endParaRPr lang="en-US"/>
          </a:p>
        </p:txBody>
      </p:sp>
    </p:spTree>
    <p:extLst>
      <p:ext uri="{BB962C8B-B14F-4D97-AF65-F5344CB8AC3E}">
        <p14:creationId xmlns:p14="http://schemas.microsoft.com/office/powerpoint/2010/main" val="1243280485"/>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a:t>Boivin J, Appleton TC, </a:t>
            </a:r>
            <a:r>
              <a:rPr lang="en-US" dirty="0" err="1"/>
              <a:t>Baetens</a:t>
            </a:r>
            <a:r>
              <a:rPr lang="en-US" dirty="0"/>
              <a:t> P, et al. Guidelines for counselling in infertility: outline version. Hum </a:t>
            </a:r>
            <a:r>
              <a:rPr lang="en-US" dirty="0" err="1"/>
              <a:t>Reprod</a:t>
            </a:r>
            <a:r>
              <a:rPr lang="en-US" dirty="0"/>
              <a:t>. 2001:16(6):1301-1304.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415</a:t>
            </a:fld>
            <a:endParaRPr lang="en-US"/>
          </a:p>
        </p:txBody>
      </p:sp>
    </p:spTree>
    <p:extLst>
      <p:ext uri="{BB962C8B-B14F-4D97-AF65-F5344CB8AC3E}">
        <p14:creationId xmlns:p14="http://schemas.microsoft.com/office/powerpoint/2010/main" val="771656081"/>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Maguire K et al AJOG 2011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418</a:t>
            </a:fld>
            <a:endParaRPr lang="en-US"/>
          </a:p>
        </p:txBody>
      </p:sp>
    </p:spTree>
    <p:extLst>
      <p:ext uri="{BB962C8B-B14F-4D97-AF65-F5344CB8AC3E}">
        <p14:creationId xmlns:p14="http://schemas.microsoft.com/office/powerpoint/2010/main" val="152418160"/>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t>Maguire K et al AJOG 2011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419</a:t>
            </a:fld>
            <a:endParaRPr lang="en-US"/>
          </a:p>
        </p:txBody>
      </p:sp>
    </p:spTree>
    <p:extLst>
      <p:ext uri="{BB962C8B-B14F-4D97-AF65-F5344CB8AC3E}">
        <p14:creationId xmlns:p14="http://schemas.microsoft.com/office/powerpoint/2010/main" val="2888109078"/>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i="1" dirty="0"/>
              <a:t>Reference:</a:t>
            </a:r>
          </a:p>
          <a:p>
            <a:pPr defTabSz="924916">
              <a:defRPr/>
            </a:pPr>
            <a:r>
              <a:rPr lang="en-US" dirty="0"/>
              <a:t>Maguire K et al 2011, Moorman et al 2013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420</a:t>
            </a:fld>
            <a:endParaRPr lang="en-US"/>
          </a:p>
        </p:txBody>
      </p:sp>
    </p:spTree>
    <p:extLst>
      <p:ext uri="{BB962C8B-B14F-4D97-AF65-F5344CB8AC3E}">
        <p14:creationId xmlns:p14="http://schemas.microsoft.com/office/powerpoint/2010/main" val="3688434546"/>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Legend: </a:t>
            </a:r>
          </a:p>
          <a:p>
            <a:r>
              <a:rPr lang="en-US" dirty="0"/>
              <a:t>Angio=angiotensinogen; CBG=cortisol-binding globulin; CEE=conjugated estrogens; EE=</a:t>
            </a:r>
            <a:r>
              <a:rPr lang="en-US" dirty="0" err="1"/>
              <a:t>ehtinyl</a:t>
            </a:r>
            <a:r>
              <a:rPr lang="en-US" dirty="0"/>
              <a:t> estradiol; HDL-C=high density lipoprotein-cholesterol; HF=hot flashes; SHBG=sex hormone-binding globulin</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421</a:t>
            </a:fld>
            <a:endParaRPr lang="en-US"/>
          </a:p>
        </p:txBody>
      </p:sp>
    </p:spTree>
    <p:extLst>
      <p:ext uri="{BB962C8B-B14F-4D97-AF65-F5344CB8AC3E}">
        <p14:creationId xmlns:p14="http://schemas.microsoft.com/office/powerpoint/2010/main" val="2119684611"/>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i="1" dirty="0"/>
              <a:t>References:</a:t>
            </a:r>
          </a:p>
          <a:p>
            <a:pPr defTabSz="924916">
              <a:defRPr/>
            </a:pPr>
            <a:r>
              <a:rPr lang="en-US" dirty="0"/>
              <a:t>Davis AR, Castano PM. Oral Contraceptives and libido in women. </a:t>
            </a:r>
            <a:r>
              <a:rPr lang="en-US" dirty="0" err="1"/>
              <a:t>Annu</a:t>
            </a:r>
            <a:r>
              <a:rPr lang="en-US" dirty="0"/>
              <a:t> Rev Sex Res. 2004; Review</a:t>
            </a:r>
          </a:p>
          <a:p>
            <a:endParaRPr lang="en-US" dirty="0"/>
          </a:p>
          <a:p>
            <a:pPr defTabSz="924916">
              <a:defRPr/>
            </a:pPr>
            <a:r>
              <a:rPr lang="en-US" dirty="0"/>
              <a:t>Pastor Z, et al. The Influence of Combined Oral Contraceptives on Female Sexual Desire: A Systematic Review. Eur J Contracept </a:t>
            </a:r>
            <a:r>
              <a:rPr lang="en-US" dirty="0" err="1"/>
              <a:t>Reprod</a:t>
            </a:r>
            <a:r>
              <a:rPr lang="en-US" dirty="0"/>
              <a:t> Health Care. 2013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425</a:t>
            </a:fld>
            <a:endParaRPr lang="en-US"/>
          </a:p>
        </p:txBody>
      </p:sp>
    </p:spTree>
    <p:extLst>
      <p:ext uri="{BB962C8B-B14F-4D97-AF65-F5344CB8AC3E}">
        <p14:creationId xmlns:p14="http://schemas.microsoft.com/office/powerpoint/2010/main" val="2612708254"/>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err="1"/>
              <a:t>Lunsen</a:t>
            </a:r>
            <a:r>
              <a:rPr lang="en-US" dirty="0"/>
              <a:t>, Rik </a:t>
            </a:r>
            <a:r>
              <a:rPr lang="en-US" dirty="0" err="1"/>
              <a:t>H.w</a:t>
            </a:r>
            <a:r>
              <a:rPr lang="en-US" dirty="0"/>
              <a:t>. Van, et al. “Maintaining Physiologic Testosterone Levels during Combined Oral Contraceptives by Adding Dehydroepiandrosterone: II. Effects on Sexual Function. A Phase II Randomized, Double-Blind, Placebo-Controlled Study.” Contraception, vol. 98, no. 1, 2018, pp. 56–62., doi:10.1016/j.contraception.2018.02.014.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429</a:t>
            </a:fld>
            <a:endParaRPr lang="en-US"/>
          </a:p>
        </p:txBody>
      </p:sp>
    </p:spTree>
    <p:extLst>
      <p:ext uri="{BB962C8B-B14F-4D97-AF65-F5344CB8AC3E}">
        <p14:creationId xmlns:p14="http://schemas.microsoft.com/office/powerpoint/2010/main" val="1101693165"/>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p>
          <a:p>
            <a:r>
              <a:rPr lang="en-US" dirty="0"/>
              <a:t>Gupta J et al </a:t>
            </a:r>
            <a:r>
              <a:rPr lang="en-US" dirty="0" err="1"/>
              <a:t>Fertil</a:t>
            </a:r>
            <a:r>
              <a:rPr lang="en-US" dirty="0"/>
              <a:t> </a:t>
            </a:r>
            <a:r>
              <a:rPr lang="en-US" dirty="0" err="1"/>
              <a:t>Steril</a:t>
            </a:r>
            <a:r>
              <a:rPr lang="en-US" dirty="0"/>
              <a:t> 2012</a:t>
            </a:r>
          </a:p>
          <a:p>
            <a:r>
              <a:rPr lang="en-US" dirty="0"/>
              <a:t>Brown AJ et al </a:t>
            </a:r>
            <a:r>
              <a:rPr lang="en-US" dirty="0" err="1"/>
              <a:t>Obstet</a:t>
            </a:r>
            <a:r>
              <a:rPr lang="en-US" dirty="0"/>
              <a:t> </a:t>
            </a:r>
            <a:r>
              <a:rPr lang="en-US" dirty="0" err="1"/>
              <a:t>Gynecol</a:t>
            </a:r>
            <a:r>
              <a:rPr lang="en-US" dirty="0"/>
              <a:t> 2012</a:t>
            </a:r>
          </a:p>
          <a:p>
            <a:r>
              <a:rPr lang="en-US" dirty="0"/>
              <a:t>Antoniou G et al </a:t>
            </a:r>
            <a:r>
              <a:rPr lang="en-US" dirty="0" err="1"/>
              <a:t>Maturitas</a:t>
            </a:r>
            <a:r>
              <a:rPr lang="en-US" dirty="0"/>
              <a:t> 1997</a:t>
            </a:r>
          </a:p>
          <a:p>
            <a:r>
              <a:rPr lang="en-US" dirty="0"/>
              <a:t>Wong AWY et al </a:t>
            </a:r>
            <a:r>
              <a:rPr lang="en-US" dirty="0" err="1"/>
              <a:t>Obstet</a:t>
            </a:r>
            <a:r>
              <a:rPr lang="en-US" dirty="0"/>
              <a:t> </a:t>
            </a:r>
            <a:r>
              <a:rPr lang="en-US" dirty="0" err="1"/>
              <a:t>Gynecol</a:t>
            </a:r>
            <a:r>
              <a:rPr lang="en-US" dirty="0"/>
              <a:t> 2013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432</a:t>
            </a:fld>
            <a:endParaRPr lang="en-US"/>
          </a:p>
        </p:txBody>
      </p:sp>
    </p:spTree>
    <p:extLst>
      <p:ext uri="{BB962C8B-B14F-4D97-AF65-F5344CB8AC3E}">
        <p14:creationId xmlns:p14="http://schemas.microsoft.com/office/powerpoint/2010/main" val="1344269829"/>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Barrett G, </a:t>
            </a:r>
            <a:r>
              <a:rPr lang="en-US" dirty="0" err="1"/>
              <a:t>Pendry</a:t>
            </a:r>
            <a:r>
              <a:rPr lang="en-US" dirty="0"/>
              <a:t> E, Peacock J, et al. Women's sexual health after childbirth. Br J </a:t>
            </a:r>
            <a:r>
              <a:rPr lang="en-US" dirty="0" err="1"/>
              <a:t>Obstet</a:t>
            </a:r>
            <a:r>
              <a:rPr lang="en-US" dirty="0"/>
              <a:t> </a:t>
            </a:r>
            <a:r>
              <a:rPr lang="en-US" dirty="0" err="1"/>
              <a:t>Gynaecol</a:t>
            </a:r>
            <a:r>
              <a:rPr lang="en-US" dirty="0"/>
              <a:t>. 2000;107(2):186-195. </a:t>
            </a:r>
          </a:p>
          <a:p>
            <a:endParaRPr lang="en-US" dirty="0"/>
          </a:p>
          <a:p>
            <a:r>
              <a:rPr lang="en-US" dirty="0"/>
              <a:t>Rogers RG, Borders N, Leeman, LM, Albers LL. Does spontaneous genital tract trauma impact postpartum sexual function? J Midwifery Women's Health. 2009;54(2):98-103.</a:t>
            </a:r>
            <a:r>
              <a:rPr lang="en-US" b="1" dirty="0"/>
              <a:t>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440</a:t>
            </a:fld>
            <a:endParaRPr lang="en-US"/>
          </a:p>
        </p:txBody>
      </p:sp>
    </p:spTree>
    <p:extLst>
      <p:ext uri="{BB962C8B-B14F-4D97-AF65-F5344CB8AC3E}">
        <p14:creationId xmlns:p14="http://schemas.microsoft.com/office/powerpoint/2010/main" val="2157175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pPr defTabSz="918071">
              <a:defRPr/>
            </a:pPr>
            <a:r>
              <a:rPr lang="en-US" dirty="0" err="1"/>
              <a:t>Basson</a:t>
            </a:r>
            <a:r>
              <a:rPr lang="en-US" dirty="0"/>
              <a:t> R. Sexuality and sexual disorders. Clin </a:t>
            </a:r>
            <a:r>
              <a:rPr lang="en-US" dirty="0" err="1"/>
              <a:t>Updat</a:t>
            </a:r>
            <a:r>
              <a:rPr lang="en-US" dirty="0"/>
              <a:t> Women's Health Care. 2003;1:1-84.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38</a:t>
            </a:fld>
            <a:endParaRPr lang="en-US"/>
          </a:p>
        </p:txBody>
      </p:sp>
    </p:spTree>
    <p:extLst>
      <p:ext uri="{BB962C8B-B14F-4D97-AF65-F5344CB8AC3E}">
        <p14:creationId xmlns:p14="http://schemas.microsoft.com/office/powerpoint/2010/main" val="885050057"/>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Galazka</a:t>
            </a:r>
            <a:r>
              <a:rPr lang="en-US" dirty="0"/>
              <a:t> I, </a:t>
            </a:r>
            <a:r>
              <a:rPr lang="en-US" dirty="0" err="1"/>
              <a:t>Drosdzol</a:t>
            </a:r>
            <a:r>
              <a:rPr lang="en-US" dirty="0"/>
              <a:t>-Cop A, </a:t>
            </a:r>
            <a:r>
              <a:rPr lang="en-US" dirty="0" err="1"/>
              <a:t>Naworska</a:t>
            </a:r>
            <a:r>
              <a:rPr lang="en-US" dirty="0"/>
              <a:t> B, et al. Changes in the sexual function during pregnancy. J Sex Med. 2015:12(2):445-454. </a:t>
            </a:r>
          </a:p>
          <a:p>
            <a:endParaRPr lang="en-US" dirty="0"/>
          </a:p>
          <a:p>
            <a:r>
              <a:rPr lang="en-US" dirty="0"/>
              <a:t>Lowenstein L, Mustafa S, Burke Y. Pregnancy and normal sexual function. Are they compatible? J Sex Med. 2013;10(3):621-622. </a:t>
            </a:r>
          </a:p>
          <a:p>
            <a:endParaRPr lang="en-US" dirty="0"/>
          </a:p>
          <a:p>
            <a:r>
              <a:rPr lang="en-US" dirty="0" err="1"/>
              <a:t>Corbacioglu</a:t>
            </a:r>
            <a:r>
              <a:rPr lang="en-US" dirty="0"/>
              <a:t> A, </a:t>
            </a:r>
            <a:r>
              <a:rPr lang="en-US" dirty="0" err="1"/>
              <a:t>Bakir</a:t>
            </a:r>
            <a:r>
              <a:rPr lang="en-US" dirty="0"/>
              <a:t> VL, </a:t>
            </a:r>
            <a:r>
              <a:rPr lang="en-US" dirty="0" err="1"/>
              <a:t>Akbayir</a:t>
            </a:r>
            <a:r>
              <a:rPr lang="en-US" dirty="0"/>
              <a:t> O, et al. The role of pregnancy awareness on female sexual function in early gestation. J Sex Med. 2012;9(7):1897-1903.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441</a:t>
            </a:fld>
            <a:endParaRPr lang="en-US"/>
          </a:p>
        </p:txBody>
      </p:sp>
    </p:spTree>
    <p:extLst>
      <p:ext uri="{BB962C8B-B14F-4D97-AF65-F5344CB8AC3E}">
        <p14:creationId xmlns:p14="http://schemas.microsoft.com/office/powerpoint/2010/main" val="2078392310"/>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Galazka</a:t>
            </a:r>
            <a:r>
              <a:rPr lang="en-US" dirty="0"/>
              <a:t> I, </a:t>
            </a:r>
            <a:r>
              <a:rPr lang="en-US" dirty="0" err="1"/>
              <a:t>Drosdzol</a:t>
            </a:r>
            <a:r>
              <a:rPr lang="en-US" dirty="0"/>
              <a:t>-Cop A, </a:t>
            </a:r>
            <a:r>
              <a:rPr lang="en-US" dirty="0" err="1"/>
              <a:t>Naworska</a:t>
            </a:r>
            <a:r>
              <a:rPr lang="en-US" dirty="0"/>
              <a:t> B, et al. Changes in the sexual function during pregnancy. J Sex Med. 2015:12(2):445-454. </a:t>
            </a:r>
          </a:p>
          <a:p>
            <a:endParaRPr lang="en-US" dirty="0"/>
          </a:p>
          <a:p>
            <a:r>
              <a:rPr lang="en-US" dirty="0"/>
              <a:t>Lowenstein L, Mustafa S, Burke Y. Pregnancy and normal sexual function. Are they compatible? J Sex Med. 2013;10(3):621-622. </a:t>
            </a:r>
          </a:p>
          <a:p>
            <a:endParaRPr lang="en-US" dirty="0"/>
          </a:p>
          <a:p>
            <a:r>
              <a:rPr lang="en-US" dirty="0" err="1"/>
              <a:t>Corbacioglu</a:t>
            </a:r>
            <a:r>
              <a:rPr lang="en-US" dirty="0"/>
              <a:t> A, </a:t>
            </a:r>
            <a:r>
              <a:rPr lang="en-US" dirty="0" err="1"/>
              <a:t>Bakir</a:t>
            </a:r>
            <a:r>
              <a:rPr lang="en-US" dirty="0"/>
              <a:t> VL, </a:t>
            </a:r>
            <a:r>
              <a:rPr lang="en-US" dirty="0" err="1"/>
              <a:t>Akbayir</a:t>
            </a:r>
            <a:r>
              <a:rPr lang="en-US" dirty="0"/>
              <a:t> O, et al. The role of pregnancy awareness on female sexual function in early gestation. J Sex Med. 2012;9(7):1897-1903.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442</a:t>
            </a:fld>
            <a:endParaRPr lang="en-US"/>
          </a:p>
        </p:txBody>
      </p:sp>
    </p:spTree>
    <p:extLst>
      <p:ext uri="{BB962C8B-B14F-4D97-AF65-F5344CB8AC3E}">
        <p14:creationId xmlns:p14="http://schemas.microsoft.com/office/powerpoint/2010/main" val="2483560714"/>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Read J. Sexual problems association with infertility, pregnancy, and ageing. BMJ. 2004;329:559-561. </a:t>
            </a:r>
          </a:p>
          <a:p>
            <a:endParaRPr lang="en-US" dirty="0"/>
          </a:p>
          <a:p>
            <a:r>
              <a:rPr lang="en-US" dirty="0" err="1"/>
              <a:t>Reamy</a:t>
            </a:r>
            <a:r>
              <a:rPr lang="en-US" dirty="0"/>
              <a:t> KJ, White SE. Dyspareunia in pregnancy. J </a:t>
            </a:r>
            <a:r>
              <a:rPr lang="en-US" dirty="0" err="1"/>
              <a:t>Psychosom</a:t>
            </a:r>
            <a:r>
              <a:rPr lang="en-US" dirty="0"/>
              <a:t> </a:t>
            </a:r>
            <a:r>
              <a:rPr lang="en-US" dirty="0" err="1"/>
              <a:t>Obstet</a:t>
            </a:r>
            <a:r>
              <a:rPr lang="en-US" dirty="0"/>
              <a:t> </a:t>
            </a:r>
            <a:r>
              <a:rPr lang="en-US" dirty="0" err="1"/>
              <a:t>Gynaecol</a:t>
            </a:r>
            <a:r>
              <a:rPr lang="en-US" dirty="0"/>
              <a:t>. 1985;4(4):263-270.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443</a:t>
            </a:fld>
            <a:endParaRPr lang="en-US"/>
          </a:p>
        </p:txBody>
      </p:sp>
    </p:spTree>
    <p:extLst>
      <p:ext uri="{BB962C8B-B14F-4D97-AF65-F5344CB8AC3E}">
        <p14:creationId xmlns:p14="http://schemas.microsoft.com/office/powerpoint/2010/main" val="1166594509"/>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Sacomori</a:t>
            </a:r>
            <a:r>
              <a:rPr lang="en-US" dirty="0"/>
              <a:t> C, Cardoso FL. Sexual initiative and intercourse behavior during pregnancy among Brazilian women: a retrospective study. J Sex Marital </a:t>
            </a:r>
            <a:r>
              <a:rPr lang="en-US" dirty="0" err="1"/>
              <a:t>Ther</a:t>
            </a:r>
            <a:r>
              <a:rPr lang="en-US" dirty="0"/>
              <a:t>. 2010;36(2):124-136.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444</a:t>
            </a:fld>
            <a:endParaRPr lang="en-US"/>
          </a:p>
        </p:txBody>
      </p:sp>
    </p:spTree>
    <p:extLst>
      <p:ext uri="{BB962C8B-B14F-4D97-AF65-F5344CB8AC3E}">
        <p14:creationId xmlns:p14="http://schemas.microsoft.com/office/powerpoint/2010/main" val="1486503663"/>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Handa</a:t>
            </a:r>
            <a:r>
              <a:rPr lang="en-US" dirty="0"/>
              <a:t> VL. Sexual function and childbirth. Semin </a:t>
            </a:r>
            <a:r>
              <a:rPr lang="en-US" dirty="0" err="1"/>
              <a:t>Perinatol</a:t>
            </a:r>
            <a:r>
              <a:rPr lang="en-US" dirty="0"/>
              <a:t>. 2006;30(5):253-256.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445</a:t>
            </a:fld>
            <a:endParaRPr lang="en-US"/>
          </a:p>
        </p:txBody>
      </p:sp>
    </p:spTree>
    <p:extLst>
      <p:ext uri="{BB962C8B-B14F-4D97-AF65-F5344CB8AC3E}">
        <p14:creationId xmlns:p14="http://schemas.microsoft.com/office/powerpoint/2010/main" val="3893738812"/>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Handa</a:t>
            </a:r>
            <a:r>
              <a:rPr lang="en-US" dirty="0"/>
              <a:t> VL. Sexual function and childbirth. Semin </a:t>
            </a:r>
            <a:r>
              <a:rPr lang="en-US" dirty="0" err="1"/>
              <a:t>Perinatol</a:t>
            </a:r>
            <a:r>
              <a:rPr lang="en-US" dirty="0"/>
              <a:t>. 2006;30(5):253-256. </a:t>
            </a:r>
          </a:p>
          <a:p>
            <a:endParaRPr lang="en-US" dirty="0"/>
          </a:p>
          <a:p>
            <a:r>
              <a:rPr lang="en-US" dirty="0"/>
              <a:t>McKenna KE. The neurophysiology of female sexual function. World J Urol. 2002;20(2):93-100. </a:t>
            </a:r>
          </a:p>
          <a:p>
            <a:endParaRPr lang="en-US" dirty="0"/>
          </a:p>
          <a:p>
            <a:r>
              <a:rPr lang="en-US" dirty="0"/>
              <a:t>Snooks SJ, Swash M, Henry MM, </a:t>
            </a:r>
            <a:r>
              <a:rPr lang="en-US" dirty="0" err="1"/>
              <a:t>Setchell</a:t>
            </a:r>
            <a:r>
              <a:rPr lang="en-US" dirty="0"/>
              <a:t> M. Risk factors in childbirth causing damage to the pelvic floor innervation. Int J Colorectal Dis. 1986;1(1):20-24.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446</a:t>
            </a:fld>
            <a:endParaRPr lang="en-US"/>
          </a:p>
        </p:txBody>
      </p:sp>
    </p:spTree>
    <p:extLst>
      <p:ext uri="{BB962C8B-B14F-4D97-AF65-F5344CB8AC3E}">
        <p14:creationId xmlns:p14="http://schemas.microsoft.com/office/powerpoint/2010/main" val="1117909731"/>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Lurie S, Aizenberg M, Sulema V, et al. Sexual function after childbirth by the mode of delivery: a prospective study. Arch </a:t>
            </a:r>
            <a:r>
              <a:rPr lang="en-US" dirty="0" err="1"/>
              <a:t>Gynecol</a:t>
            </a:r>
            <a:r>
              <a:rPr lang="en-US" dirty="0"/>
              <a:t> Obstet. 2013;288(4):785-792. </a:t>
            </a:r>
          </a:p>
          <a:p>
            <a:endParaRPr lang="en-US" dirty="0"/>
          </a:p>
          <a:p>
            <a:r>
              <a:rPr lang="en-US" dirty="0" err="1"/>
              <a:t>Safarinejad</a:t>
            </a:r>
            <a:r>
              <a:rPr lang="en-US" dirty="0"/>
              <a:t> MR, </a:t>
            </a:r>
            <a:r>
              <a:rPr lang="en-US" dirty="0" err="1"/>
              <a:t>Kolahi</a:t>
            </a:r>
            <a:r>
              <a:rPr lang="en-US" dirty="0"/>
              <a:t> AA, Hosseini L. The effect of the mode of delivery on the quality of life, sexual function, and sexual satisfaction in primiparous women and their husbands. J Sex Med. 2009;6(6):1645-1667.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447</a:t>
            </a:fld>
            <a:endParaRPr lang="en-US"/>
          </a:p>
        </p:txBody>
      </p:sp>
    </p:spTree>
    <p:extLst>
      <p:ext uri="{BB962C8B-B14F-4D97-AF65-F5344CB8AC3E}">
        <p14:creationId xmlns:p14="http://schemas.microsoft.com/office/powerpoint/2010/main" val="1995494081"/>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Rosenbaum TY, </a:t>
            </a:r>
            <a:r>
              <a:rPr lang="en-US" dirty="0" err="1"/>
              <a:t>Padoa</a:t>
            </a:r>
            <a:r>
              <a:rPr lang="en-US" dirty="0"/>
              <a:t>, A. Managing pregnancy and delivery in women with sexual pain disorders. J Sex Med. 2012;9(7):1726-1735. </a:t>
            </a:r>
          </a:p>
          <a:p>
            <a:endParaRPr lang="en-US" dirty="0"/>
          </a:p>
          <a:p>
            <a:r>
              <a:rPr lang="en-US" dirty="0" err="1"/>
              <a:t>Labrecque</a:t>
            </a:r>
            <a:r>
              <a:rPr lang="en-US" dirty="0"/>
              <a:t> M, Eason E, Marcoux S, et al. Randomized controlled trial of prevention of perineal trauma by perineal massage during pregnancy. Am J </a:t>
            </a:r>
            <a:r>
              <a:rPr lang="en-US" dirty="0" err="1"/>
              <a:t>Obstet</a:t>
            </a:r>
            <a:r>
              <a:rPr lang="en-US" dirty="0"/>
              <a:t> Gynecol. 1999;180(3):593-600.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448</a:t>
            </a:fld>
            <a:endParaRPr lang="en-US"/>
          </a:p>
        </p:txBody>
      </p:sp>
    </p:spTree>
    <p:extLst>
      <p:ext uri="{BB962C8B-B14F-4D97-AF65-F5344CB8AC3E}">
        <p14:creationId xmlns:p14="http://schemas.microsoft.com/office/powerpoint/2010/main" val="1075601285"/>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Handa</a:t>
            </a:r>
            <a:r>
              <a:rPr lang="en-US" dirty="0"/>
              <a:t> VL. Sexual function and childbirth. Semin </a:t>
            </a:r>
            <a:r>
              <a:rPr lang="en-US" dirty="0" err="1"/>
              <a:t>Perinatol</a:t>
            </a:r>
            <a:r>
              <a:rPr lang="en-US" dirty="0"/>
              <a:t>. 2006;30(5):253-256. </a:t>
            </a:r>
          </a:p>
          <a:p>
            <a:endParaRPr lang="en-US" dirty="0"/>
          </a:p>
          <a:p>
            <a:r>
              <a:rPr lang="en-US" dirty="0"/>
              <a:t>De </a:t>
            </a:r>
            <a:r>
              <a:rPr lang="en-US" dirty="0" err="1"/>
              <a:t>Judicibus</a:t>
            </a:r>
            <a:r>
              <a:rPr lang="en-US" dirty="0"/>
              <a:t> MA, McCabe MP. Psychological factors and the sexuality of pregnant and postpartum women. J Sex Res. 2002;39(2):94-103.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449</a:t>
            </a:fld>
            <a:endParaRPr lang="en-US"/>
          </a:p>
        </p:txBody>
      </p:sp>
    </p:spTree>
    <p:extLst>
      <p:ext uri="{BB962C8B-B14F-4D97-AF65-F5344CB8AC3E}">
        <p14:creationId xmlns:p14="http://schemas.microsoft.com/office/powerpoint/2010/main" val="709684449"/>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Kingsberg</a:t>
            </a:r>
            <a:r>
              <a:rPr lang="en-US" dirty="0"/>
              <a:t>, S, </a:t>
            </a:r>
            <a:r>
              <a:rPr lang="en-US" dirty="0" err="1"/>
              <a:t>Rezaee</a:t>
            </a:r>
            <a:r>
              <a:rPr lang="en-US" dirty="0"/>
              <a:t> R. How to prepare your patient for the many nuances of postpartum sexuality. OBG Management. 2012;24(1):24-38.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450</a:t>
            </a:fld>
            <a:endParaRPr lang="en-US"/>
          </a:p>
        </p:txBody>
      </p:sp>
    </p:spTree>
    <p:extLst>
      <p:ext uri="{BB962C8B-B14F-4D97-AF65-F5344CB8AC3E}">
        <p14:creationId xmlns:p14="http://schemas.microsoft.com/office/powerpoint/2010/main" val="2453479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a:t>
            </a:r>
          </a:p>
          <a:p>
            <a:r>
              <a:rPr lang="en-US" dirty="0" err="1"/>
              <a:t>Athanasiadis</a:t>
            </a:r>
            <a:r>
              <a:rPr lang="en-US" dirty="0"/>
              <a:t> L, </a:t>
            </a:r>
            <a:r>
              <a:rPr lang="en-US" dirty="0" err="1"/>
              <a:t>Papaharitou</a:t>
            </a:r>
            <a:r>
              <a:rPr lang="en-US" dirty="0"/>
              <a:t> S, </a:t>
            </a:r>
            <a:r>
              <a:rPr lang="en-US" dirty="0" err="1"/>
              <a:t>Salpiggidis</a:t>
            </a:r>
            <a:r>
              <a:rPr lang="en-US" dirty="0"/>
              <a:t> G et al. Education physicians to treat erectile dysfunction patients: development and evaluation of a course on communication and management strategies. J Sex Med 2006;3(1):47-55. </a:t>
            </a:r>
          </a:p>
          <a:p>
            <a:r>
              <a:rPr lang="en-US" dirty="0" err="1"/>
              <a:t>Sadovsky</a:t>
            </a:r>
            <a:r>
              <a:rPr lang="en-US" dirty="0"/>
              <a:t> R, Nusbaum M. Sexual health inquiry and support is a primary care priority. J Sex Med. 2006;3(1);3-11.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39</a:t>
            </a:fld>
            <a:endParaRPr lang="en-US"/>
          </a:p>
        </p:txBody>
      </p:sp>
    </p:spTree>
    <p:extLst>
      <p:ext uri="{BB962C8B-B14F-4D97-AF65-F5344CB8AC3E}">
        <p14:creationId xmlns:p14="http://schemas.microsoft.com/office/powerpoint/2010/main" val="978392345"/>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Connolly A, Thorp J, </a:t>
            </a:r>
            <a:r>
              <a:rPr lang="en-US" dirty="0" err="1"/>
              <a:t>Pahel</a:t>
            </a:r>
            <a:r>
              <a:rPr lang="en-US" dirty="0"/>
              <a:t> L. Effects of pregnancy and childbirth on postpartum sexual function: a longitudinal prospective study. Int </a:t>
            </a:r>
            <a:r>
              <a:rPr lang="en-US" dirty="0" err="1"/>
              <a:t>Urogynecol</a:t>
            </a:r>
            <a:r>
              <a:rPr lang="en-US" dirty="0"/>
              <a:t> J. 2005; 16(4):263-267.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451</a:t>
            </a:fld>
            <a:endParaRPr lang="en-US"/>
          </a:p>
        </p:txBody>
      </p:sp>
    </p:spTree>
    <p:extLst>
      <p:ext uri="{BB962C8B-B14F-4D97-AF65-F5344CB8AC3E}">
        <p14:creationId xmlns:p14="http://schemas.microsoft.com/office/powerpoint/2010/main" val="851709811"/>
      </p:ext>
    </p:extLst>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von </a:t>
            </a:r>
            <a:r>
              <a:rPr lang="en-US" dirty="0" err="1"/>
              <a:t>Sydow</a:t>
            </a:r>
            <a:r>
              <a:rPr lang="en-US" dirty="0"/>
              <a:t> K. Sexuality during pregnancy and after childbirth. J </a:t>
            </a:r>
            <a:r>
              <a:rPr lang="en-US" dirty="0" err="1"/>
              <a:t>Psychosom</a:t>
            </a:r>
            <a:r>
              <a:rPr lang="en-US" dirty="0"/>
              <a:t> Res. 1999;47(1):27-49.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452</a:t>
            </a:fld>
            <a:endParaRPr lang="en-US"/>
          </a:p>
        </p:txBody>
      </p:sp>
    </p:spTree>
    <p:extLst>
      <p:ext uri="{BB962C8B-B14F-4D97-AF65-F5344CB8AC3E}">
        <p14:creationId xmlns:p14="http://schemas.microsoft.com/office/powerpoint/2010/main" val="3685751047"/>
      </p:ext>
    </p:extLst>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Morof</a:t>
            </a:r>
            <a:r>
              <a:rPr lang="en-US" dirty="0"/>
              <a:t> D, Barrett G, Peacock J, et al. Postnatal depression and sexual health after childbirth. </a:t>
            </a:r>
            <a:r>
              <a:rPr lang="en-US" dirty="0" err="1"/>
              <a:t>Obstet</a:t>
            </a:r>
            <a:r>
              <a:rPr lang="en-US" dirty="0"/>
              <a:t> Gynecol. 2003;102(6):1318-1325.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453</a:t>
            </a:fld>
            <a:endParaRPr lang="en-US"/>
          </a:p>
        </p:txBody>
      </p:sp>
    </p:spTree>
    <p:extLst>
      <p:ext uri="{BB962C8B-B14F-4D97-AF65-F5344CB8AC3E}">
        <p14:creationId xmlns:p14="http://schemas.microsoft.com/office/powerpoint/2010/main" val="3833823289"/>
      </p:ext>
    </p:extLst>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Lowenstein L, Mustafa S, Burke Y. Pregnancy and normal sexual function. Are they compatible? J Sex Med. 2013;10(3):621-622. </a:t>
            </a:r>
          </a:p>
          <a:p>
            <a:endParaRPr lang="en-US" dirty="0"/>
          </a:p>
          <a:p>
            <a:r>
              <a:rPr lang="en-US" dirty="0"/>
              <a:t>von </a:t>
            </a:r>
            <a:r>
              <a:rPr lang="en-US" dirty="0" err="1"/>
              <a:t>Sydow</a:t>
            </a:r>
            <a:r>
              <a:rPr lang="en-US" dirty="0"/>
              <a:t> K. Sexuality during pregnancy and after childbirth. J </a:t>
            </a:r>
            <a:r>
              <a:rPr lang="en-US" dirty="0" err="1"/>
              <a:t>Psychosom</a:t>
            </a:r>
            <a:r>
              <a:rPr lang="en-US" dirty="0"/>
              <a:t> Res. 1999;47(1):27-49.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454</a:t>
            </a:fld>
            <a:endParaRPr lang="en-US"/>
          </a:p>
        </p:txBody>
      </p:sp>
    </p:spTree>
    <p:extLst>
      <p:ext uri="{BB962C8B-B14F-4D97-AF65-F5344CB8AC3E}">
        <p14:creationId xmlns:p14="http://schemas.microsoft.com/office/powerpoint/2010/main" val="2878052650"/>
      </p:ext>
    </p:extLst>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Lowenstein L, Mustafa S, Burke Y. Pregnancy and normal sexual function. Are they compatible? J Sex Med. 2013;10(3):621-622. </a:t>
            </a:r>
          </a:p>
          <a:p>
            <a:endParaRPr lang="en-US" dirty="0"/>
          </a:p>
          <a:p>
            <a:r>
              <a:rPr lang="en-US" dirty="0"/>
              <a:t>von </a:t>
            </a:r>
            <a:r>
              <a:rPr lang="en-US" dirty="0" err="1"/>
              <a:t>Sydow</a:t>
            </a:r>
            <a:r>
              <a:rPr lang="en-US" dirty="0"/>
              <a:t> K. Sexuality during pregnancy and after childbirth. J </a:t>
            </a:r>
            <a:r>
              <a:rPr lang="en-US" dirty="0" err="1"/>
              <a:t>Psychosom</a:t>
            </a:r>
            <a:r>
              <a:rPr lang="en-US" dirty="0"/>
              <a:t> Res. 1999;47(1):27-49.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455</a:t>
            </a:fld>
            <a:endParaRPr lang="en-US"/>
          </a:p>
        </p:txBody>
      </p:sp>
    </p:spTree>
    <p:extLst>
      <p:ext uri="{BB962C8B-B14F-4D97-AF65-F5344CB8AC3E}">
        <p14:creationId xmlns:p14="http://schemas.microsoft.com/office/powerpoint/2010/main" val="1534390528"/>
      </p:ext>
    </p:extLst>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Faubion</a:t>
            </a:r>
            <a:r>
              <a:rPr lang="en-US" dirty="0"/>
              <a:t>, SS, </a:t>
            </a:r>
            <a:r>
              <a:rPr lang="en-US" dirty="0" err="1"/>
              <a:t>MacLaughlin</a:t>
            </a:r>
            <a:r>
              <a:rPr lang="en-US" dirty="0"/>
              <a:t> KL, Long ME, et al. Surveillance and care of the gynecologic cancer survivor. J Women's Health. 2015;24(11):899-906.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457</a:t>
            </a:fld>
            <a:endParaRPr lang="en-US"/>
          </a:p>
        </p:txBody>
      </p:sp>
    </p:spTree>
    <p:extLst>
      <p:ext uri="{BB962C8B-B14F-4D97-AF65-F5344CB8AC3E}">
        <p14:creationId xmlns:p14="http://schemas.microsoft.com/office/powerpoint/2010/main" val="2462979653"/>
      </p:ext>
    </p:extLst>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Jervoise</a:t>
            </a:r>
            <a:r>
              <a:rPr lang="en-US" dirty="0"/>
              <a:t> H, Andreyev H, </a:t>
            </a:r>
            <a:r>
              <a:rPr lang="en-US" dirty="0" err="1"/>
              <a:t>Wotherspoon</a:t>
            </a:r>
            <a:r>
              <a:rPr lang="en-US" dirty="0"/>
              <a:t> A, et al. "Pelvic radiation disease": new understanding and new solutions for a new disease in the era of cancer survivorship. </a:t>
            </a:r>
            <a:r>
              <a:rPr lang="en-US" dirty="0" err="1"/>
              <a:t>Scand</a:t>
            </a:r>
            <a:r>
              <a:rPr lang="en-US" dirty="0"/>
              <a:t> J Gastroenterol. 2011;46(4):389-397.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460</a:t>
            </a:fld>
            <a:endParaRPr lang="en-US"/>
          </a:p>
        </p:txBody>
      </p:sp>
    </p:spTree>
    <p:extLst>
      <p:ext uri="{BB962C8B-B14F-4D97-AF65-F5344CB8AC3E}">
        <p14:creationId xmlns:p14="http://schemas.microsoft.com/office/powerpoint/2010/main" val="2514840980"/>
      </p:ext>
    </p:extLst>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u="sng" dirty="0">
                <a:hlinkClick r:id="rId3" tooltip="The journal of sexual medicine."/>
              </a:rPr>
              <a:t>J Sex Med.</a:t>
            </a:r>
            <a:r>
              <a:rPr lang="en-US" dirty="0"/>
              <a:t> 2013 Feb;10 Suppl 1:53-64. </a:t>
            </a:r>
            <a:r>
              <a:rPr lang="en-US" dirty="0" err="1"/>
              <a:t>doi</a:t>
            </a:r>
            <a:r>
              <a:rPr lang="en-US" dirty="0"/>
              <a:t>: 10.1111/jsm.12010. Pelvic Radiotherapy and Sexual Function in Men and Women. </a:t>
            </a:r>
            <a:r>
              <a:rPr lang="en-US" dirty="0" err="1"/>
              <a:t>Incrocci</a:t>
            </a:r>
            <a:r>
              <a:rPr lang="en-US" dirty="0"/>
              <a:t>, L; Jensen, PT</a:t>
            </a:r>
            <a:endParaRPr lang="en-US"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466</a:t>
            </a:fld>
            <a:endParaRPr lang="en-US"/>
          </a:p>
        </p:txBody>
      </p:sp>
    </p:spTree>
    <p:extLst>
      <p:ext uri="{BB962C8B-B14F-4D97-AF65-F5344CB8AC3E}">
        <p14:creationId xmlns:p14="http://schemas.microsoft.com/office/powerpoint/2010/main" val="90787587"/>
      </p:ext>
    </p:extLst>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Crean</a:t>
            </a:r>
            <a:r>
              <a:rPr lang="en-US" sz="1200" b="0" i="0" kern="1200" dirty="0">
                <a:solidFill>
                  <a:schemeClr val="tx1"/>
                </a:solidFill>
                <a:effectLst/>
                <a:latin typeface="+mn-lt"/>
                <a:ea typeface="+mn-ea"/>
                <a:cs typeface="+mn-cs"/>
              </a:rPr>
              <a:t>-Tate KK, </a:t>
            </a:r>
            <a:r>
              <a:rPr lang="en-US" sz="1200" b="0" i="0" kern="1200" dirty="0" err="1">
                <a:solidFill>
                  <a:schemeClr val="tx1"/>
                </a:solidFill>
                <a:effectLst/>
                <a:latin typeface="+mn-lt"/>
                <a:ea typeface="+mn-ea"/>
                <a:cs typeface="+mn-cs"/>
              </a:rPr>
              <a:t>Faubion</a:t>
            </a:r>
            <a:r>
              <a:rPr lang="en-US" sz="1200" b="0" i="0" kern="1200" dirty="0">
                <a:solidFill>
                  <a:schemeClr val="tx1"/>
                </a:solidFill>
                <a:effectLst/>
                <a:latin typeface="+mn-lt"/>
                <a:ea typeface="+mn-ea"/>
                <a:cs typeface="+mn-cs"/>
              </a:rPr>
              <a:t> SS, Pederson HJ, </a:t>
            </a:r>
            <a:r>
              <a:rPr lang="en-US" sz="1200" b="0" i="0" kern="1200" dirty="0" err="1">
                <a:solidFill>
                  <a:schemeClr val="tx1"/>
                </a:solidFill>
                <a:effectLst/>
                <a:latin typeface="+mn-lt"/>
                <a:ea typeface="+mn-ea"/>
                <a:cs typeface="+mn-cs"/>
              </a:rPr>
              <a:t>Vencill</a:t>
            </a:r>
            <a:r>
              <a:rPr lang="en-US" sz="1200" b="0" i="0" kern="1200" dirty="0">
                <a:solidFill>
                  <a:schemeClr val="tx1"/>
                </a:solidFill>
                <a:effectLst/>
                <a:latin typeface="+mn-lt"/>
                <a:ea typeface="+mn-ea"/>
                <a:cs typeface="+mn-cs"/>
              </a:rPr>
              <a:t> JA, Batur P. Management of genitourinary syndrome of menopause in female cancer patients: a focus on vaginal hormonal therapy. Am J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2020 Feb;222(2):103-113.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10.1016/j.ajog.2019.08.043.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2019 Aug 29. PMID: 31473229.</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467</a:t>
            </a:fld>
            <a:endParaRPr lang="en-US"/>
          </a:p>
        </p:txBody>
      </p:sp>
    </p:spTree>
    <p:extLst>
      <p:ext uri="{BB962C8B-B14F-4D97-AF65-F5344CB8AC3E}">
        <p14:creationId xmlns:p14="http://schemas.microsoft.com/office/powerpoint/2010/main" val="1438064527"/>
      </p:ext>
    </p:extLst>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Crean</a:t>
            </a:r>
            <a:r>
              <a:rPr lang="en-US" sz="1200" b="0" i="0" kern="1200" dirty="0">
                <a:solidFill>
                  <a:schemeClr val="tx1"/>
                </a:solidFill>
                <a:effectLst/>
                <a:latin typeface="+mn-lt"/>
                <a:ea typeface="+mn-ea"/>
                <a:cs typeface="+mn-cs"/>
              </a:rPr>
              <a:t>-Tate KK, </a:t>
            </a:r>
            <a:r>
              <a:rPr lang="en-US" sz="1200" b="0" i="0" kern="1200" dirty="0" err="1">
                <a:solidFill>
                  <a:schemeClr val="tx1"/>
                </a:solidFill>
                <a:effectLst/>
                <a:latin typeface="+mn-lt"/>
                <a:ea typeface="+mn-ea"/>
                <a:cs typeface="+mn-cs"/>
              </a:rPr>
              <a:t>Faubion</a:t>
            </a:r>
            <a:r>
              <a:rPr lang="en-US" sz="1200" b="0" i="0" kern="1200" dirty="0">
                <a:solidFill>
                  <a:schemeClr val="tx1"/>
                </a:solidFill>
                <a:effectLst/>
                <a:latin typeface="+mn-lt"/>
                <a:ea typeface="+mn-ea"/>
                <a:cs typeface="+mn-cs"/>
              </a:rPr>
              <a:t> SS, Pederson HJ, </a:t>
            </a:r>
            <a:r>
              <a:rPr lang="en-US" sz="1200" b="0" i="0" kern="1200" dirty="0" err="1">
                <a:solidFill>
                  <a:schemeClr val="tx1"/>
                </a:solidFill>
                <a:effectLst/>
                <a:latin typeface="+mn-lt"/>
                <a:ea typeface="+mn-ea"/>
                <a:cs typeface="+mn-cs"/>
              </a:rPr>
              <a:t>Vencill</a:t>
            </a:r>
            <a:r>
              <a:rPr lang="en-US" sz="1200" b="0" i="0" kern="1200" dirty="0">
                <a:solidFill>
                  <a:schemeClr val="tx1"/>
                </a:solidFill>
                <a:effectLst/>
                <a:latin typeface="+mn-lt"/>
                <a:ea typeface="+mn-ea"/>
                <a:cs typeface="+mn-cs"/>
              </a:rPr>
              <a:t> JA, Batur P. Management of genitourinary syndrome of menopause in female cancer patients: a focus on vaginal hormonal therapy. Am J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2020 Feb;222(2):103-113.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10.1016/j.ajog.2019.08.043.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2019 Aug 29. PMID: 31473229.</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468</a:t>
            </a:fld>
            <a:endParaRPr lang="en-US"/>
          </a:p>
        </p:txBody>
      </p:sp>
    </p:spTree>
    <p:extLst>
      <p:ext uri="{BB962C8B-B14F-4D97-AF65-F5344CB8AC3E}">
        <p14:creationId xmlns:p14="http://schemas.microsoft.com/office/powerpoint/2010/main" val="1332906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Light" panose="020F0302020204030204" pitchFamily="34" charset="0"/>
                <a:cs typeface="Calibri Light" panose="020F0302020204030204" pitchFamily="34" charset="0"/>
              </a:rPr>
              <a:t>Your physical demeanor is an important ingredient in a successful encounter. </a:t>
            </a:r>
          </a:p>
          <a:p>
            <a:r>
              <a:rPr lang="en-US" dirty="0">
                <a:latin typeface="Calibri Light" panose="020F0302020204030204" pitchFamily="34" charset="0"/>
                <a:cs typeface="Calibri Light" panose="020F0302020204030204" pitchFamily="34" charset="0"/>
              </a:rPr>
              <a:t>Choose words and use body language that put the patient at ease. Specifically, you should keep your body posture open and non-defensive: for example, avoid crossing your arms. You should sit during the interview so you are talking with the patient at eye level, and you should maintain appropriate eye contact while you speak to her, rather than looking only at the chart as you take notes. Also, be sure to avoid nervous gestures, such as jiggling your keys in your pocket, clicking your pen open and closed, or tapping your foot.</a:t>
            </a:r>
          </a:p>
          <a:p>
            <a:r>
              <a:rPr lang="en-US" dirty="0">
                <a:latin typeface="Calibri Light" panose="020F0302020204030204" pitchFamily="34" charset="0"/>
                <a:cs typeface="Calibri Light" panose="020F0302020204030204" pitchFamily="34" charset="0"/>
              </a:rPr>
              <a:t>It is also important that you choose language that is appropriate to the age, ethnicity, and culture of the patient. It can be helpful to practice using sexual terminology to make sure you are comfortable with it. In any case, you should avoid using slang, especially vulgar terminology, as well as  “</a:t>
            </a:r>
            <a:r>
              <a:rPr lang="en-US" dirty="0" err="1">
                <a:latin typeface="Calibri Light" panose="020F0302020204030204" pitchFamily="34" charset="0"/>
                <a:cs typeface="Calibri Light" panose="020F0302020204030204" pitchFamily="34" charset="0"/>
              </a:rPr>
              <a:t>medicalese</a:t>
            </a:r>
            <a:r>
              <a:rPr lang="en-US" dirty="0">
                <a:latin typeface="Calibri Light" panose="020F0302020204030204" pitchFamily="34" charset="0"/>
                <a:cs typeface="Calibri Light" panose="020F0302020204030204" pitchFamily="34" charset="0"/>
              </a:rPr>
              <a:t>” as much as possible. </a:t>
            </a:r>
          </a:p>
          <a:p>
            <a:r>
              <a:rPr lang="en-US" dirty="0">
                <a:latin typeface="Calibri Light" panose="020F0302020204030204" pitchFamily="34" charset="0"/>
                <a:cs typeface="Calibri Light" panose="020F0302020204030204" pitchFamily="34" charset="0"/>
              </a:rPr>
              <a:t>Finally, be sure to ask open-ended questions rather than questions that will elicit just a “Yes” or “No” and use silences to allow the patient to continue to speak or elaborate on a statement. Listening is as important a part of communicating as talking.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40</a:t>
            </a:fld>
            <a:endParaRPr lang="en-US"/>
          </a:p>
        </p:txBody>
      </p:sp>
    </p:spTree>
    <p:extLst>
      <p:ext uri="{BB962C8B-B14F-4D97-AF65-F5344CB8AC3E}">
        <p14:creationId xmlns:p14="http://schemas.microsoft.com/office/powerpoint/2010/main" val="678463339"/>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Crean</a:t>
            </a:r>
            <a:r>
              <a:rPr lang="en-US" sz="1200" b="0" i="0" kern="1200" dirty="0">
                <a:solidFill>
                  <a:schemeClr val="tx1"/>
                </a:solidFill>
                <a:effectLst/>
                <a:latin typeface="+mn-lt"/>
                <a:ea typeface="+mn-ea"/>
                <a:cs typeface="+mn-cs"/>
              </a:rPr>
              <a:t>-Tate KK, </a:t>
            </a:r>
            <a:r>
              <a:rPr lang="en-US" sz="1200" b="0" i="0" kern="1200" dirty="0" err="1">
                <a:solidFill>
                  <a:schemeClr val="tx1"/>
                </a:solidFill>
                <a:effectLst/>
                <a:latin typeface="+mn-lt"/>
                <a:ea typeface="+mn-ea"/>
                <a:cs typeface="+mn-cs"/>
              </a:rPr>
              <a:t>Faubion</a:t>
            </a:r>
            <a:r>
              <a:rPr lang="en-US" sz="1200" b="0" i="0" kern="1200" dirty="0">
                <a:solidFill>
                  <a:schemeClr val="tx1"/>
                </a:solidFill>
                <a:effectLst/>
                <a:latin typeface="+mn-lt"/>
                <a:ea typeface="+mn-ea"/>
                <a:cs typeface="+mn-cs"/>
              </a:rPr>
              <a:t> SS, Pederson HJ, </a:t>
            </a:r>
            <a:r>
              <a:rPr lang="en-US" sz="1200" b="0" i="0" kern="1200" dirty="0" err="1">
                <a:solidFill>
                  <a:schemeClr val="tx1"/>
                </a:solidFill>
                <a:effectLst/>
                <a:latin typeface="+mn-lt"/>
                <a:ea typeface="+mn-ea"/>
                <a:cs typeface="+mn-cs"/>
              </a:rPr>
              <a:t>Vencill</a:t>
            </a:r>
            <a:r>
              <a:rPr lang="en-US" sz="1200" b="0" i="0" kern="1200" dirty="0">
                <a:solidFill>
                  <a:schemeClr val="tx1"/>
                </a:solidFill>
                <a:effectLst/>
                <a:latin typeface="+mn-lt"/>
                <a:ea typeface="+mn-ea"/>
                <a:cs typeface="+mn-cs"/>
              </a:rPr>
              <a:t> JA, Batur P. Management of genitourinary syndrome of menopause in female cancer patients: a focus on vaginal hormonal therapy. Am J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2020 Feb;222(2):103-113.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10.1016/j.ajog.2019.08.043.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2019 Aug 29. PMID: 31473229.</a:t>
            </a:r>
            <a:endParaRPr lang="en-US" dirty="0"/>
          </a:p>
          <a:p>
            <a:endParaRPr lang="en-US" dirty="0"/>
          </a:p>
        </p:txBody>
      </p:sp>
      <p:sp>
        <p:nvSpPr>
          <p:cNvPr id="4" name="Slide Number Placeholder 3"/>
          <p:cNvSpPr>
            <a:spLocks noGrp="1"/>
          </p:cNvSpPr>
          <p:nvPr>
            <p:ph type="sldNum" sz="quarter" idx="5"/>
          </p:nvPr>
        </p:nvSpPr>
        <p:spPr/>
        <p:txBody>
          <a:bodyPr/>
          <a:lstStyle/>
          <a:p>
            <a:fld id="{DA442602-C005-CE4A-BF7F-3B5FF3543D1D}" type="slidenum">
              <a:rPr lang="en-US" smtClean="0"/>
              <a:t>469</a:t>
            </a:fld>
            <a:endParaRPr lang="en-US"/>
          </a:p>
        </p:txBody>
      </p:sp>
    </p:spTree>
    <p:extLst>
      <p:ext uri="{BB962C8B-B14F-4D97-AF65-F5344CB8AC3E}">
        <p14:creationId xmlns:p14="http://schemas.microsoft.com/office/powerpoint/2010/main" val="4269471277"/>
      </p:ext>
    </p:extLst>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Crean</a:t>
            </a:r>
            <a:r>
              <a:rPr lang="en-US" sz="1200" b="0" i="0" kern="1200" dirty="0">
                <a:solidFill>
                  <a:schemeClr val="tx1"/>
                </a:solidFill>
                <a:effectLst/>
                <a:latin typeface="+mn-lt"/>
                <a:ea typeface="+mn-ea"/>
                <a:cs typeface="+mn-cs"/>
              </a:rPr>
              <a:t>-Tate KK, </a:t>
            </a:r>
            <a:r>
              <a:rPr lang="en-US" sz="1200" b="0" i="0" kern="1200" dirty="0" err="1">
                <a:solidFill>
                  <a:schemeClr val="tx1"/>
                </a:solidFill>
                <a:effectLst/>
                <a:latin typeface="+mn-lt"/>
                <a:ea typeface="+mn-ea"/>
                <a:cs typeface="+mn-cs"/>
              </a:rPr>
              <a:t>Faubion</a:t>
            </a:r>
            <a:r>
              <a:rPr lang="en-US" sz="1200" b="0" i="0" kern="1200" dirty="0">
                <a:solidFill>
                  <a:schemeClr val="tx1"/>
                </a:solidFill>
                <a:effectLst/>
                <a:latin typeface="+mn-lt"/>
                <a:ea typeface="+mn-ea"/>
                <a:cs typeface="+mn-cs"/>
              </a:rPr>
              <a:t> SS, Pederson HJ, </a:t>
            </a:r>
            <a:r>
              <a:rPr lang="en-US" sz="1200" b="0" i="0" kern="1200" dirty="0" err="1">
                <a:solidFill>
                  <a:schemeClr val="tx1"/>
                </a:solidFill>
                <a:effectLst/>
                <a:latin typeface="+mn-lt"/>
                <a:ea typeface="+mn-ea"/>
                <a:cs typeface="+mn-cs"/>
              </a:rPr>
              <a:t>Vencill</a:t>
            </a:r>
            <a:r>
              <a:rPr lang="en-US" sz="1200" b="0" i="0" kern="1200" dirty="0">
                <a:solidFill>
                  <a:schemeClr val="tx1"/>
                </a:solidFill>
                <a:effectLst/>
                <a:latin typeface="+mn-lt"/>
                <a:ea typeface="+mn-ea"/>
                <a:cs typeface="+mn-cs"/>
              </a:rPr>
              <a:t> JA, Batur P. Management of genitourinary syndrome of menopause in female cancer patients: a focus on vaginal hormonal therapy. Am J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2020 Feb;222(2):103-113.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10.1016/j.ajog.2019.08.043.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2019 Aug 29. PMID: 31473229.</a:t>
            </a:r>
            <a:endParaRPr lang="en-US" dirty="0"/>
          </a:p>
          <a:p>
            <a:endParaRPr lang="en-US" dirty="0"/>
          </a:p>
        </p:txBody>
      </p:sp>
      <p:sp>
        <p:nvSpPr>
          <p:cNvPr id="4" name="Slide Number Placeholder 3"/>
          <p:cNvSpPr>
            <a:spLocks noGrp="1"/>
          </p:cNvSpPr>
          <p:nvPr>
            <p:ph type="sldNum" sz="quarter" idx="5"/>
          </p:nvPr>
        </p:nvSpPr>
        <p:spPr/>
        <p:txBody>
          <a:bodyPr/>
          <a:lstStyle/>
          <a:p>
            <a:fld id="{DA442602-C005-CE4A-BF7F-3B5FF3543D1D}" type="slidenum">
              <a:rPr lang="en-US" smtClean="0"/>
              <a:t>470</a:t>
            </a:fld>
            <a:endParaRPr lang="en-US"/>
          </a:p>
        </p:txBody>
      </p:sp>
    </p:spTree>
    <p:extLst>
      <p:ext uri="{BB962C8B-B14F-4D97-AF65-F5344CB8AC3E}">
        <p14:creationId xmlns:p14="http://schemas.microsoft.com/office/powerpoint/2010/main" val="1221307376"/>
      </p:ext>
    </p:extLst>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 </a:t>
            </a:r>
          </a:p>
          <a:p>
            <a:r>
              <a:rPr lang="en-US" dirty="0" err="1"/>
              <a:t>Crean</a:t>
            </a:r>
            <a:r>
              <a:rPr lang="en-US" dirty="0"/>
              <a:t>-Tate KK, </a:t>
            </a:r>
            <a:r>
              <a:rPr lang="en-US" dirty="0" err="1"/>
              <a:t>Faubion</a:t>
            </a:r>
            <a:r>
              <a:rPr lang="en-US" dirty="0"/>
              <a:t> SS, Pederson HJ, </a:t>
            </a:r>
            <a:r>
              <a:rPr lang="en-US" dirty="0" err="1"/>
              <a:t>Vencill</a:t>
            </a:r>
            <a:r>
              <a:rPr lang="en-US" dirty="0"/>
              <a:t> JA, Batur P. Management of genitourinary syndrome of menopause in female cancer patients: a focus on vaginal hormonal therapy. Am J </a:t>
            </a:r>
            <a:r>
              <a:rPr lang="en-US" dirty="0" err="1"/>
              <a:t>Obstet</a:t>
            </a:r>
            <a:r>
              <a:rPr lang="en-US" dirty="0"/>
              <a:t> Gynecol. 2020 Feb;222(2):103-113. </a:t>
            </a:r>
            <a:r>
              <a:rPr lang="en-US" dirty="0" err="1"/>
              <a:t>doi</a:t>
            </a:r>
            <a:r>
              <a:rPr lang="en-US" dirty="0"/>
              <a:t>: 10.1016/j.ajog.2019.08.043. </a:t>
            </a:r>
            <a:r>
              <a:rPr lang="en-US" dirty="0" err="1"/>
              <a:t>Epub</a:t>
            </a:r>
            <a:r>
              <a:rPr lang="en-US" dirty="0"/>
              <a:t> 2019 Aug 29. PMID: 31473229.</a:t>
            </a:r>
          </a:p>
        </p:txBody>
      </p:sp>
      <p:sp>
        <p:nvSpPr>
          <p:cNvPr id="4" name="Slide Number Placeholder 3"/>
          <p:cNvSpPr>
            <a:spLocks noGrp="1"/>
          </p:cNvSpPr>
          <p:nvPr>
            <p:ph type="sldNum" sz="quarter" idx="5"/>
          </p:nvPr>
        </p:nvSpPr>
        <p:spPr/>
        <p:txBody>
          <a:bodyPr/>
          <a:lstStyle/>
          <a:p>
            <a:fld id="{DA442602-C005-CE4A-BF7F-3B5FF3543D1D}" type="slidenum">
              <a:rPr lang="en-US" smtClean="0"/>
              <a:t>471</a:t>
            </a:fld>
            <a:endParaRPr lang="en-US"/>
          </a:p>
        </p:txBody>
      </p:sp>
    </p:spTree>
    <p:extLst>
      <p:ext uri="{BB962C8B-B14F-4D97-AF65-F5344CB8AC3E}">
        <p14:creationId xmlns:p14="http://schemas.microsoft.com/office/powerpoint/2010/main" val="2621772978"/>
      </p:ext>
    </p:extLst>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Montanari</a:t>
            </a:r>
            <a:r>
              <a:rPr lang="en-US" dirty="0"/>
              <a:t>, G, Di Donato N, </a:t>
            </a:r>
            <a:r>
              <a:rPr lang="en-US" dirty="0" err="1"/>
              <a:t>Benfenati</a:t>
            </a:r>
            <a:r>
              <a:rPr lang="en-US" dirty="0"/>
              <a:t> A, et al. Women with deep infiltrating endometriosis: sexual satisfaction, desire, orgasm, and pelvic problem interference with sex. J Sex Med. 2013;10(6):1559-1566.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474</a:t>
            </a:fld>
            <a:endParaRPr lang="en-US"/>
          </a:p>
        </p:txBody>
      </p:sp>
    </p:spTree>
    <p:extLst>
      <p:ext uri="{BB962C8B-B14F-4D97-AF65-F5344CB8AC3E}">
        <p14:creationId xmlns:p14="http://schemas.microsoft.com/office/powerpoint/2010/main" val="1213406997"/>
      </p:ext>
    </p:extLst>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Denny E, Mann CH. Endometriosis-associated dyspareunia: the impact on women's lives. J Fam </a:t>
            </a:r>
            <a:r>
              <a:rPr lang="en-US" dirty="0" err="1"/>
              <a:t>Plann</a:t>
            </a:r>
            <a:r>
              <a:rPr lang="en-US" dirty="0"/>
              <a:t> </a:t>
            </a:r>
            <a:r>
              <a:rPr lang="en-US" dirty="0" err="1"/>
              <a:t>Reprod</a:t>
            </a:r>
            <a:r>
              <a:rPr lang="en-US" dirty="0"/>
              <a:t> Health Care. 2007;33(3):189-193.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475</a:t>
            </a:fld>
            <a:endParaRPr lang="en-US"/>
          </a:p>
        </p:txBody>
      </p:sp>
    </p:spTree>
    <p:extLst>
      <p:ext uri="{BB962C8B-B14F-4D97-AF65-F5344CB8AC3E}">
        <p14:creationId xmlns:p14="http://schemas.microsoft.com/office/powerpoint/2010/main" val="268260118"/>
      </p:ext>
    </p:extLst>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r>
              <a:rPr lang="en-US" dirty="0" err="1"/>
              <a:t>Lermann</a:t>
            </a:r>
            <a:r>
              <a:rPr lang="en-US" dirty="0"/>
              <a:t> J, Haberle L, Merk S, et al. Comparison of prevalence of hypoactive sexual desire disorder (HSDD) in women after five different hysterectomy procedures. Eur J </a:t>
            </a:r>
            <a:r>
              <a:rPr lang="en-US" dirty="0" err="1"/>
              <a:t>Obstet</a:t>
            </a:r>
            <a:r>
              <a:rPr lang="en-US" dirty="0"/>
              <a:t> </a:t>
            </a:r>
            <a:r>
              <a:rPr lang="en-US" dirty="0" err="1"/>
              <a:t>Gynecol</a:t>
            </a:r>
            <a:r>
              <a:rPr lang="en-US" dirty="0"/>
              <a:t> </a:t>
            </a:r>
            <a:r>
              <a:rPr lang="en-US" dirty="0" err="1"/>
              <a:t>Reprod</a:t>
            </a:r>
            <a:r>
              <a:rPr lang="en-US" dirty="0"/>
              <a:t> Biol. 2013;167(2):210-214. </a:t>
            </a:r>
          </a:p>
          <a:p>
            <a:endParaRPr lang="en-US" dirty="0"/>
          </a:p>
          <a:p>
            <a:r>
              <a:rPr lang="en-US" dirty="0" err="1"/>
              <a:t>Komisaruk</a:t>
            </a:r>
            <a:r>
              <a:rPr lang="en-US" dirty="0"/>
              <a:t> BR, </a:t>
            </a:r>
            <a:r>
              <a:rPr lang="en-US" dirty="0" err="1"/>
              <a:t>Frangos</a:t>
            </a:r>
            <a:r>
              <a:rPr lang="en-US" dirty="0"/>
              <a:t> E, Whipple B. Hysterectomy improves sexual response? addressing a crucial omission in the literature. J Minim Invasive Gynecol. 2011;18(3):288-295.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479</a:t>
            </a:fld>
            <a:endParaRPr lang="en-US"/>
          </a:p>
        </p:txBody>
      </p:sp>
    </p:spTree>
    <p:extLst>
      <p:ext uri="{BB962C8B-B14F-4D97-AF65-F5344CB8AC3E}">
        <p14:creationId xmlns:p14="http://schemas.microsoft.com/office/powerpoint/2010/main" val="2485324439"/>
      </p:ext>
    </p:extLst>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Erekson</a:t>
            </a:r>
            <a:r>
              <a:rPr lang="en-US" dirty="0"/>
              <a:t> EA, Martin DK, Ratner ES. Oophorectomy: the debate between ovarian conservation and elective oophorectomy. Menopause. 2013;20(1):110-114. </a:t>
            </a:r>
          </a:p>
          <a:p>
            <a:endParaRPr lang="en-US" dirty="0"/>
          </a:p>
          <a:p>
            <a:r>
              <a:rPr lang="en-US" dirty="0" err="1"/>
              <a:t>Faubion</a:t>
            </a:r>
            <a:r>
              <a:rPr lang="en-US" dirty="0"/>
              <a:t> SS, </a:t>
            </a:r>
            <a:r>
              <a:rPr lang="en-US" dirty="0" err="1"/>
              <a:t>Kuhle</a:t>
            </a:r>
            <a:r>
              <a:rPr lang="en-US" dirty="0"/>
              <a:t> CL, Shuster LT, Rocca WA. Long-term health consequences of premature or early menopause and considerations for management. Climacteric. 2015;18(4):483-491.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480</a:t>
            </a:fld>
            <a:endParaRPr lang="en-US"/>
          </a:p>
        </p:txBody>
      </p:sp>
    </p:spTree>
    <p:extLst>
      <p:ext uri="{BB962C8B-B14F-4D97-AF65-F5344CB8AC3E}">
        <p14:creationId xmlns:p14="http://schemas.microsoft.com/office/powerpoint/2010/main" val="4259242380"/>
      </p:ext>
    </p:extLst>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Atlantis E, Sullivan T. Bidirectional association between depression and sexual dysfunction: a systematic review and meta-analysis. J Sec Med. 2012:9(6):1497-1507.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486</a:t>
            </a:fld>
            <a:endParaRPr lang="en-US"/>
          </a:p>
        </p:txBody>
      </p:sp>
    </p:spTree>
    <p:extLst>
      <p:ext uri="{BB962C8B-B14F-4D97-AF65-F5344CB8AC3E}">
        <p14:creationId xmlns:p14="http://schemas.microsoft.com/office/powerpoint/2010/main" val="3852479054"/>
      </p:ext>
    </p:extLst>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Shifren</a:t>
            </a:r>
            <a:r>
              <a:rPr lang="en-US" dirty="0"/>
              <a:t> JL, </a:t>
            </a:r>
            <a:r>
              <a:rPr lang="en-US" dirty="0" err="1"/>
              <a:t>Monz</a:t>
            </a:r>
            <a:r>
              <a:rPr lang="en-US" dirty="0"/>
              <a:t> BU, Russo PA, </a:t>
            </a:r>
            <a:r>
              <a:rPr lang="en-US" dirty="0" err="1"/>
              <a:t>Segreti</a:t>
            </a:r>
            <a:r>
              <a:rPr lang="en-US" dirty="0"/>
              <a:t> A, Johannes CB. Sexual problems and distress in United States women: prevalence and correlates. </a:t>
            </a:r>
            <a:r>
              <a:rPr lang="en-US" dirty="0" err="1"/>
              <a:t>Obstet</a:t>
            </a:r>
            <a:r>
              <a:rPr lang="en-US" dirty="0"/>
              <a:t> </a:t>
            </a:r>
            <a:r>
              <a:rPr lang="en-US" dirty="0" err="1"/>
              <a:t>Gynecol</a:t>
            </a:r>
            <a:r>
              <a:rPr lang="en-US" dirty="0"/>
              <a:t> 2008;112: 970-978.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487</a:t>
            </a:fld>
            <a:endParaRPr lang="en-US"/>
          </a:p>
        </p:txBody>
      </p:sp>
    </p:spTree>
    <p:extLst>
      <p:ext uri="{BB962C8B-B14F-4D97-AF65-F5344CB8AC3E}">
        <p14:creationId xmlns:p14="http://schemas.microsoft.com/office/powerpoint/2010/main" val="3445980657"/>
      </p:ext>
    </p:extLst>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Rosen RC, </a:t>
            </a:r>
            <a:r>
              <a:rPr lang="en-US" dirty="0" err="1"/>
              <a:t>Shifren</a:t>
            </a:r>
            <a:r>
              <a:rPr lang="en-US" dirty="0"/>
              <a:t> JL, </a:t>
            </a:r>
            <a:r>
              <a:rPr lang="en-US" dirty="0" err="1"/>
              <a:t>Monz</a:t>
            </a:r>
            <a:r>
              <a:rPr lang="en-US" dirty="0"/>
              <a:t> BU, et al. Correlates of sexually related personal distress in women with low sexual desire. J Sex Med. 2009;6(6):1549-1560.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488</a:t>
            </a:fld>
            <a:endParaRPr lang="en-US"/>
          </a:p>
        </p:txBody>
      </p:sp>
    </p:spTree>
    <p:extLst>
      <p:ext uri="{BB962C8B-B14F-4D97-AF65-F5344CB8AC3E}">
        <p14:creationId xmlns:p14="http://schemas.microsoft.com/office/powerpoint/2010/main" val="2247142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Katz A. "Where I come from, we don't talk about that": exploring sexuality culture among Blacks, Asians and Hispanics. AWHONN Lifelines 2002;6(6):533-536.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41</a:t>
            </a:fld>
            <a:endParaRPr lang="en-US"/>
          </a:p>
        </p:txBody>
      </p:sp>
    </p:spTree>
    <p:extLst>
      <p:ext uri="{BB962C8B-B14F-4D97-AF65-F5344CB8AC3E}">
        <p14:creationId xmlns:p14="http://schemas.microsoft.com/office/powerpoint/2010/main" val="556834790"/>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r>
              <a:rPr lang="en-US" dirty="0"/>
              <a:t>Rosen RC, </a:t>
            </a:r>
            <a:r>
              <a:rPr lang="en-US" dirty="0" err="1"/>
              <a:t>Shifren</a:t>
            </a:r>
            <a:r>
              <a:rPr lang="en-US" dirty="0"/>
              <a:t> JL, </a:t>
            </a:r>
            <a:r>
              <a:rPr lang="en-US" dirty="0" err="1"/>
              <a:t>Monz</a:t>
            </a:r>
            <a:r>
              <a:rPr lang="en-US" dirty="0"/>
              <a:t> BU, et al. Correlates of sexually related personal distress in women with low sexual desire. J Sex Med. 2009;6(6):1549-1560.</a:t>
            </a:r>
            <a:endParaRPr lang="en-US" i="1"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489</a:t>
            </a:fld>
            <a:endParaRPr lang="en-US"/>
          </a:p>
        </p:txBody>
      </p:sp>
    </p:spTree>
    <p:extLst>
      <p:ext uri="{BB962C8B-B14F-4D97-AF65-F5344CB8AC3E}">
        <p14:creationId xmlns:p14="http://schemas.microsoft.com/office/powerpoint/2010/main" val="2737003664"/>
      </p:ext>
    </p:extLst>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Clayton AH, </a:t>
            </a:r>
            <a:r>
              <a:rPr lang="en-US" dirty="0" err="1"/>
              <a:t>Maserejian</a:t>
            </a:r>
            <a:r>
              <a:rPr lang="en-US" dirty="0"/>
              <a:t> NN, Connor MK, et al. Depression in premenopausal women with HSDD: baseline findings from the HSDD registry for women. </a:t>
            </a:r>
            <a:r>
              <a:rPr lang="en-US" dirty="0" err="1"/>
              <a:t>Psychosom</a:t>
            </a:r>
            <a:r>
              <a:rPr lang="en-US" dirty="0"/>
              <a:t> Med. 2012;74(3):305-311.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490</a:t>
            </a:fld>
            <a:endParaRPr lang="en-US"/>
          </a:p>
        </p:txBody>
      </p:sp>
    </p:spTree>
    <p:extLst>
      <p:ext uri="{BB962C8B-B14F-4D97-AF65-F5344CB8AC3E}">
        <p14:creationId xmlns:p14="http://schemas.microsoft.com/office/powerpoint/2010/main" val="1175996423"/>
      </p:ext>
    </p:extLst>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Kennedy SH, </a:t>
            </a:r>
            <a:r>
              <a:rPr lang="en-US" dirty="0" err="1"/>
              <a:t>Eisfeld</a:t>
            </a:r>
            <a:r>
              <a:rPr lang="en-US" dirty="0"/>
              <a:t> BS, Dickens SE, </a:t>
            </a:r>
            <a:r>
              <a:rPr lang="en-US" dirty="0" err="1"/>
              <a:t>Bagby</a:t>
            </a:r>
            <a:r>
              <a:rPr lang="en-US" dirty="0"/>
              <a:t> RM. Antidepressant-induced sexual dysfunction during treatment with moclobemide, paroxetine, sertraline, and venlafaxine. J Clin Psychiatry. 2000;61(4):276-281. </a:t>
            </a:r>
          </a:p>
          <a:p>
            <a:endParaRPr lang="en-US" dirty="0"/>
          </a:p>
          <a:p>
            <a:r>
              <a:rPr lang="en-US" dirty="0"/>
              <a:t>Clayton AH, </a:t>
            </a:r>
            <a:r>
              <a:rPr lang="en-US" dirty="0" err="1"/>
              <a:t>Balon</a:t>
            </a:r>
            <a:r>
              <a:rPr lang="en-US" dirty="0"/>
              <a:t> R. The impact of mental illness and psychotropic medications on sexual functioning: the evidence and management. J Sex Med. 2009;6(5):1200-1211.</a:t>
            </a:r>
          </a:p>
          <a:p>
            <a:endParaRPr lang="en-US" i="1" dirty="0">
              <a:latin typeface="Calibri Light" panose="020F0302020204030204" pitchFamily="34" charset="0"/>
              <a:cs typeface="Calibri Light" panose="020F0302020204030204" pitchFamily="34" charset="0"/>
            </a:endParaRPr>
          </a:p>
          <a:p>
            <a:r>
              <a:rPr lang="en-US" dirty="0"/>
              <a:t>Lorenz T1, Rullo J2, </a:t>
            </a:r>
            <a:r>
              <a:rPr lang="en-US" dirty="0" err="1"/>
              <a:t>Faubion</a:t>
            </a:r>
            <a:r>
              <a:rPr lang="en-US" dirty="0"/>
              <a:t> S3. Antidepressant-Induced Female Sexual Dysfunction. Mayo Clin Proc. 2016 Sep;91(9):1280-6. </a:t>
            </a:r>
            <a:r>
              <a:rPr lang="en-US" dirty="0" err="1"/>
              <a:t>doi</a:t>
            </a:r>
            <a:r>
              <a:rPr lang="en-US" dirty="0"/>
              <a:t>: 10.1016/j.mayocp.2016.04.033.</a:t>
            </a:r>
            <a:endParaRPr lang="en-US" i="1"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491</a:t>
            </a:fld>
            <a:endParaRPr lang="en-US"/>
          </a:p>
        </p:txBody>
      </p:sp>
    </p:spTree>
    <p:extLst>
      <p:ext uri="{BB962C8B-B14F-4D97-AF65-F5344CB8AC3E}">
        <p14:creationId xmlns:p14="http://schemas.microsoft.com/office/powerpoint/2010/main" val="3969426570"/>
      </p:ext>
    </p:extLst>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Clayton AH, Croft HA, </a:t>
            </a:r>
            <a:r>
              <a:rPr lang="en-US" dirty="0" err="1"/>
              <a:t>Handiwala</a:t>
            </a:r>
            <a:r>
              <a:rPr lang="en-US" dirty="0"/>
              <a:t> L. Antidepressants and sexual dysfunction: mechanisms and clinical implications. Postgrad Med. 2014;126(2):91-99.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492</a:t>
            </a:fld>
            <a:endParaRPr lang="en-US"/>
          </a:p>
        </p:txBody>
      </p:sp>
    </p:spTree>
    <p:extLst>
      <p:ext uri="{BB962C8B-B14F-4D97-AF65-F5344CB8AC3E}">
        <p14:creationId xmlns:p14="http://schemas.microsoft.com/office/powerpoint/2010/main" val="3714621774"/>
      </p:ext>
    </p:extLst>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err="1"/>
              <a:t>Serretti</a:t>
            </a:r>
            <a:r>
              <a:rPr lang="en-US" dirty="0"/>
              <a:t> A, Chiesa A. Treatment-emergent sexual dysfunction related to antidepressants: a meta-analysis. J Clin </a:t>
            </a:r>
            <a:r>
              <a:rPr lang="en-US" dirty="0" err="1"/>
              <a:t>Psychopharmacol</a:t>
            </a:r>
            <a:r>
              <a:rPr lang="en-US" dirty="0"/>
              <a:t>. 2009;29(3):259-266. </a:t>
            </a:r>
          </a:p>
          <a:p>
            <a:endParaRPr lang="en-US" dirty="0"/>
          </a:p>
          <a:p>
            <a:r>
              <a:rPr lang="en-US" dirty="0" err="1"/>
              <a:t>Serreti</a:t>
            </a:r>
            <a:r>
              <a:rPr lang="en-US" dirty="0"/>
              <a:t> A, Chiesa A. Clin </a:t>
            </a:r>
            <a:r>
              <a:rPr lang="en-US" dirty="0" err="1"/>
              <a:t>Pharmacol</a:t>
            </a:r>
            <a:r>
              <a:rPr lang="en-US" dirty="0"/>
              <a:t> </a:t>
            </a:r>
            <a:r>
              <a:rPr lang="en-US" dirty="0" err="1"/>
              <a:t>Ther</a:t>
            </a:r>
            <a:r>
              <a:rPr lang="en-US" dirty="0"/>
              <a:t>. 2011 Jan;89(1):142-147.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493</a:t>
            </a:fld>
            <a:endParaRPr lang="en-US"/>
          </a:p>
        </p:txBody>
      </p:sp>
    </p:spTree>
    <p:extLst>
      <p:ext uri="{BB962C8B-B14F-4D97-AF65-F5344CB8AC3E}">
        <p14:creationId xmlns:p14="http://schemas.microsoft.com/office/powerpoint/2010/main" val="1076503938"/>
      </p:ext>
    </p:extLst>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Gartlehner</a:t>
            </a:r>
            <a:r>
              <a:rPr lang="en-US" dirty="0"/>
              <a:t> G, Hansen RA, Morgan LC, et al. Comparative benefits and harms of second-generation antidepressants for treating major depressive disorder: an updated meta-analysis. Ann Intern Med. 2011;155(11):772-785.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494</a:t>
            </a:fld>
            <a:endParaRPr lang="en-US"/>
          </a:p>
        </p:txBody>
      </p:sp>
    </p:spTree>
    <p:extLst>
      <p:ext uri="{BB962C8B-B14F-4D97-AF65-F5344CB8AC3E}">
        <p14:creationId xmlns:p14="http://schemas.microsoft.com/office/powerpoint/2010/main" val="1630605049"/>
      </p:ext>
    </p:extLst>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Clayton A. </a:t>
            </a:r>
            <a:r>
              <a:rPr kumimoji="0" lang="en-US" altLang="en-US" sz="1200" b="0" i="0" u="none" strike="noStrike" kern="1200" cap="none" spc="0" normalizeH="0" baseline="0" noProof="0" dirty="0" err="1">
                <a:ln>
                  <a:noFill/>
                </a:ln>
                <a:solidFill>
                  <a:prstClr val="black"/>
                </a:solidFill>
                <a:effectLst/>
                <a:uLnTx/>
                <a:uFillTx/>
                <a:latin typeface="Calibri" panose="020F0502020204030204" pitchFamily="34" charset="0"/>
                <a:ea typeface="MS PGothic" panose="020B0600070205080204" pitchFamily="34" charset="-128"/>
                <a:cs typeface="+mn-cs"/>
              </a:rPr>
              <a:t>Psychiatr</a:t>
            </a:r>
            <a:r>
              <a:rPr kumimoji="0" lang="en-US" altLang="en-US" sz="1200" b="0" i="0" u="none" strike="noStrike" kern="1200" cap="none" spc="0" normalizeH="0" baseline="0" noProof="0" dirty="0">
                <a:ln>
                  <a:noFill/>
                </a:ln>
                <a:solidFill>
                  <a:prstClr val="black"/>
                </a:solidFill>
                <a:effectLst/>
                <a:uLnTx/>
                <a:uFillTx/>
                <a:latin typeface="Calibri" panose="020F0502020204030204" pitchFamily="34" charset="0"/>
                <a:ea typeface="MS PGothic" panose="020B0600070205080204" pitchFamily="34" charset="-128"/>
                <a:cs typeface="+mn-cs"/>
              </a:rPr>
              <a:t> Clin N Am 39 (2016) 427–463.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495</a:t>
            </a:fld>
            <a:endParaRPr lang="en-US"/>
          </a:p>
        </p:txBody>
      </p:sp>
    </p:spTree>
    <p:extLst>
      <p:ext uri="{BB962C8B-B14F-4D97-AF65-F5344CB8AC3E}">
        <p14:creationId xmlns:p14="http://schemas.microsoft.com/office/powerpoint/2010/main" val="1069436621"/>
      </p:ext>
    </p:extLst>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Balon</a:t>
            </a:r>
            <a:r>
              <a:rPr lang="en-US" dirty="0"/>
              <a:t> R. SSRI-association sexual dysfunction. Am J Psychiatry. 2000;163(9):1504-1509. </a:t>
            </a:r>
          </a:p>
          <a:p>
            <a:endParaRPr lang="en-US" dirty="0"/>
          </a:p>
          <a:p>
            <a:r>
              <a:rPr lang="en-US" dirty="0"/>
              <a:t>Taylor MJ, </a:t>
            </a:r>
            <a:r>
              <a:rPr lang="en-US" dirty="0" err="1"/>
              <a:t>Rudkin</a:t>
            </a:r>
            <a:r>
              <a:rPr lang="en-US" dirty="0"/>
              <a:t> L, </a:t>
            </a:r>
            <a:r>
              <a:rPr lang="en-US" dirty="0" err="1"/>
              <a:t>Hawton</a:t>
            </a:r>
            <a:r>
              <a:rPr lang="en-US" dirty="0"/>
              <a:t> K. Strategies for managing antidepressant-induced sexual dysfunction: systematic review of </a:t>
            </a:r>
            <a:r>
              <a:rPr lang="en-US" dirty="0" err="1"/>
              <a:t>randomised</a:t>
            </a:r>
            <a:r>
              <a:rPr lang="en-US" dirty="0"/>
              <a:t> controlled trials. J Affect </a:t>
            </a:r>
            <a:r>
              <a:rPr lang="en-US" dirty="0" err="1"/>
              <a:t>Disord</a:t>
            </a:r>
            <a:r>
              <a:rPr lang="en-US" dirty="0"/>
              <a:t>. 2005;88(3):241-254.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496</a:t>
            </a:fld>
            <a:endParaRPr lang="en-US"/>
          </a:p>
        </p:txBody>
      </p:sp>
    </p:spTree>
    <p:extLst>
      <p:ext uri="{BB962C8B-B14F-4D97-AF65-F5344CB8AC3E}">
        <p14:creationId xmlns:p14="http://schemas.microsoft.com/office/powerpoint/2010/main" val="2202415476"/>
      </p:ext>
    </p:extLst>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err="1"/>
              <a:t>Balon</a:t>
            </a:r>
            <a:r>
              <a:rPr lang="en-US" dirty="0"/>
              <a:t> R. SSRI-association sexual dysfunction. Am J Psychiatry. 2000;163(9):1504-1509. </a:t>
            </a:r>
          </a:p>
          <a:p>
            <a:endParaRPr lang="en-US" dirty="0"/>
          </a:p>
          <a:p>
            <a:r>
              <a:rPr lang="en-US" dirty="0"/>
              <a:t>Taylor MJ, </a:t>
            </a:r>
            <a:r>
              <a:rPr lang="en-US" dirty="0" err="1"/>
              <a:t>Rudkin</a:t>
            </a:r>
            <a:r>
              <a:rPr lang="en-US" dirty="0"/>
              <a:t> L, </a:t>
            </a:r>
            <a:r>
              <a:rPr lang="en-US" dirty="0" err="1"/>
              <a:t>Hawton</a:t>
            </a:r>
            <a:r>
              <a:rPr lang="en-US" dirty="0"/>
              <a:t> K. Strategies for managing antidepressant-induced sexual dysfunction: systematic review of </a:t>
            </a:r>
            <a:r>
              <a:rPr lang="en-US" dirty="0" err="1"/>
              <a:t>randomised</a:t>
            </a:r>
            <a:r>
              <a:rPr lang="en-US" dirty="0"/>
              <a:t> controlled trials. J Affect </a:t>
            </a:r>
            <a:r>
              <a:rPr lang="en-US" dirty="0" err="1"/>
              <a:t>Disord</a:t>
            </a:r>
            <a:r>
              <a:rPr lang="en-US" dirty="0"/>
              <a:t>. 2005;88(3):241-254. </a:t>
            </a:r>
          </a:p>
          <a:p>
            <a:endParaRPr lang="en-US" dirty="0"/>
          </a:p>
          <a:p>
            <a:r>
              <a:rPr lang="en-US" dirty="0"/>
              <a:t>Clayton AH, Warnock JK, </a:t>
            </a:r>
            <a:r>
              <a:rPr lang="en-US" dirty="0" err="1"/>
              <a:t>Kornstein</a:t>
            </a:r>
            <a:r>
              <a:rPr lang="en-US" dirty="0"/>
              <a:t> SG, et al. A placebo-controlled trial of bupropion SR as an antidote for selective serotonin reuptake inhibitor-induced sexual dysfunction. J Clin Psychiatry. 2004;65(1):62-67. </a:t>
            </a:r>
          </a:p>
          <a:p>
            <a:endParaRPr lang="en-US" dirty="0"/>
          </a:p>
          <a:p>
            <a:r>
              <a:rPr lang="en-US" dirty="0"/>
              <a:t>Nurnberg HG, Hensley PL, Heiman JR, et al. Sildenafil treatment of women with antidepressant-association sexual dysfunction: a randomized controlled trial. JAMA. 2008;300(4):395-404. </a:t>
            </a:r>
          </a:p>
          <a:p>
            <a:endParaRPr lang="en-US" dirty="0"/>
          </a:p>
          <a:p>
            <a:r>
              <a:rPr lang="en-US" dirty="0" err="1"/>
              <a:t>Fooladi</a:t>
            </a:r>
            <a:r>
              <a:rPr lang="en-US" dirty="0"/>
              <a:t> E, Bell RJ, Jane F, et al. Testosterone improves antidepressant-emergent loss of libido in women: findings from a randomized, double-blind, placebo-controlled trial. J Sex Med. 2014; 11(3):831-839. </a:t>
            </a:r>
          </a:p>
          <a:p>
            <a:endParaRPr lang="en-US" dirty="0"/>
          </a:p>
          <a:p>
            <a:r>
              <a:rPr lang="en-US" dirty="0" err="1"/>
              <a:t>Laan</a:t>
            </a:r>
            <a:r>
              <a:rPr lang="en-US" dirty="0"/>
              <a:t> E, </a:t>
            </a:r>
            <a:r>
              <a:rPr lang="en-US" dirty="0" err="1"/>
              <a:t>Rellini</a:t>
            </a:r>
            <a:r>
              <a:rPr lang="en-US" dirty="0"/>
              <a:t> AH, Barnes T. Standard operating procedures for female orgasmic disorder: consensus of the international society for sexual medicine. J Sex Med. 2013;10(1):74-82. </a:t>
            </a:r>
          </a:p>
          <a:p>
            <a:endParaRPr lang="en-US" dirty="0"/>
          </a:p>
          <a:p>
            <a:r>
              <a:rPr lang="en-US" dirty="0"/>
              <a:t>Lorenz TA, </a:t>
            </a:r>
            <a:r>
              <a:rPr lang="en-US" dirty="0" err="1"/>
              <a:t>Meston</a:t>
            </a:r>
            <a:r>
              <a:rPr lang="en-US" dirty="0"/>
              <a:t> CM. Exercise improves sexual function in women taking antidepressants: results from a randomized crossover trial. Depress Anxiety. 2014;31(3):188-195.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497</a:t>
            </a:fld>
            <a:endParaRPr lang="en-US"/>
          </a:p>
        </p:txBody>
      </p:sp>
    </p:spTree>
    <p:extLst>
      <p:ext uri="{BB962C8B-B14F-4D97-AF65-F5344CB8AC3E}">
        <p14:creationId xmlns:p14="http://schemas.microsoft.com/office/powerpoint/2010/main" val="1846162655"/>
      </p:ext>
    </p:extLst>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chemeClr val="hlink"/>
                </a:solidFill>
                <a:hlinkClick r:id="rId3"/>
              </a:rPr>
              <a:t>https://www.acog.org/clinical/clinical-guidance/committee-opinion/articles/2017/07/mental-health-disorders-in-adolescents</a:t>
            </a:r>
            <a:endParaRPr lang="en-US" sz="1200" dirty="0"/>
          </a:p>
          <a:p>
            <a:pPr>
              <a:buClr>
                <a:schemeClr val="dk1"/>
              </a:buClr>
              <a:buSzPts val="1100"/>
            </a:pPr>
            <a:r>
              <a:rPr lang="en-US" sz="1200" dirty="0">
                <a:solidFill>
                  <a:schemeClr val="dk1"/>
                </a:solidFill>
              </a:rPr>
              <a:t>J Clin Psychiatry. ; 81(2): . doi:10.4088/JCP.19ac13071</a:t>
            </a:r>
            <a:endParaRPr lang="en-US" sz="1200" dirty="0"/>
          </a:p>
          <a:p>
            <a:endParaRPr lang="en-US" dirty="0"/>
          </a:p>
        </p:txBody>
      </p:sp>
      <p:sp>
        <p:nvSpPr>
          <p:cNvPr id="4" name="Slide Number Placeholder 3"/>
          <p:cNvSpPr>
            <a:spLocks noGrp="1"/>
          </p:cNvSpPr>
          <p:nvPr>
            <p:ph type="sldNum" sz="quarter" idx="5"/>
          </p:nvPr>
        </p:nvSpPr>
        <p:spPr/>
        <p:txBody>
          <a:bodyPr/>
          <a:lstStyle/>
          <a:p>
            <a:fld id="{DA442602-C005-CE4A-BF7F-3B5FF3543D1D}" type="slidenum">
              <a:rPr lang="en-US" smtClean="0"/>
              <a:t>498</a:t>
            </a:fld>
            <a:endParaRPr lang="en-US"/>
          </a:p>
        </p:txBody>
      </p:sp>
    </p:spTree>
    <p:extLst>
      <p:ext uri="{BB962C8B-B14F-4D97-AF65-F5344CB8AC3E}">
        <p14:creationId xmlns:p14="http://schemas.microsoft.com/office/powerpoint/2010/main" val="1916883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42</a:t>
            </a:fld>
            <a:endParaRPr lang="en-US"/>
          </a:p>
        </p:txBody>
      </p:sp>
    </p:spTree>
    <p:extLst>
      <p:ext uri="{BB962C8B-B14F-4D97-AF65-F5344CB8AC3E}">
        <p14:creationId xmlns:p14="http://schemas.microsoft.com/office/powerpoint/2010/main" val="3767794446"/>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Carlini</a:t>
            </a:r>
            <a:r>
              <a:rPr lang="en-US" sz="1200" b="0" i="0" kern="1200" dirty="0">
                <a:solidFill>
                  <a:schemeClr val="tx1"/>
                </a:solidFill>
                <a:effectLst/>
                <a:latin typeface="+mn-lt"/>
                <a:ea typeface="+mn-ea"/>
                <a:cs typeface="+mn-cs"/>
              </a:rPr>
              <a:t>, S. V., &amp; </a:t>
            </a:r>
            <a:r>
              <a:rPr lang="en-US" sz="1200" b="0" i="0" kern="1200" dirty="0" err="1">
                <a:solidFill>
                  <a:schemeClr val="tx1"/>
                </a:solidFill>
                <a:effectLst/>
                <a:latin typeface="+mn-lt"/>
                <a:ea typeface="+mn-ea"/>
                <a:cs typeface="+mn-cs"/>
              </a:rPr>
              <a:t>Deligiannidis</a:t>
            </a:r>
            <a:r>
              <a:rPr lang="en-US" sz="1200" b="0" i="0" kern="1200" dirty="0">
                <a:solidFill>
                  <a:schemeClr val="tx1"/>
                </a:solidFill>
                <a:effectLst/>
                <a:latin typeface="+mn-lt"/>
                <a:ea typeface="+mn-ea"/>
                <a:cs typeface="+mn-cs"/>
              </a:rPr>
              <a:t>, K. M. (2020). Evidence-Based Treatment of Premenstrual Dysphoric Disorder: A Concise Review. </a:t>
            </a:r>
            <a:r>
              <a:rPr lang="en-US" sz="1200" b="0" i="1" kern="1200" dirty="0">
                <a:solidFill>
                  <a:schemeClr val="tx1"/>
                </a:solidFill>
                <a:effectLst/>
                <a:latin typeface="+mn-lt"/>
                <a:ea typeface="+mn-ea"/>
                <a:cs typeface="+mn-cs"/>
              </a:rPr>
              <a:t>The Journal of clinical psychiatry</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81</a:t>
            </a:r>
            <a:r>
              <a:rPr lang="en-US" sz="1200" b="0" i="0" kern="1200" dirty="0">
                <a:solidFill>
                  <a:schemeClr val="tx1"/>
                </a:solidFill>
                <a:effectLst/>
                <a:latin typeface="+mn-lt"/>
                <a:ea typeface="+mn-ea"/>
                <a:cs typeface="+mn-cs"/>
              </a:rPr>
              <a:t>(2), 19ac13071. https://</a:t>
            </a:r>
            <a:r>
              <a:rPr lang="en-US" sz="1200" b="0" i="0" kern="1200" dirty="0" err="1">
                <a:solidFill>
                  <a:schemeClr val="tx1"/>
                </a:solidFill>
                <a:effectLst/>
                <a:latin typeface="+mn-lt"/>
                <a:ea typeface="+mn-ea"/>
                <a:cs typeface="+mn-cs"/>
              </a:rPr>
              <a:t>doi.org</a:t>
            </a:r>
            <a:r>
              <a:rPr lang="en-US" sz="1200" b="0" i="0" kern="1200" dirty="0">
                <a:solidFill>
                  <a:schemeClr val="tx1"/>
                </a:solidFill>
                <a:effectLst/>
                <a:latin typeface="+mn-lt"/>
                <a:ea typeface="+mn-ea"/>
                <a:cs typeface="+mn-cs"/>
              </a:rPr>
              <a:t>/10.4088/JCP.19ac13071</a:t>
            </a:r>
            <a:endParaRPr lang="en-US" dirty="0"/>
          </a:p>
        </p:txBody>
      </p:sp>
      <p:sp>
        <p:nvSpPr>
          <p:cNvPr id="4" name="Slide Number Placeholder 3"/>
          <p:cNvSpPr>
            <a:spLocks noGrp="1"/>
          </p:cNvSpPr>
          <p:nvPr>
            <p:ph type="sldNum" sz="quarter" idx="5"/>
          </p:nvPr>
        </p:nvSpPr>
        <p:spPr/>
        <p:txBody>
          <a:bodyPr/>
          <a:lstStyle/>
          <a:p>
            <a:fld id="{DA442602-C005-CE4A-BF7F-3B5FF3543D1D}" type="slidenum">
              <a:rPr lang="en-US" smtClean="0"/>
              <a:t>499</a:t>
            </a:fld>
            <a:endParaRPr lang="en-US"/>
          </a:p>
        </p:txBody>
      </p:sp>
    </p:spTree>
    <p:extLst>
      <p:ext uri="{BB962C8B-B14F-4D97-AF65-F5344CB8AC3E}">
        <p14:creationId xmlns:p14="http://schemas.microsoft.com/office/powerpoint/2010/main" val="2176965741"/>
      </p:ext>
    </p:extLst>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Carlini, S. V., &amp; Deligiannidis, K. M. (2020). Evidence-Based Treatment of Premenstrual Dysphoric Disorder: A Concise Review. </a:t>
            </a:r>
            <a:r>
              <a:rPr lang="en-US" sz="1200" b="0" i="1" kern="1200">
                <a:solidFill>
                  <a:schemeClr val="tx1"/>
                </a:solidFill>
                <a:effectLst/>
                <a:latin typeface="+mn-lt"/>
                <a:ea typeface="+mn-ea"/>
                <a:cs typeface="+mn-cs"/>
              </a:rPr>
              <a:t>The Journal of clinical psychiatry</a:t>
            </a:r>
            <a:r>
              <a:rPr lang="en-US" sz="1200" b="0" i="0" kern="1200">
                <a:solidFill>
                  <a:schemeClr val="tx1"/>
                </a:solidFill>
                <a:effectLst/>
                <a:latin typeface="+mn-lt"/>
                <a:ea typeface="+mn-ea"/>
                <a:cs typeface="+mn-cs"/>
              </a:rPr>
              <a:t>, </a:t>
            </a:r>
            <a:r>
              <a:rPr lang="en-US" sz="1200" b="0" i="1" kern="1200">
                <a:solidFill>
                  <a:schemeClr val="tx1"/>
                </a:solidFill>
                <a:effectLst/>
                <a:latin typeface="+mn-lt"/>
                <a:ea typeface="+mn-ea"/>
                <a:cs typeface="+mn-cs"/>
              </a:rPr>
              <a:t>81</a:t>
            </a:r>
            <a:r>
              <a:rPr lang="en-US" sz="1200" b="0" i="0" kern="1200">
                <a:solidFill>
                  <a:schemeClr val="tx1"/>
                </a:solidFill>
                <a:effectLst/>
                <a:latin typeface="+mn-lt"/>
                <a:ea typeface="+mn-ea"/>
                <a:cs typeface="+mn-cs"/>
              </a:rPr>
              <a:t>(2), 19ac13071. https://doi.org/10.4088/JCP.19ac13071</a:t>
            </a:r>
            <a:endParaRPr lang="en-US"/>
          </a:p>
          <a:p>
            <a:endParaRPr lang="en-US" dirty="0"/>
          </a:p>
        </p:txBody>
      </p:sp>
      <p:sp>
        <p:nvSpPr>
          <p:cNvPr id="4" name="Slide Number Placeholder 3"/>
          <p:cNvSpPr>
            <a:spLocks noGrp="1"/>
          </p:cNvSpPr>
          <p:nvPr>
            <p:ph type="sldNum" sz="quarter" idx="5"/>
          </p:nvPr>
        </p:nvSpPr>
        <p:spPr/>
        <p:txBody>
          <a:bodyPr/>
          <a:lstStyle/>
          <a:p>
            <a:fld id="{DA442602-C005-CE4A-BF7F-3B5FF3543D1D}" type="slidenum">
              <a:rPr lang="en-US" smtClean="0"/>
              <a:t>500</a:t>
            </a:fld>
            <a:endParaRPr lang="en-US"/>
          </a:p>
        </p:txBody>
      </p:sp>
    </p:spTree>
    <p:extLst>
      <p:ext uri="{BB962C8B-B14F-4D97-AF65-F5344CB8AC3E}">
        <p14:creationId xmlns:p14="http://schemas.microsoft.com/office/powerpoint/2010/main" val="4255360375"/>
      </p:ext>
    </p:extLst>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Carlini, S. V., &amp; Deligiannidis, K. M. (2020). Evidence-Based Treatment of Premenstrual Dysphoric Disorder: A Concise Review. </a:t>
            </a:r>
            <a:r>
              <a:rPr lang="en-US" sz="1200" b="0" i="1" kern="1200">
                <a:solidFill>
                  <a:schemeClr val="tx1"/>
                </a:solidFill>
                <a:effectLst/>
                <a:latin typeface="+mn-lt"/>
                <a:ea typeface="+mn-ea"/>
                <a:cs typeface="+mn-cs"/>
              </a:rPr>
              <a:t>The Journal of clinical psychiatry</a:t>
            </a:r>
            <a:r>
              <a:rPr lang="en-US" sz="1200" b="0" i="0" kern="1200">
                <a:solidFill>
                  <a:schemeClr val="tx1"/>
                </a:solidFill>
                <a:effectLst/>
                <a:latin typeface="+mn-lt"/>
                <a:ea typeface="+mn-ea"/>
                <a:cs typeface="+mn-cs"/>
              </a:rPr>
              <a:t>, </a:t>
            </a:r>
            <a:r>
              <a:rPr lang="en-US" sz="1200" b="0" i="1" kern="1200">
                <a:solidFill>
                  <a:schemeClr val="tx1"/>
                </a:solidFill>
                <a:effectLst/>
                <a:latin typeface="+mn-lt"/>
                <a:ea typeface="+mn-ea"/>
                <a:cs typeface="+mn-cs"/>
              </a:rPr>
              <a:t>81</a:t>
            </a:r>
            <a:r>
              <a:rPr lang="en-US" sz="1200" b="0" i="0" kern="1200">
                <a:solidFill>
                  <a:schemeClr val="tx1"/>
                </a:solidFill>
                <a:effectLst/>
                <a:latin typeface="+mn-lt"/>
                <a:ea typeface="+mn-ea"/>
                <a:cs typeface="+mn-cs"/>
              </a:rPr>
              <a:t>(2), 19ac13071. https://doi.org/10.4088/JCP.19ac13071</a:t>
            </a:r>
            <a:endParaRPr lang="en-US"/>
          </a:p>
          <a:p>
            <a:endParaRPr lang="en-US" dirty="0"/>
          </a:p>
          <a:p>
            <a:endParaRPr lang="en-US" dirty="0"/>
          </a:p>
        </p:txBody>
      </p:sp>
      <p:sp>
        <p:nvSpPr>
          <p:cNvPr id="4" name="Slide Number Placeholder 3"/>
          <p:cNvSpPr>
            <a:spLocks noGrp="1"/>
          </p:cNvSpPr>
          <p:nvPr>
            <p:ph type="sldNum" sz="quarter" idx="5"/>
          </p:nvPr>
        </p:nvSpPr>
        <p:spPr/>
        <p:txBody>
          <a:bodyPr/>
          <a:lstStyle/>
          <a:p>
            <a:fld id="{DA442602-C005-CE4A-BF7F-3B5FF3543D1D}" type="slidenum">
              <a:rPr lang="en-US" smtClean="0"/>
              <a:t>501</a:t>
            </a:fld>
            <a:endParaRPr lang="en-US"/>
          </a:p>
        </p:txBody>
      </p:sp>
    </p:spTree>
    <p:extLst>
      <p:ext uri="{BB962C8B-B14F-4D97-AF65-F5344CB8AC3E}">
        <p14:creationId xmlns:p14="http://schemas.microsoft.com/office/powerpoint/2010/main" val="2448414410"/>
      </p:ext>
    </p:extLst>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i="1" dirty="0">
                <a:hlinkClick r:id="rId3"/>
              </a:rPr>
              <a:t>https://www.brown.edu/campus-life/health/services/promotion/sexual-health-sex-101/sex-toys</a:t>
            </a:r>
            <a:r>
              <a:rPr lang="en-US" i="1" dirty="0"/>
              <a:t> </a:t>
            </a:r>
            <a:r>
              <a:rPr lang="en-US" dirty="0"/>
              <a:t>(February 3, 2017).</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504</a:t>
            </a:fld>
            <a:endParaRPr lang="en-US"/>
          </a:p>
        </p:txBody>
      </p:sp>
    </p:spTree>
    <p:extLst>
      <p:ext uri="{BB962C8B-B14F-4D97-AF65-F5344CB8AC3E}">
        <p14:creationId xmlns:p14="http://schemas.microsoft.com/office/powerpoint/2010/main" val="95163746"/>
      </p:ext>
    </p:extLst>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Herbenick</a:t>
            </a:r>
            <a:r>
              <a:rPr lang="en-US" dirty="0"/>
              <a:t> D, Reece M, Sanders S, et al. Prevalence and characteristics of vibrator use by women in the United States: results from a nationally representative study. J Sex Med. 2009;6(7):1857-1866.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505</a:t>
            </a:fld>
            <a:endParaRPr lang="en-US"/>
          </a:p>
        </p:txBody>
      </p:sp>
    </p:spTree>
    <p:extLst>
      <p:ext uri="{BB962C8B-B14F-4D97-AF65-F5344CB8AC3E}">
        <p14:creationId xmlns:p14="http://schemas.microsoft.com/office/powerpoint/2010/main" val="1440817511"/>
      </p:ext>
    </p:extLst>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Sutton KS, Boyer SC, Goldfinger C, et al. To lube or not to lube: experiences and perceptions of lubricant use in women with and without dyspareunia. J Sex Med. 2012;9(1):240-250.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506</a:t>
            </a:fld>
            <a:endParaRPr lang="en-US"/>
          </a:p>
        </p:txBody>
      </p:sp>
    </p:spTree>
    <p:extLst>
      <p:ext uri="{BB962C8B-B14F-4D97-AF65-F5344CB8AC3E}">
        <p14:creationId xmlns:p14="http://schemas.microsoft.com/office/powerpoint/2010/main" val="3074189941"/>
      </p:ext>
    </p:extLst>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Hutcherson HY, </a:t>
            </a:r>
            <a:r>
              <a:rPr lang="en-US" dirty="0" err="1"/>
              <a:t>Kingsberg</a:t>
            </a:r>
            <a:r>
              <a:rPr lang="en-US" dirty="0"/>
              <a:t> SA, </a:t>
            </a:r>
            <a:r>
              <a:rPr lang="en-US" dirty="0" err="1"/>
              <a:t>Krychman</a:t>
            </a:r>
            <a:r>
              <a:rPr lang="en-US" dirty="0"/>
              <a:t> ML. A positive approach to female sexual health: a summary report. Female Patient. 2009;(suppl Apr):1-6.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507</a:t>
            </a:fld>
            <a:endParaRPr lang="en-US"/>
          </a:p>
        </p:txBody>
      </p:sp>
    </p:spTree>
    <p:extLst>
      <p:ext uri="{BB962C8B-B14F-4D97-AF65-F5344CB8AC3E}">
        <p14:creationId xmlns:p14="http://schemas.microsoft.com/office/powerpoint/2010/main" val="130688949"/>
      </p:ext>
    </p:extLst>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Glycerin(e)- </a:t>
            </a:r>
            <a:r>
              <a:rPr lang="en-US" dirty="0"/>
              <a:t>sometimes called glycerol, is a sugar alcohol commonly added to lubricants as a </a:t>
            </a:r>
            <a:r>
              <a:rPr lang="en-US" b="1" dirty="0"/>
              <a:t>humectant</a:t>
            </a:r>
            <a:r>
              <a:rPr lang="en-US" dirty="0"/>
              <a:t> or sweetener.</a:t>
            </a:r>
          </a:p>
          <a:p>
            <a:pPr marL="175409" indent="-175409" defTabSz="935515">
              <a:buFont typeface="Arial" panose="020B0604020202020204" pitchFamily="34" charset="0"/>
              <a:buChar char="•"/>
              <a:defRPr/>
            </a:pPr>
            <a:r>
              <a:rPr lang="en-US" dirty="0"/>
              <a:t>lubricants with glycerin are generally </a:t>
            </a:r>
            <a:r>
              <a:rPr lang="en-US" b="1" dirty="0"/>
              <a:t>hyper-osmotic</a:t>
            </a:r>
            <a:r>
              <a:rPr lang="en-US" dirty="0"/>
              <a:t> and can contribute to the growth of yeast, especially in vaginas predisposed to chronic yeast infection</a:t>
            </a:r>
          </a:p>
          <a:p>
            <a:endParaRPr lang="en-US" dirty="0"/>
          </a:p>
          <a:p>
            <a:r>
              <a:rPr lang="en-US" b="1" dirty="0"/>
              <a:t>Methylparaben – Parabens – </a:t>
            </a:r>
            <a:r>
              <a:rPr lang="en-US" dirty="0"/>
              <a:t>synthetically produced </a:t>
            </a:r>
            <a:r>
              <a:rPr lang="en-US" dirty="0" err="1"/>
              <a:t>parahydroxybenzoates</a:t>
            </a:r>
            <a:r>
              <a:rPr lang="en-US" dirty="0"/>
              <a:t> or esters of </a:t>
            </a:r>
            <a:r>
              <a:rPr lang="en-US" dirty="0" err="1"/>
              <a:t>parahydroxybenzoic</a:t>
            </a:r>
            <a:r>
              <a:rPr lang="en-US" dirty="0"/>
              <a:t> acid. More simply put they are preservatives used in wide variety of food and cosmetic products because of their bactericidal and fungicidal properties.</a:t>
            </a:r>
          </a:p>
          <a:p>
            <a:pPr marL="175409" indent="-175409" defTabSz="935515">
              <a:buFont typeface="Arial" panose="020B0604020202020204" pitchFamily="34" charset="0"/>
              <a:buChar char="•"/>
              <a:defRPr/>
            </a:pPr>
            <a:r>
              <a:rPr lang="en-US" dirty="0"/>
              <a:t>have been known to cause skin irritation, especially in people with asthma or seasonal allergies, damage or death in skin cells when exposed to both parabens and UV rays, and are considered weak </a:t>
            </a:r>
            <a:r>
              <a:rPr lang="en-US" b="1" dirty="0"/>
              <a:t>xenoestrogens</a:t>
            </a:r>
            <a:endParaRPr lang="en-US" baseline="30000" dirty="0"/>
          </a:p>
          <a:p>
            <a:pPr marL="175409" indent="-175409" defTabSz="935515">
              <a:buFont typeface="Arial" panose="020B0604020202020204" pitchFamily="34" charset="0"/>
              <a:buChar char="•"/>
              <a:defRPr/>
            </a:pPr>
            <a:r>
              <a:rPr lang="en-US" dirty="0"/>
              <a:t>no studies have determined the potential </a:t>
            </a:r>
            <a:r>
              <a:rPr lang="en-US" b="1" dirty="0" err="1"/>
              <a:t>oestrogenic</a:t>
            </a:r>
            <a:r>
              <a:rPr lang="en-US" dirty="0"/>
              <a:t> effects or </a:t>
            </a:r>
            <a:r>
              <a:rPr lang="en-US" b="1" dirty="0"/>
              <a:t>endocrine disruption</a:t>
            </a:r>
            <a:r>
              <a:rPr lang="en-US" dirty="0"/>
              <a:t> of parabens applied directly to the genitals via personal lubricant</a:t>
            </a:r>
          </a:p>
          <a:p>
            <a:pPr defTabSz="935515">
              <a:defRPr/>
            </a:pPr>
            <a:endParaRPr lang="en-US" dirty="0"/>
          </a:p>
          <a:p>
            <a:pPr defTabSz="935515">
              <a:defRPr/>
            </a:pPr>
            <a:r>
              <a:rPr lang="en-US" b="1" dirty="0"/>
              <a:t>Propylene Glycol</a:t>
            </a:r>
            <a:r>
              <a:rPr lang="en-US" dirty="0"/>
              <a:t> – sometimes labeled as </a:t>
            </a:r>
            <a:r>
              <a:rPr lang="en-US" b="1" dirty="0"/>
              <a:t>Propanediol</a:t>
            </a:r>
            <a:r>
              <a:rPr lang="en-US" dirty="0"/>
              <a:t>, is a </a:t>
            </a:r>
            <a:r>
              <a:rPr lang="en-US" b="1" dirty="0"/>
              <a:t>humectant</a:t>
            </a:r>
            <a:r>
              <a:rPr lang="en-US" dirty="0"/>
              <a:t> and is one of the most widely used </a:t>
            </a:r>
            <a:r>
              <a:rPr lang="en-US" b="1" dirty="0"/>
              <a:t>petrochemicals</a:t>
            </a:r>
            <a:r>
              <a:rPr lang="en-US" dirty="0"/>
              <a:t> in cosmetic products and lubricants.</a:t>
            </a:r>
          </a:p>
          <a:p>
            <a:pPr marL="175409" indent="-175409" fontAlgn="base">
              <a:buFont typeface="Arial" panose="020B0604020202020204" pitchFamily="34" charset="0"/>
              <a:buChar char="•"/>
            </a:pPr>
            <a:r>
              <a:rPr lang="en-US" dirty="0"/>
              <a:t>lubricants with propylene glycol are generally </a:t>
            </a:r>
            <a:r>
              <a:rPr lang="en-US" b="1" dirty="0"/>
              <a:t>hyper-osmotic</a:t>
            </a:r>
            <a:endParaRPr lang="en-US" b="0" dirty="0"/>
          </a:p>
          <a:p>
            <a:pPr marL="175409" indent="-175409" fontAlgn="base">
              <a:buFont typeface="Arial" panose="020B0604020202020204" pitchFamily="34" charset="0"/>
              <a:buChar char="•"/>
            </a:pPr>
            <a:r>
              <a:rPr lang="en-US" dirty="0"/>
              <a:t>has been linked to skin </a:t>
            </a:r>
            <a:r>
              <a:rPr lang="en-US" b="1" dirty="0"/>
              <a:t>irritation</a:t>
            </a:r>
            <a:r>
              <a:rPr lang="en-US" dirty="0"/>
              <a:t>, </a:t>
            </a:r>
            <a:r>
              <a:rPr lang="en-US" b="1" dirty="0"/>
              <a:t>contact</a:t>
            </a:r>
            <a:r>
              <a:rPr lang="en-US" dirty="0"/>
              <a:t> </a:t>
            </a:r>
            <a:r>
              <a:rPr lang="en-US" b="1" dirty="0"/>
              <a:t>dermatitis, skin sensitization,</a:t>
            </a:r>
            <a:r>
              <a:rPr lang="en-US" dirty="0"/>
              <a:t> and </a:t>
            </a:r>
            <a:r>
              <a:rPr lang="en-US" b="1" dirty="0"/>
              <a:t>urticaria (hives)</a:t>
            </a:r>
            <a:endParaRPr lang="en-US" baseline="30000" dirty="0"/>
          </a:p>
          <a:p>
            <a:pPr marL="175409" indent="-175409" fontAlgn="base">
              <a:buFont typeface="Arial" panose="020B0604020202020204" pitchFamily="34" charset="0"/>
              <a:buChar char="•"/>
            </a:pPr>
            <a:endParaRPr lang="en-US" baseline="30000" dirty="0"/>
          </a:p>
          <a:p>
            <a:pPr marL="175409" indent="-175409" fontAlgn="base">
              <a:buFont typeface="Arial" panose="020B0604020202020204" pitchFamily="34" charset="0"/>
              <a:buChar char="•"/>
            </a:pPr>
            <a:endParaRPr lang="en-US" baseline="30000" dirty="0"/>
          </a:p>
          <a:p>
            <a:pPr fontAlgn="base"/>
            <a:r>
              <a:rPr lang="en-US" baseline="0" dirty="0"/>
              <a:t>Warming</a:t>
            </a:r>
            <a:r>
              <a:rPr lang="en-US" dirty="0"/>
              <a:t> lube: </a:t>
            </a:r>
            <a:endParaRPr lang="en-US" baseline="30000" dirty="0"/>
          </a:p>
          <a:p>
            <a:pPr marL="175409" indent="-175409" fontAlgn="base">
              <a:buFont typeface="Arial" panose="020B0604020202020204" pitchFamily="34" charset="0"/>
              <a:buChar char="•"/>
            </a:pPr>
            <a:r>
              <a:rPr lang="en-US" dirty="0">
                <a:hlinkClick r:id="rId3"/>
              </a:rPr>
              <a:t>Capsaicin</a:t>
            </a:r>
            <a:r>
              <a:rPr lang="en-US" dirty="0"/>
              <a:t> is a commonly used ingredient in warming lubricants to achieve the warming effect. It is a major component in the chili pepper and can have a very strong warming effect. It is an irritant, which is what produces the warming effect.</a:t>
            </a:r>
          </a:p>
          <a:p>
            <a:pPr marL="175409" indent="-175409" fontAlgn="base">
              <a:buFont typeface="Arial" panose="020B0604020202020204" pitchFamily="34" charset="0"/>
              <a:buChar char="•"/>
            </a:pPr>
            <a:endParaRPr lang="en-US" dirty="0"/>
          </a:p>
          <a:p>
            <a:pPr fontAlgn="base"/>
            <a:r>
              <a:rPr lang="en-US" i="1" dirty="0"/>
              <a:t>References:</a:t>
            </a:r>
          </a:p>
          <a:p>
            <a:r>
              <a:rPr lang="en-US" dirty="0"/>
              <a:t>Nicole W. A question for women's health: chemicals in feminine hygiene products and personal lubricants. Environ Health </a:t>
            </a:r>
            <a:r>
              <a:rPr lang="en-US" dirty="0" err="1"/>
              <a:t>Perspect</a:t>
            </a:r>
            <a:r>
              <a:rPr lang="en-US" dirty="0"/>
              <a:t>. 2014;122(3):A70. </a:t>
            </a:r>
          </a:p>
          <a:p>
            <a:endParaRPr lang="en-US" dirty="0"/>
          </a:p>
          <a:p>
            <a:r>
              <a:rPr lang="en-US" dirty="0"/>
              <a:t>Harvey PW, </a:t>
            </a:r>
            <a:r>
              <a:rPr lang="en-US" dirty="0" err="1"/>
              <a:t>Darbre</a:t>
            </a:r>
            <a:r>
              <a:rPr lang="en-US" dirty="0"/>
              <a:t> P. Endocrine disrupters and human health; could </a:t>
            </a:r>
            <a:r>
              <a:rPr lang="en-US" dirty="0" err="1"/>
              <a:t>oestrogenic</a:t>
            </a:r>
            <a:r>
              <a:rPr lang="en-US" dirty="0"/>
              <a:t> chemicals in body care cosmetics adversely affect breast cancer incidence in women? J Appl </a:t>
            </a:r>
            <a:r>
              <a:rPr lang="en-US" dirty="0" err="1"/>
              <a:t>Toxicol</a:t>
            </a:r>
            <a:r>
              <a:rPr lang="en-US" dirty="0"/>
              <a:t>. 2004;24(3):167-176. </a:t>
            </a:r>
          </a:p>
          <a:p>
            <a:endParaRPr lang="en-US" dirty="0"/>
          </a:p>
          <a:p>
            <a:r>
              <a:rPr lang="en-US" dirty="0" err="1"/>
              <a:t>Lessmann</a:t>
            </a:r>
            <a:r>
              <a:rPr lang="en-US" dirty="0"/>
              <a:t> H, </a:t>
            </a:r>
            <a:r>
              <a:rPr lang="en-US" dirty="0" err="1"/>
              <a:t>Schnuch</a:t>
            </a:r>
            <a:r>
              <a:rPr lang="en-US" dirty="0"/>
              <a:t> A, Geier J, </a:t>
            </a:r>
            <a:r>
              <a:rPr lang="en-US" dirty="0" err="1"/>
              <a:t>Uter</a:t>
            </a:r>
            <a:r>
              <a:rPr lang="en-US" dirty="0"/>
              <a:t> W. Skin-sensitizing and irritant properties of propylene glycol. Contact Dermatitis. 2005;53(5):247-259.</a:t>
            </a:r>
            <a:endParaRPr lang="en-US" i="1"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508</a:t>
            </a:fld>
            <a:endParaRPr lang="en-US"/>
          </a:p>
        </p:txBody>
      </p:sp>
    </p:spTree>
    <p:extLst>
      <p:ext uri="{BB962C8B-B14F-4D97-AF65-F5344CB8AC3E}">
        <p14:creationId xmlns:p14="http://schemas.microsoft.com/office/powerpoint/2010/main" val="1357489730"/>
      </p:ext>
    </p:extLst>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Agarwal A, </a:t>
            </a:r>
            <a:r>
              <a:rPr lang="en-US" dirty="0" err="1"/>
              <a:t>Deepinder</a:t>
            </a:r>
            <a:r>
              <a:rPr lang="en-US" dirty="0"/>
              <a:t> F, </a:t>
            </a:r>
            <a:r>
              <a:rPr lang="en-US" dirty="0" err="1"/>
              <a:t>Cocuzza</a:t>
            </a:r>
            <a:r>
              <a:rPr lang="en-US" dirty="0"/>
              <a:t> M, et al. Effect of vaginal lubricants on sperm motility and chromatin integrity: a prospective comparative survey. </a:t>
            </a:r>
            <a:r>
              <a:rPr lang="en-US" dirty="0" err="1"/>
              <a:t>Fertil</a:t>
            </a:r>
            <a:r>
              <a:rPr lang="en-US" dirty="0"/>
              <a:t> </a:t>
            </a:r>
            <a:r>
              <a:rPr lang="en-US" dirty="0" err="1"/>
              <a:t>Steril</a:t>
            </a:r>
            <a:r>
              <a:rPr lang="en-US" dirty="0"/>
              <a:t>. 2008;89(2):375-379. </a:t>
            </a:r>
          </a:p>
          <a:p>
            <a:endParaRPr lang="en-US" dirty="0"/>
          </a:p>
          <a:p>
            <a:r>
              <a:rPr lang="en-US" dirty="0"/>
              <a:t>Anderson L, Lewis SE, McClure N. The effects of coital lubricants on sperm motility in vitro. Human </a:t>
            </a:r>
            <a:r>
              <a:rPr lang="en-US" dirty="0" err="1"/>
              <a:t>Reprod</a:t>
            </a:r>
            <a:r>
              <a:rPr lang="en-US" dirty="0"/>
              <a:t>. 1998;13(12:3351-3356.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509</a:t>
            </a:fld>
            <a:endParaRPr lang="en-US"/>
          </a:p>
        </p:txBody>
      </p:sp>
    </p:spTree>
    <p:extLst>
      <p:ext uri="{BB962C8B-B14F-4D97-AF65-F5344CB8AC3E}">
        <p14:creationId xmlns:p14="http://schemas.microsoft.com/office/powerpoint/2010/main" val="2469971928"/>
      </p:ext>
    </p:extLst>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Wilhite M. Vaginal Dryness. In: </a:t>
            </a:r>
            <a:r>
              <a:rPr lang="en-US" dirty="0" err="1"/>
              <a:t>Rakel</a:t>
            </a:r>
            <a:r>
              <a:rPr lang="en-US" dirty="0"/>
              <a:t> D. Integrative Medicine. Saunders: City, 2012, pp 529-535. </a:t>
            </a:r>
          </a:p>
          <a:p>
            <a:endParaRPr lang="en-US" i="1" dirty="0">
              <a:hlinkClick r:id="rId3"/>
            </a:endParaRPr>
          </a:p>
          <a:p>
            <a:r>
              <a:rPr lang="en-US" i="1" dirty="0">
                <a:hlinkClick r:id="rId3"/>
              </a:rPr>
              <a:t>https://static1.squarespace.com/static/569e771a0e4c1148e6c49fe6/t/569fbfeac21b86a601f50f7b/1453309941040/Lubrications</a:t>
            </a:r>
            <a:r>
              <a:rPr lang="en-US" i="1" dirty="0"/>
              <a:t>. </a:t>
            </a:r>
            <a:r>
              <a:rPr lang="en-US" dirty="0"/>
              <a:t>(February 6, 2017).</a:t>
            </a:r>
            <a:endParaRPr lang="en-US" i="1" dirty="0"/>
          </a:p>
          <a:p>
            <a:endParaRPr lang="en-US" i="1" dirty="0"/>
          </a:p>
          <a:p>
            <a:r>
              <a:rPr lang="en-US" i="1" dirty="0"/>
              <a:t>www.badvibes.org</a:t>
            </a:r>
            <a:endParaRPr lang="en-US" dirty="0"/>
          </a:p>
          <a:p>
            <a:endParaRPr lang="en-US" dirty="0"/>
          </a:p>
          <a:p>
            <a:r>
              <a:rPr lang="en-US" dirty="0"/>
              <a:t>Sinha A, </a:t>
            </a:r>
            <a:r>
              <a:rPr lang="en-US" dirty="0" err="1"/>
              <a:t>Ewies</a:t>
            </a:r>
            <a:r>
              <a:rPr lang="en-US" dirty="0"/>
              <a:t> AA. Non-hormonal topical treatment of vulvovaginal atrophy: an up-to-date review. Climacteric. 2013;16(3): 305-312.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510</a:t>
            </a:fld>
            <a:endParaRPr lang="en-US"/>
          </a:p>
        </p:txBody>
      </p:sp>
    </p:spTree>
    <p:extLst>
      <p:ext uri="{BB962C8B-B14F-4D97-AF65-F5344CB8AC3E}">
        <p14:creationId xmlns:p14="http://schemas.microsoft.com/office/powerpoint/2010/main" val="20903543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Sadovsky</a:t>
            </a:r>
            <a:r>
              <a:rPr lang="en-US" dirty="0"/>
              <a:t> R, Mulhall JP. The potential value of erectile dysfunction inquiry and management. Int J Clin </a:t>
            </a:r>
            <a:r>
              <a:rPr lang="en-US" dirty="0" err="1"/>
              <a:t>Pract</a:t>
            </a:r>
            <a:r>
              <a:rPr lang="en-US" dirty="0"/>
              <a:t>. 2003;57(7):601-608.</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43</a:t>
            </a:fld>
            <a:endParaRPr lang="en-US"/>
          </a:p>
        </p:txBody>
      </p:sp>
    </p:spTree>
    <p:extLst>
      <p:ext uri="{BB962C8B-B14F-4D97-AF65-F5344CB8AC3E}">
        <p14:creationId xmlns:p14="http://schemas.microsoft.com/office/powerpoint/2010/main" val="1498569207"/>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r>
              <a:rPr lang="en-US" dirty="0">
                <a:latin typeface="Calibri Light" panose="020F0302020204030204" pitchFamily="34" charset="0"/>
                <a:cs typeface="Calibri Light" panose="020F0302020204030204" pitchFamily="34" charset="0"/>
              </a:rPr>
              <a:t>Mitchell, et al. Efficacy of Vaginal Moisturizer vs. Placebo for Treating Postmenopausal Vulvovaginal Symptoms: A Randomized Clinical Trial. JAMA Intern Med. 2018 May 1;178(5):681-690. </a:t>
            </a:r>
            <a:r>
              <a:rPr lang="en-US" dirty="0" err="1">
                <a:latin typeface="Calibri Light" panose="020F0302020204030204" pitchFamily="34" charset="0"/>
                <a:cs typeface="Calibri Light" panose="020F0302020204030204" pitchFamily="34" charset="0"/>
              </a:rPr>
              <a:t>doi</a:t>
            </a:r>
            <a:r>
              <a:rPr lang="en-US" dirty="0">
                <a:latin typeface="Calibri Light" panose="020F0302020204030204" pitchFamily="34" charset="0"/>
                <a:cs typeface="Calibri Light" panose="020F0302020204030204" pitchFamily="34" charset="0"/>
              </a:rPr>
              <a:t>: 10.1001/</a:t>
            </a:r>
            <a:r>
              <a:rPr lang="en-US" dirty="0" err="1">
                <a:latin typeface="Calibri Light" panose="020F0302020204030204" pitchFamily="34" charset="0"/>
                <a:cs typeface="Calibri Light" panose="020F0302020204030204" pitchFamily="34" charset="0"/>
              </a:rPr>
              <a:t>jamainternmed</a:t>
            </a:r>
            <a:r>
              <a:rPr lang="en-US" dirty="0">
                <a:latin typeface="Calibri Light" panose="020F0302020204030204" pitchFamily="34" charset="0"/>
                <a:cs typeface="Calibri Light" panose="020F0302020204030204" pitchFamily="34" charset="0"/>
              </a:rPr>
              <a:t>. 2018.0116.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511</a:t>
            </a:fld>
            <a:endParaRPr lang="en-US"/>
          </a:p>
        </p:txBody>
      </p:sp>
    </p:spTree>
    <p:extLst>
      <p:ext uri="{BB962C8B-B14F-4D97-AF65-F5344CB8AC3E}">
        <p14:creationId xmlns:p14="http://schemas.microsoft.com/office/powerpoint/2010/main" val="1134085240"/>
      </p:ext>
    </p:extLst>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r>
              <a:rPr lang="en-US" dirty="0"/>
              <a:t>Sinha A, </a:t>
            </a:r>
            <a:r>
              <a:rPr lang="en-US" dirty="0" err="1"/>
              <a:t>Ewies</a:t>
            </a:r>
            <a:r>
              <a:rPr lang="en-US" dirty="0"/>
              <a:t> AA. Non-hormonal topical treatment of vulvovaginal atrophy: an up-to-date review. Climacteric. 2013;16(3): 305-312.</a:t>
            </a:r>
          </a:p>
          <a:p>
            <a:endParaRPr lang="en-US" dirty="0"/>
          </a:p>
          <a:p>
            <a:r>
              <a:rPr lang="en-US" dirty="0"/>
              <a:t>Wysocki S, </a:t>
            </a:r>
            <a:r>
              <a:rPr lang="en-US" dirty="0" err="1"/>
              <a:t>Kingsberg</a:t>
            </a:r>
            <a:r>
              <a:rPr lang="en-US" dirty="0"/>
              <a:t> S, </a:t>
            </a:r>
            <a:r>
              <a:rPr lang="en-US" dirty="0" err="1"/>
              <a:t>Krychman</a:t>
            </a:r>
            <a:r>
              <a:rPr lang="en-US" dirty="0"/>
              <a:t> M. Management of vaginal atrophy: implications from the REVIVE survey. Clinical Medicine Insights: Reproductive Health. 2014;8:23-30</a:t>
            </a:r>
          </a:p>
          <a:p>
            <a:endParaRPr lang="en-US" dirty="0"/>
          </a:p>
          <a:p>
            <a:r>
              <a:rPr lang="en-US" dirty="0"/>
              <a:t>Society of Obstetricians and </a:t>
            </a:r>
            <a:r>
              <a:rPr lang="en-US" dirty="0" err="1"/>
              <a:t>Gynaecologists</a:t>
            </a:r>
            <a:r>
              <a:rPr lang="en-US" dirty="0"/>
              <a:t> of Canada. The detection and management of vaginal atrophy. J SOCG. 2004;26(5):503-508.</a:t>
            </a:r>
          </a:p>
          <a:p>
            <a:endParaRPr lang="en-US" i="1" dirty="0">
              <a:latin typeface="Calibri Light" panose="020F0302020204030204" pitchFamily="34" charset="0"/>
              <a:cs typeface="Calibri Light" panose="020F0302020204030204" pitchFamily="34" charset="0"/>
            </a:endParaRPr>
          </a:p>
          <a:p>
            <a:r>
              <a:rPr lang="en-US" dirty="0"/>
              <a:t>Efficacy of Vaginal Estradiol or Vaginal Moisturizer vs Placebo for Treating Postmenopausal Vulvovaginal Symptoms: A Randomized Clinical Trial. Mitchell et al. JAMA Intern Med. 2018 May 1;178(5):681-690. </a:t>
            </a:r>
            <a:r>
              <a:rPr lang="en-US" dirty="0" err="1"/>
              <a:t>doi</a:t>
            </a:r>
            <a:r>
              <a:rPr lang="en-US" dirty="0"/>
              <a:t>: 10.1001/jamainternmed.2018.0116.</a:t>
            </a:r>
            <a:endParaRPr lang="en-US" i="1"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512</a:t>
            </a:fld>
            <a:endParaRPr lang="en-US"/>
          </a:p>
        </p:txBody>
      </p:sp>
    </p:spTree>
    <p:extLst>
      <p:ext uri="{BB962C8B-B14F-4D97-AF65-F5344CB8AC3E}">
        <p14:creationId xmlns:p14="http://schemas.microsoft.com/office/powerpoint/2010/main" val="3344611784"/>
      </p:ext>
    </p:extLst>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References:</a:t>
            </a:r>
          </a:p>
          <a:p>
            <a:pPr defTabSz="918071">
              <a:defRPr/>
            </a:pPr>
            <a:r>
              <a:rPr lang="en-US" dirty="0" err="1"/>
              <a:t>Iglesia</a:t>
            </a:r>
            <a:r>
              <a:rPr lang="en-US" dirty="0"/>
              <a:t> C, Marshall DD. A guide to lotions and potions for treating vaginal atrophy. OBG </a:t>
            </a:r>
            <a:r>
              <a:rPr lang="en-US" dirty="0" err="1"/>
              <a:t>Manag</a:t>
            </a:r>
            <a:r>
              <a:rPr lang="en-US" dirty="0"/>
              <a:t>. 2009;21(12):29-37. </a:t>
            </a:r>
          </a:p>
          <a:p>
            <a:pPr defTabSz="918071">
              <a:defRPr/>
            </a:pPr>
            <a:endParaRPr lang="en-US" dirty="0"/>
          </a:p>
          <a:p>
            <a:r>
              <a:rPr lang="en-US" dirty="0"/>
              <a:t>North American Menopause Society. Estrogen and progestogen use in postmenopausal women: 2010 position statement of the North American Menopause Society. 2010;17(2):242-255. </a:t>
            </a:r>
          </a:p>
          <a:p>
            <a:endParaRPr lang="en-US" dirty="0"/>
          </a:p>
          <a:p>
            <a:r>
              <a:rPr lang="en-US" dirty="0"/>
              <a:t>Sinha A, </a:t>
            </a:r>
            <a:r>
              <a:rPr lang="en-US" dirty="0" err="1"/>
              <a:t>Ewies</a:t>
            </a:r>
            <a:r>
              <a:rPr lang="en-US" dirty="0"/>
              <a:t> AA. Non-hormonal topical treatment of vulvovaginal atrophy: an up-to-date review. Climacteric. 2013;16(3): 305-312.</a:t>
            </a:r>
          </a:p>
          <a:p>
            <a:pPr defTabSz="918071">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513</a:t>
            </a:fld>
            <a:endParaRPr lang="en-US"/>
          </a:p>
        </p:txBody>
      </p:sp>
    </p:spTree>
    <p:extLst>
      <p:ext uri="{BB962C8B-B14F-4D97-AF65-F5344CB8AC3E}">
        <p14:creationId xmlns:p14="http://schemas.microsoft.com/office/powerpoint/2010/main" val="3162206457"/>
      </p:ext>
    </p:extLst>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40000"/>
              </a:spcBef>
              <a:defRPr/>
            </a:pPr>
            <a:r>
              <a:rPr lang="en-US" altLang="en-US" dirty="0">
                <a:ea typeface="ＭＳ Ｐゴシック" panose="020B0600070205080204" pitchFamily="34" charset="-128"/>
              </a:rPr>
              <a:t>Unlike the other influential models, the biopsychosocial model of female sexual response takes into account multiple etiologic factors and determinants that include the interpersonal, psychological, physiological, or biological, as well as the sociocultural.</a:t>
            </a:r>
            <a:r>
              <a:rPr lang="en-US" altLang="en-US" baseline="30000" dirty="0">
                <a:ea typeface="ＭＳ Ｐゴシック" panose="020B0600070205080204" pitchFamily="34" charset="-128"/>
              </a:rPr>
              <a:t>1,2 </a:t>
            </a:r>
          </a:p>
          <a:p>
            <a:pPr eaLnBrk="1" hangingPunct="1">
              <a:spcBef>
                <a:spcPct val="40000"/>
              </a:spcBef>
              <a:defRPr/>
            </a:pPr>
            <a:r>
              <a:rPr lang="en-US" altLang="en-US" dirty="0">
                <a:ea typeface="ＭＳ Ｐゴシック" panose="020B0600070205080204" pitchFamily="34" charset="-128"/>
              </a:rPr>
              <a:t>Examples of biological factors include physical health, neurobiology, and endocrine function; the psychological include performance anxiety and depression; the sociocultural include upbringing, cultural norms, and expectations; and the interpersonal, quality of current and past relationships, intervals of abstinence, life stressors, and finances.</a:t>
            </a:r>
            <a:r>
              <a:rPr lang="en-US" altLang="en-US" baseline="30000" dirty="0">
                <a:ea typeface="ＭＳ Ｐゴシック" panose="020B0600070205080204" pitchFamily="34" charset="-128"/>
              </a:rPr>
              <a:t>1,2</a:t>
            </a:r>
          </a:p>
          <a:p>
            <a:pPr eaLnBrk="1" hangingPunct="1">
              <a:spcBef>
                <a:spcPct val="40000"/>
              </a:spcBef>
              <a:defRPr/>
            </a:pPr>
            <a:endParaRPr lang="en-US" altLang="en-US" baseline="30000" dirty="0">
              <a:ea typeface="ＭＳ Ｐゴシック" panose="020B0600070205080204" pitchFamily="34" charset="-128"/>
            </a:endParaRPr>
          </a:p>
          <a:p>
            <a:pPr eaLnBrk="1" hangingPunct="1">
              <a:spcBef>
                <a:spcPct val="40000"/>
              </a:spcBef>
              <a:defRPr/>
            </a:pPr>
            <a:r>
              <a:rPr lang="en-US" altLang="en-US" i="1" baseline="0" dirty="0">
                <a:ea typeface="ＭＳ Ｐゴシック" panose="020B0600070205080204" pitchFamily="34" charset="-128"/>
              </a:rPr>
              <a:t>References:</a:t>
            </a:r>
          </a:p>
          <a:p>
            <a:r>
              <a:rPr lang="en-US" dirty="0"/>
              <a:t>Rosen RC, Barsky JL. Normal sexual response in women. </a:t>
            </a:r>
            <a:r>
              <a:rPr lang="en-US" dirty="0" err="1"/>
              <a:t>Obstet</a:t>
            </a:r>
            <a:r>
              <a:rPr lang="en-US" dirty="0"/>
              <a:t> </a:t>
            </a:r>
            <a:r>
              <a:rPr lang="en-US" dirty="0" err="1"/>
              <a:t>Gynecol</a:t>
            </a:r>
            <a:r>
              <a:rPr lang="en-US" dirty="0"/>
              <a:t> Clin North Am. 2006;33(4):515-526. </a:t>
            </a:r>
          </a:p>
          <a:p>
            <a:endParaRPr lang="en-US" dirty="0"/>
          </a:p>
          <a:p>
            <a:r>
              <a:rPr lang="en-US" dirty="0" err="1"/>
              <a:t>Althof</a:t>
            </a:r>
            <a:r>
              <a:rPr lang="en-US" dirty="0"/>
              <a:t> SE, </a:t>
            </a:r>
            <a:r>
              <a:rPr lang="en-US" dirty="0" err="1"/>
              <a:t>Leiblum</a:t>
            </a:r>
            <a:r>
              <a:rPr lang="en-US" dirty="0"/>
              <a:t> SR, </a:t>
            </a:r>
            <a:r>
              <a:rPr lang="en-US" dirty="0" err="1"/>
              <a:t>Chevret-Measson</a:t>
            </a:r>
            <a:r>
              <a:rPr lang="en-US" dirty="0"/>
              <a:t> M, et al. Psychological and interpersonal dimensions of sexual function and dysfunction. J Sec Med. 2005;2(6):793-800.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515</a:t>
            </a:fld>
            <a:endParaRPr lang="en-US"/>
          </a:p>
        </p:txBody>
      </p:sp>
    </p:spTree>
    <p:extLst>
      <p:ext uri="{BB962C8B-B14F-4D97-AF65-F5344CB8AC3E}">
        <p14:creationId xmlns:p14="http://schemas.microsoft.com/office/powerpoint/2010/main" val="444518276"/>
      </p:ext>
    </p:extLst>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altLang="en-US" dirty="0"/>
              <a:t>Keep in mind that one or more female sexual disorders may coexist in a given patient. In fact, it is common for there to be overlap among these disorders, which can complicate the diagnosis. It is important that the clinician determine the primary disorder and ascertain how any comorbid sexual disorders evolved over time.</a:t>
            </a:r>
          </a:p>
          <a:p>
            <a:pPr eaLnBrk="1" hangingPunct="1">
              <a:spcBef>
                <a:spcPct val="0"/>
              </a:spcBef>
            </a:pPr>
            <a:endParaRPr lang="en-US" altLang="en-US" u="sng" dirty="0"/>
          </a:p>
          <a:p>
            <a:pPr eaLnBrk="1" hangingPunct="1">
              <a:spcBef>
                <a:spcPct val="0"/>
              </a:spcBef>
            </a:pPr>
            <a:r>
              <a:rPr lang="en-US" altLang="en-US" i="1" u="none" dirty="0"/>
              <a:t>Reference:</a:t>
            </a:r>
          </a:p>
          <a:p>
            <a:pPr eaLnBrk="1" hangingPunct="1">
              <a:spcBef>
                <a:spcPct val="0"/>
              </a:spcBef>
            </a:pPr>
            <a:r>
              <a:rPr lang="en-US" altLang="en-US" dirty="0" err="1"/>
              <a:t>Basson</a:t>
            </a:r>
            <a:r>
              <a:rPr lang="en-US" altLang="en-US" dirty="0"/>
              <a:t> R, Berman J, Burnett A, et al. Report on the International Consensus Development Conference on Female Sexual Dysfunction: definitions and classifications. </a:t>
            </a:r>
            <a:r>
              <a:rPr lang="en-US" altLang="en-US" i="1" dirty="0"/>
              <a:t>J Urol</a:t>
            </a:r>
            <a:r>
              <a:rPr lang="en-US" altLang="en-US" dirty="0"/>
              <a:t>. 2000;163:888-893.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516</a:t>
            </a:fld>
            <a:endParaRPr lang="en-US"/>
          </a:p>
        </p:txBody>
      </p:sp>
    </p:spTree>
    <p:extLst>
      <p:ext uri="{BB962C8B-B14F-4D97-AF65-F5344CB8AC3E}">
        <p14:creationId xmlns:p14="http://schemas.microsoft.com/office/powerpoint/2010/main" val="1068614039"/>
      </p:ext>
    </p:extLst>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b="1" dirty="0">
                <a:ea typeface="ＭＳ Ｐゴシック" panose="020B0600070205080204" pitchFamily="34" charset="-128"/>
              </a:rPr>
              <a:t>Female Sexual Response Cycle</a:t>
            </a:r>
          </a:p>
          <a:p>
            <a:pPr eaLnBrk="1" hangingPunct="1">
              <a:defRPr/>
            </a:pPr>
            <a:r>
              <a:rPr lang="en-US" altLang="en-US" dirty="0">
                <a:ea typeface="ＭＳ Ｐゴシック" panose="020B0600070205080204" pitchFamily="34" charset="-128"/>
                <a:cs typeface="Times New Roman" panose="02020603050405020304" pitchFamily="18" charset="0"/>
              </a:rPr>
              <a:t>And now Rosemary </a:t>
            </a:r>
            <a:r>
              <a:rPr lang="en-US" altLang="en-US" dirty="0" err="1">
                <a:ea typeface="ＭＳ Ｐゴシック" panose="020B0600070205080204" pitchFamily="34" charset="-128"/>
                <a:cs typeface="Times New Roman" panose="02020603050405020304" pitchFamily="18" charset="0"/>
              </a:rPr>
              <a:t>Basson</a:t>
            </a:r>
            <a:r>
              <a:rPr lang="en-US" altLang="en-US" dirty="0">
                <a:ea typeface="ＭＳ Ｐゴシック" panose="020B0600070205080204" pitchFamily="34" charset="-128"/>
                <a:cs typeface="Times New Roman" panose="02020603050405020304" pitchFamily="18" charset="0"/>
              </a:rPr>
              <a:t> offers an alternative model to understanding the sexual response cycle that suggests that for women, it is not so linear and that for many women, desire comes after arousal and that many women begin from a point of </a:t>
            </a:r>
            <a:r>
              <a:rPr lang="en-US" altLang="en-US" b="1" i="1" dirty="0">
                <a:ea typeface="ＭＳ Ｐゴシック" panose="020B0600070205080204" pitchFamily="34" charset="-128"/>
                <a:cs typeface="Times New Roman" panose="02020603050405020304" pitchFamily="18" charset="0"/>
              </a:rPr>
              <a:t>sexual neutrality.</a:t>
            </a:r>
            <a:r>
              <a:rPr lang="en-US" altLang="en-US" dirty="0">
                <a:ea typeface="ＭＳ Ｐゴシック" panose="020B0600070205080204" pitchFamily="34" charset="-128"/>
                <a:cs typeface="Times New Roman" panose="02020603050405020304" pitchFamily="18" charset="0"/>
              </a:rPr>
              <a:t>  Arousal may come from a conscious decision or as a result of seduction or suggestion from a partner.  This is extremely important to understand because you can then normalize this reality for your patients who have come to believe that because the initial drive has gone they are no longer sexual beings and to reassure their partners that it is not that they have lost desirability. </a:t>
            </a:r>
          </a:p>
          <a:p>
            <a:pPr eaLnBrk="1" hangingPunct="1">
              <a:defRPr/>
            </a:pPr>
            <a:r>
              <a:rPr lang="en-US" altLang="en-US" dirty="0">
                <a:ea typeface="ＭＳ Ｐゴシック" panose="020B0600070205080204" pitchFamily="34" charset="-128"/>
                <a:cs typeface="Times New Roman" panose="02020603050405020304" pitchFamily="18" charset="0"/>
              </a:rPr>
              <a:t>(e.g. analogy of going to the gym—)</a:t>
            </a:r>
          </a:p>
          <a:p>
            <a:pPr eaLnBrk="1" hangingPunct="1">
              <a:defRPr/>
            </a:pPr>
            <a:r>
              <a:rPr lang="en-US" altLang="en-US" dirty="0">
                <a:ea typeface="ＭＳ Ｐゴシック" panose="020B0600070205080204" pitchFamily="34" charset="-128"/>
                <a:cs typeface="Times New Roman" panose="02020603050405020304" pitchFamily="18" charset="0"/>
              </a:rPr>
              <a:t>So, Sexual neutrality or being receptive to rather than initiating sexual activity is considered a normal variation of female sexual functioning.  This is very important for you to keep in mind as I review the female sexual dysfunctions, particularly hypoactive sexual desire disorder.</a:t>
            </a:r>
          </a:p>
          <a:p>
            <a:pPr eaLnBrk="1" hangingPunct="1">
              <a:defRPr/>
            </a:pPr>
            <a:r>
              <a:rPr lang="en-US" altLang="en-US" dirty="0">
                <a:ea typeface="ＭＳ Ｐゴシック" panose="020B0600070205080204" pitchFamily="34" charset="-128"/>
              </a:rPr>
              <a:t>This slide graphically illustrates </a:t>
            </a:r>
            <a:r>
              <a:rPr lang="ja-JP" altLang="en-US" dirty="0">
                <a:ea typeface="ＭＳ Ｐゴシック" panose="020B0600070205080204" pitchFamily="34" charset="-128"/>
              </a:rPr>
              <a:t>“</a:t>
            </a:r>
            <a:r>
              <a:rPr lang="en-US" altLang="ja-JP" dirty="0">
                <a:ea typeface="ＭＳ Ｐゴシック" panose="020B0600070205080204" pitchFamily="34" charset="-128"/>
              </a:rPr>
              <a:t>normal</a:t>
            </a:r>
            <a:r>
              <a:rPr lang="ja-JP" altLang="en-US" dirty="0">
                <a:ea typeface="ＭＳ Ｐゴシック" panose="020B0600070205080204" pitchFamily="34" charset="-128"/>
              </a:rPr>
              <a:t>”</a:t>
            </a:r>
            <a:r>
              <a:rPr lang="en-US" altLang="ja-JP" dirty="0">
                <a:ea typeface="ＭＳ Ｐゴシック" panose="020B0600070205080204" pitchFamily="34" charset="-128"/>
              </a:rPr>
              <a:t> female sexual response.  Women</a:t>
            </a:r>
            <a:r>
              <a:rPr lang="ja-JP" altLang="en-US" dirty="0">
                <a:ea typeface="ＭＳ Ｐゴシック" panose="020B0600070205080204" pitchFamily="34" charset="-128"/>
              </a:rPr>
              <a:t>’</a:t>
            </a:r>
            <a:r>
              <a:rPr lang="en-US" altLang="ja-JP" dirty="0">
                <a:ea typeface="ＭＳ Ｐゴシック" panose="020B0600070205080204" pitchFamily="34" charset="-128"/>
              </a:rPr>
              <a:t>s desire has a large responsive (receptive) component that is driven by intimacy and is circular in nature. When any one (or more than one) aspect or phase of the cycle is absent, the patient may experience one or more sexual dysfunctions. Satisfaction is an essential component of the sexual response cycle. Instead of a linear relationship with orgasm as the end point, a cyclic concept with satisfaction as the focus appears to be more appropriate in females. </a:t>
            </a:r>
          </a:p>
          <a:p>
            <a:pPr marL="233878" lvl="1" indent="-232255">
              <a:defRPr/>
            </a:pPr>
            <a:r>
              <a:rPr lang="en-US" altLang="en-US" b="1" dirty="0">
                <a:ea typeface="ＭＳ Ｐゴシック" panose="020B0600070205080204" pitchFamily="34" charset="-128"/>
              </a:rPr>
              <a:t>The cycle:</a:t>
            </a:r>
            <a:r>
              <a:rPr lang="en-US" altLang="en-US" dirty="0">
                <a:ea typeface="ＭＳ Ｐゴシック" panose="020B0600070205080204" pitchFamily="34" charset="-128"/>
              </a:rPr>
              <a:t> A woman starts out desire-neutral. If the patient experiences adequate emotional intimacy with her partner, she may seek or be receptive to sexual stimuli. Receptivity to sexual stimuli allows the woman to move from sexual neutrality to arousal. If the mind continues to process the stimuli on to further arousal, sexual desire will encourage the woman to move forward to sexual satisfaction and orgasm. This positive outcome fosters intimacy and reinforces sexual motivation.</a:t>
            </a:r>
          </a:p>
          <a:p>
            <a:pPr marL="233878" lvl="1" indent="-232255">
              <a:defRPr/>
            </a:pPr>
            <a:endParaRPr lang="en-US" altLang="en-US" dirty="0">
              <a:ea typeface="ＭＳ Ｐゴシック" panose="020B0600070205080204" pitchFamily="34" charset="-128"/>
            </a:endParaRPr>
          </a:p>
          <a:p>
            <a:pPr marL="233878" lvl="1" indent="-232255">
              <a:defRPr/>
            </a:pPr>
            <a:r>
              <a:rPr lang="en-US" altLang="en-US" i="1" dirty="0">
                <a:ea typeface="ＭＳ Ｐゴシック" panose="020B0600070205080204" pitchFamily="34" charset="-128"/>
              </a:rPr>
              <a:t>Reference:</a:t>
            </a:r>
          </a:p>
          <a:p>
            <a:pPr marL="233878" lvl="1" indent="-232255" defTabSz="918071">
              <a:defRPr/>
            </a:pPr>
            <a:r>
              <a:rPr lang="en-US" dirty="0" err="1"/>
              <a:t>Kingsberg</a:t>
            </a:r>
            <a:r>
              <a:rPr lang="en-US" dirty="0"/>
              <a:t> SA, Janata JW. Female sexual disorders: assessment, diagnosis, and treatment. </a:t>
            </a:r>
            <a:r>
              <a:rPr lang="en-US" dirty="0" err="1"/>
              <a:t>Urol</a:t>
            </a:r>
            <a:r>
              <a:rPr lang="en-US" dirty="0"/>
              <a:t> Clin N Am 2007;34:497-506.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517</a:t>
            </a:fld>
            <a:endParaRPr lang="en-US"/>
          </a:p>
        </p:txBody>
      </p:sp>
    </p:spTree>
    <p:extLst>
      <p:ext uri="{BB962C8B-B14F-4D97-AF65-F5344CB8AC3E}">
        <p14:creationId xmlns:p14="http://schemas.microsoft.com/office/powerpoint/2010/main" val="475011341"/>
      </p:ext>
    </p:extLst>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Annon, JS, Robinson CH. 1978. The use of vicarious learning in the treatment of sexual concerns. Handbook of sex therapy. New York: Plenum Press.</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518</a:t>
            </a:fld>
            <a:endParaRPr lang="en-US"/>
          </a:p>
        </p:txBody>
      </p:sp>
    </p:spTree>
    <p:extLst>
      <p:ext uri="{BB962C8B-B14F-4D97-AF65-F5344CB8AC3E}">
        <p14:creationId xmlns:p14="http://schemas.microsoft.com/office/powerpoint/2010/main" val="561179954"/>
      </p:ext>
    </p:extLst>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Masters WH, Johnson VE. 1970. Human sexual inadequacy. Boston: Little, Brown.</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522</a:t>
            </a:fld>
            <a:endParaRPr lang="en-US"/>
          </a:p>
        </p:txBody>
      </p:sp>
    </p:spTree>
    <p:extLst>
      <p:ext uri="{BB962C8B-B14F-4D97-AF65-F5344CB8AC3E}">
        <p14:creationId xmlns:p14="http://schemas.microsoft.com/office/powerpoint/2010/main" val="3190713190"/>
      </p:ext>
    </p:extLst>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b="1" dirty="0">
                <a:ea typeface="ＭＳ Ｐゴシック" panose="020B0600070205080204" pitchFamily="34" charset="-128"/>
              </a:rPr>
              <a:t>Orgasmic Disorder: Treatment Options</a:t>
            </a:r>
            <a:endParaRPr lang="en-US" altLang="en-US" dirty="0">
              <a:ea typeface="ＭＳ Ｐゴシック" panose="020B0600070205080204" pitchFamily="34" charset="-128"/>
            </a:endParaRPr>
          </a:p>
          <a:p>
            <a:pPr eaLnBrk="1" hangingPunct="1">
              <a:defRPr/>
            </a:pPr>
            <a:endParaRPr lang="en-US" altLang="en-US" dirty="0">
              <a:ea typeface="ＭＳ Ｐゴシック" panose="020B0600070205080204" pitchFamily="34" charset="-128"/>
            </a:endParaRPr>
          </a:p>
          <a:p>
            <a:pPr marL="233878" lvl="1" indent="-232255">
              <a:defRPr/>
            </a:pPr>
            <a:r>
              <a:rPr lang="en-US" altLang="en-US" dirty="0">
                <a:ea typeface="ＭＳ Ｐゴシック" panose="020B0600070205080204" pitchFamily="34" charset="-128"/>
              </a:rPr>
              <a:t>Anorgasmia is responsive to therapy. </a:t>
            </a:r>
          </a:p>
          <a:p>
            <a:pPr marL="233878" lvl="1" indent="-232255">
              <a:defRPr/>
            </a:pPr>
            <a:r>
              <a:rPr lang="en-US" altLang="en-US" dirty="0">
                <a:ea typeface="ＭＳ Ｐゴシック" panose="020B0600070205080204" pitchFamily="34" charset="-128"/>
              </a:rPr>
              <a:t>Treatment of orgasmic disorder relies on minimizing sexual inhibition and maximizing sexual stimulation. Stimulation may include self-stimulation and techniques similar to Kegel exercises to teach muscular control of sexual tension. Orgasmic disorder may also be caused by medications or chronic disease (Phillips 2000). </a:t>
            </a:r>
          </a:p>
          <a:p>
            <a:pPr marL="233878" lvl="1" indent="-232255">
              <a:defRPr/>
            </a:pPr>
            <a:r>
              <a:rPr lang="en-US" altLang="en-US" dirty="0">
                <a:ea typeface="ＭＳ Ｐゴシック" panose="020B0600070205080204" pitchFamily="34" charset="-128"/>
              </a:rPr>
              <a:t>If orgasmic disorder is caused by a medication (Maurice 1999)</a:t>
            </a:r>
          </a:p>
          <a:p>
            <a:pPr marL="467757" lvl="2" indent="-232255">
              <a:defRPr/>
            </a:pPr>
            <a:r>
              <a:rPr lang="en-US" altLang="en-US" dirty="0">
                <a:ea typeface="ＭＳ Ｐゴシック" panose="020B0600070205080204" pitchFamily="34" charset="-128"/>
              </a:rPr>
              <a:t>Decrease dosage</a:t>
            </a:r>
          </a:p>
          <a:p>
            <a:pPr marL="467757" lvl="2" indent="-232255">
              <a:defRPr/>
            </a:pPr>
            <a:r>
              <a:rPr lang="en-US" altLang="en-US" dirty="0">
                <a:ea typeface="ＭＳ Ｐゴシック" panose="020B0600070205080204" pitchFamily="34" charset="-128"/>
              </a:rPr>
              <a:t>Change regimen</a:t>
            </a:r>
          </a:p>
          <a:p>
            <a:pPr marL="467757" lvl="2" indent="-232255">
              <a:defRPr/>
            </a:pPr>
            <a:r>
              <a:rPr lang="en-US" altLang="en-US" dirty="0">
                <a:ea typeface="ＭＳ Ｐゴシック" panose="020B0600070205080204" pitchFamily="34" charset="-128"/>
              </a:rPr>
              <a:t>Use alternate drugs (e.g., buspirone).</a:t>
            </a:r>
          </a:p>
          <a:p>
            <a:pPr marL="233878" lvl="1" indent="-232255">
              <a:defRPr/>
            </a:pPr>
            <a:endParaRPr lang="en-US" altLang="en-US" dirty="0">
              <a:ea typeface="ＭＳ Ｐゴシック" panose="020B0600070205080204" pitchFamily="34" charset="-128"/>
            </a:endParaRPr>
          </a:p>
          <a:p>
            <a:pPr eaLnBrk="1" hangingPunct="1">
              <a:defRPr/>
            </a:pPr>
            <a:r>
              <a:rPr lang="en-US" altLang="en-US" i="1" dirty="0">
                <a:ea typeface="ＭＳ Ｐゴシック" panose="020B0600070205080204" pitchFamily="34" charset="-128"/>
              </a:rPr>
              <a:t>References:</a:t>
            </a:r>
          </a:p>
          <a:p>
            <a:pPr eaLnBrk="1" hangingPunct="1">
              <a:defRPr/>
            </a:pPr>
            <a:r>
              <a:rPr lang="en-US" altLang="en-US" dirty="0">
                <a:ea typeface="ＭＳ Ｐゴシック" panose="020B0600070205080204" pitchFamily="34" charset="-128"/>
              </a:rPr>
              <a:t>Maurice WL. </a:t>
            </a:r>
            <a:r>
              <a:rPr lang="en-US" altLang="en-US" i="1" dirty="0">
                <a:ea typeface="ＭＳ Ｐゴシック" panose="020B0600070205080204" pitchFamily="34" charset="-128"/>
              </a:rPr>
              <a:t>Sexual Medicine in Primary Care. </a:t>
            </a:r>
            <a:r>
              <a:rPr lang="en-US" altLang="en-US" dirty="0">
                <a:ea typeface="ＭＳ Ｐゴシック" panose="020B0600070205080204" pitchFamily="34" charset="-128"/>
              </a:rPr>
              <a:t>St Louis, Mo: Mosby; 1999:160-169.</a:t>
            </a:r>
          </a:p>
          <a:p>
            <a:pPr eaLnBrk="1" hangingPunct="1">
              <a:defRPr/>
            </a:pPr>
            <a:endParaRPr lang="en-US" altLang="en-US" dirty="0">
              <a:ea typeface="ＭＳ Ｐゴシック" panose="020B0600070205080204" pitchFamily="34" charset="-128"/>
            </a:endParaRPr>
          </a:p>
          <a:p>
            <a:pPr eaLnBrk="1" hangingPunct="1">
              <a:defRPr/>
            </a:pPr>
            <a:r>
              <a:rPr lang="en-US" altLang="en-US" dirty="0">
                <a:ea typeface="ＭＳ Ｐゴシック" panose="020B0600070205080204" pitchFamily="34" charset="-128"/>
              </a:rPr>
              <a:t>Phillips NA. Female sexual dysfunction: evaluation and treatment. </a:t>
            </a:r>
            <a:r>
              <a:rPr lang="en-US" altLang="en-US" i="1" dirty="0">
                <a:ea typeface="ＭＳ Ｐゴシック" panose="020B0600070205080204" pitchFamily="34" charset="-128"/>
              </a:rPr>
              <a:t>Am Fam Physician</a:t>
            </a:r>
            <a:r>
              <a:rPr lang="en-US" altLang="en-US" dirty="0">
                <a:ea typeface="ＭＳ Ｐゴシック" panose="020B0600070205080204" pitchFamily="34" charset="-128"/>
              </a:rPr>
              <a:t>. 2000;62:127-136, 141-142.</a:t>
            </a:r>
          </a:p>
          <a:p>
            <a:pPr eaLnBrk="1" hangingPunct="1">
              <a:defRPr/>
            </a:pPr>
            <a:endParaRPr lang="en-US" altLang="en-US" dirty="0">
              <a:ea typeface="ＭＳ Ｐゴシック" panose="020B0600070205080204" pitchFamily="34" charset="-128"/>
            </a:endParaRPr>
          </a:p>
          <a:p>
            <a:pPr eaLnBrk="1" hangingPunct="1">
              <a:defRPr/>
            </a:pPr>
            <a:r>
              <a:rPr lang="en-US" altLang="en-US" dirty="0" err="1">
                <a:ea typeface="ＭＳ Ｐゴシック" panose="020B0600070205080204" pitchFamily="34" charset="-128"/>
              </a:rPr>
              <a:t>Brotto</a:t>
            </a:r>
            <a:r>
              <a:rPr lang="en-US" altLang="en-US" dirty="0">
                <a:ea typeface="ＭＳ Ｐゴシック" panose="020B0600070205080204" pitchFamily="34" charset="-128"/>
              </a:rPr>
              <a:t>. Mindfulness-Based Sex Therapy Improves Genital-Subjective Arousal Concordance in Women With Sexual Desire/Arousal Difficulties. 2016 PMID: 26919839 DOI: 10.1007/s10508-015-0689-8</a:t>
            </a:r>
          </a:p>
          <a:p>
            <a:pPr eaLnBrk="1" hangingPunct="1">
              <a:defRPr/>
            </a:pPr>
            <a:endParaRPr lang="en-US" altLang="en-US" dirty="0">
              <a:ea typeface="ＭＳ Ｐゴシック" panose="020B0600070205080204" pitchFamily="34" charset="-128"/>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523</a:t>
            </a:fld>
            <a:endParaRPr lang="en-US"/>
          </a:p>
        </p:txBody>
      </p:sp>
    </p:spTree>
    <p:extLst>
      <p:ext uri="{BB962C8B-B14F-4D97-AF65-F5344CB8AC3E}">
        <p14:creationId xmlns:p14="http://schemas.microsoft.com/office/powerpoint/2010/main" val="1054365449"/>
      </p:ext>
    </p:extLst>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defRPr/>
            </a:pPr>
            <a:r>
              <a:rPr lang="en-US" altLang="en-US" i="1" dirty="0">
                <a:ea typeface="ＭＳ Ｐゴシック" panose="020B0600070205080204" pitchFamily="34" charset="-128"/>
              </a:rPr>
              <a:t>References:</a:t>
            </a:r>
          </a:p>
          <a:p>
            <a:r>
              <a:rPr lang="en-US" dirty="0" err="1"/>
              <a:t>Laan</a:t>
            </a:r>
            <a:r>
              <a:rPr lang="en-US" dirty="0"/>
              <a:t> E, </a:t>
            </a:r>
            <a:r>
              <a:rPr lang="en-US" dirty="0" err="1"/>
              <a:t>Rellini</a:t>
            </a:r>
            <a:r>
              <a:rPr lang="en-US" dirty="0"/>
              <a:t> AH, Barnes T. Standard operating procedures for female orgasmic disorder: consensus of the International Society for Sexual Medicine. J Sex Med. 2013;10:74-82.</a:t>
            </a:r>
          </a:p>
          <a:p>
            <a:endParaRPr lang="en-US" dirty="0"/>
          </a:p>
          <a:p>
            <a:r>
              <a:rPr lang="en-US" dirty="0" err="1"/>
              <a:t>Morokoff</a:t>
            </a:r>
            <a:r>
              <a:rPr lang="en-US" dirty="0"/>
              <a:t> PJ, </a:t>
            </a:r>
            <a:r>
              <a:rPr lang="en-US" dirty="0" err="1"/>
              <a:t>LoPiccolo</a:t>
            </a:r>
            <a:r>
              <a:rPr lang="en-US" dirty="0"/>
              <a:t> J. A comparative evaluation of minimal therapist contact and 15-session treatment for female orgasmic dysfunction. J Consult Clin Psychol. 1986;54(3):294-300. </a:t>
            </a:r>
          </a:p>
          <a:p>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524</a:t>
            </a:fld>
            <a:endParaRPr lang="en-US"/>
          </a:p>
        </p:txBody>
      </p:sp>
    </p:spTree>
    <p:extLst>
      <p:ext uri="{BB962C8B-B14F-4D97-AF65-F5344CB8AC3E}">
        <p14:creationId xmlns:p14="http://schemas.microsoft.com/office/powerpoint/2010/main" val="3145832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C00000"/>
              </a:buClr>
              <a:defRPr/>
            </a:pPr>
            <a:r>
              <a:rPr lang="en-US" b="1" dirty="0"/>
              <a:t>The ISSWSH Sexual Disorders are: </a:t>
            </a:r>
          </a:p>
          <a:p>
            <a:pPr>
              <a:buClr>
                <a:srgbClr val="C00000"/>
              </a:buClr>
              <a:defRPr/>
            </a:pPr>
            <a:r>
              <a:rPr lang="en-US" b="1" dirty="0"/>
              <a:t>Hypoactive Sexual Desire Disorder </a:t>
            </a:r>
            <a:r>
              <a:rPr lang="en-US" dirty="0">
                <a:solidFill>
                  <a:schemeClr val="tx1">
                    <a:lumMod val="90000"/>
                    <a:lumOff val="10000"/>
                  </a:schemeClr>
                </a:solidFill>
              </a:rPr>
              <a:t>(grade B, level of evidence 2-3)</a:t>
            </a:r>
          </a:p>
          <a:p>
            <a:pPr>
              <a:buClr>
                <a:srgbClr val="C00000"/>
              </a:buClr>
              <a:defRPr/>
            </a:pPr>
            <a:r>
              <a:rPr lang="en-US" b="1" dirty="0"/>
              <a:t>Female Genital Arousal Disorder </a:t>
            </a:r>
            <a:r>
              <a:rPr lang="en-US" dirty="0">
                <a:solidFill>
                  <a:schemeClr val="tx1">
                    <a:lumMod val="90000"/>
                    <a:lumOff val="10000"/>
                  </a:schemeClr>
                </a:solidFill>
              </a:rPr>
              <a:t>(grade B, level of evidence 2-3)</a:t>
            </a:r>
          </a:p>
          <a:p>
            <a:pPr>
              <a:buClr>
                <a:srgbClr val="C00000"/>
              </a:buClr>
              <a:defRPr/>
            </a:pPr>
            <a:r>
              <a:rPr lang="en-US" b="1" dirty="0"/>
              <a:t>Persistent Genital Arousal Disorder</a:t>
            </a:r>
            <a:r>
              <a:rPr lang="en-US" dirty="0"/>
              <a:t> </a:t>
            </a:r>
            <a:r>
              <a:rPr lang="en-US" dirty="0">
                <a:solidFill>
                  <a:schemeClr val="tx1">
                    <a:lumMod val="90000"/>
                    <a:lumOff val="10000"/>
                  </a:schemeClr>
                </a:solidFill>
              </a:rPr>
              <a:t>(expert opinion)</a:t>
            </a:r>
          </a:p>
          <a:p>
            <a:pPr>
              <a:buClr>
                <a:srgbClr val="C00000"/>
              </a:buClr>
              <a:defRPr/>
            </a:pPr>
            <a:r>
              <a:rPr lang="en-US" b="1" dirty="0"/>
              <a:t>Female Orgasm Disorders </a:t>
            </a:r>
            <a:r>
              <a:rPr lang="en-US" dirty="0">
                <a:solidFill>
                  <a:schemeClr val="tx1">
                    <a:lumMod val="90000"/>
                    <a:lumOff val="10000"/>
                  </a:schemeClr>
                </a:solidFill>
              </a:rPr>
              <a:t>(grade B, level of evidence 2-3) are orgasm difficulties of  </a:t>
            </a:r>
          </a:p>
          <a:p>
            <a:pPr lvl="1">
              <a:buClr>
                <a:srgbClr val="C00000"/>
              </a:buClr>
              <a:defRPr/>
            </a:pPr>
            <a:r>
              <a:rPr lang="en-US" sz="1100" dirty="0">
                <a:solidFill>
                  <a:schemeClr val="tx1">
                    <a:lumMod val="90000"/>
                    <a:lumOff val="10000"/>
                  </a:schemeClr>
                </a:solidFill>
              </a:rPr>
              <a:t>Diminished Frequency or anorgasmia</a:t>
            </a:r>
          </a:p>
          <a:p>
            <a:pPr lvl="1">
              <a:buClr>
                <a:srgbClr val="C00000"/>
              </a:buClr>
              <a:defRPr/>
            </a:pPr>
            <a:r>
              <a:rPr lang="en-US" sz="1100" dirty="0">
                <a:solidFill>
                  <a:schemeClr val="tx1">
                    <a:lumMod val="90000"/>
                    <a:lumOff val="10000"/>
                  </a:schemeClr>
                </a:solidFill>
              </a:rPr>
              <a:t>Muted Intensity </a:t>
            </a:r>
          </a:p>
          <a:p>
            <a:pPr lvl="1">
              <a:buClr>
                <a:srgbClr val="C00000"/>
              </a:buClr>
              <a:defRPr/>
            </a:pPr>
            <a:r>
              <a:rPr lang="en-US" sz="1100" dirty="0">
                <a:solidFill>
                  <a:schemeClr val="tx1">
                    <a:lumMod val="90000"/>
                    <a:lumOff val="10000"/>
                  </a:schemeClr>
                </a:solidFill>
              </a:rPr>
              <a:t>Timing which can be delayed; spontaneous; premature</a:t>
            </a:r>
          </a:p>
          <a:p>
            <a:pPr lvl="1">
              <a:buClr>
                <a:srgbClr val="C00000"/>
              </a:buClr>
              <a:defRPr/>
            </a:pPr>
            <a:r>
              <a:rPr lang="en-US" sz="1100" dirty="0">
                <a:solidFill>
                  <a:schemeClr val="tx1">
                    <a:lumMod val="90000"/>
                    <a:lumOff val="10000"/>
                  </a:schemeClr>
                </a:solidFill>
              </a:rPr>
              <a:t>Pleasure such as anhedonia; pleasure dissociative orgasm disorder (PDOD) – (expert opinion)</a:t>
            </a:r>
          </a:p>
          <a:p>
            <a:pPr>
              <a:buClr>
                <a:srgbClr val="C00000"/>
              </a:buClr>
              <a:defRPr/>
            </a:pPr>
            <a:r>
              <a:rPr lang="en-US" dirty="0"/>
              <a:t>And </a:t>
            </a:r>
            <a:r>
              <a:rPr lang="en-US" b="1" dirty="0"/>
              <a:t>Female Orgasm Illness Syndrome </a:t>
            </a:r>
            <a:r>
              <a:rPr lang="en-US" dirty="0">
                <a:solidFill>
                  <a:schemeClr val="tx1">
                    <a:lumMod val="90000"/>
                    <a:lumOff val="10000"/>
                  </a:schemeClr>
                </a:solidFill>
              </a:rPr>
              <a:t>(expert opinion)</a:t>
            </a:r>
          </a:p>
          <a:p>
            <a:pPr>
              <a:defRPr/>
            </a:pPr>
            <a:r>
              <a:rPr lang="en-US" dirty="0"/>
              <a:t>The levels of evidence are listed on the slide. </a:t>
            </a:r>
          </a:p>
          <a:p>
            <a:pPr>
              <a:defRPr/>
            </a:pPr>
            <a:endParaRPr lang="en-US" dirty="0"/>
          </a:p>
          <a:p>
            <a:pPr>
              <a:defRPr/>
            </a:pPr>
            <a:r>
              <a:rPr lang="en-US" i="1" dirty="0"/>
              <a:t>References: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D2E2D"/>
                </a:solidFill>
                <a:effectLst/>
                <a:uLnTx/>
                <a:uFillTx/>
                <a:latin typeface="Calibri" panose="020F0502020204030204" pitchFamily="34" charset="0"/>
                <a:ea typeface="+mn-ea"/>
                <a:cs typeface="Calibri" panose="020F0502020204030204" pitchFamily="34" charset="0"/>
              </a:rPr>
              <a:t>Parish et al. J Sex Med 2016;</a:t>
            </a:r>
            <a:r>
              <a:rPr kumimoji="0" lang="en-US" sz="1200" b="0" i="0" u="none" strike="noStrike" kern="1200" cap="none" spc="13" normalizeH="0" baseline="0" noProof="0" dirty="0">
                <a:ln>
                  <a:noFill/>
                </a:ln>
                <a:solidFill>
                  <a:srgbClr val="222222"/>
                </a:solidFill>
                <a:effectLst/>
                <a:uLnTx/>
                <a:uFillTx/>
                <a:latin typeface="Calibri" panose="020F0502020204030204" pitchFamily="34" charset="0"/>
                <a:ea typeface="Times New Roman" panose="02020603050405020304" pitchFamily="18" charset="0"/>
                <a:cs typeface="+mn-cs"/>
              </a:rPr>
              <a:t>13(12):1888-1906.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E2D"/>
                </a:solidFill>
                <a:effectLst/>
                <a:uLnTx/>
                <a:uFillTx/>
                <a:latin typeface="Calibri"/>
                <a:ea typeface="+mn-ea"/>
                <a:cs typeface="+mn-cs"/>
              </a:rPr>
              <a:t>Parish et al. J Sex Med 2019;16:452-462</a:t>
            </a:r>
            <a:endParaRPr kumimoji="0" lang="en-US" sz="1200" b="0" i="0" u="none" strike="noStrike" kern="1200" cap="none" spc="13" normalizeH="0" baseline="0" noProof="0" dirty="0">
              <a:ln>
                <a:noFill/>
              </a:ln>
              <a:solidFill>
                <a:srgbClr val="222222"/>
              </a:solidFill>
              <a:effectLst/>
              <a:uLnTx/>
              <a:uFillTx/>
              <a:latin typeface="Calibri" panose="020F0502020204030204" pitchFamily="34" charset="0"/>
              <a:ea typeface="Times New Roman" panose="02020603050405020304" pitchFamily="18" charset="0"/>
              <a:cs typeface="+mn-cs"/>
            </a:endParaRPr>
          </a:p>
          <a:p>
            <a:pPr>
              <a:defRPr/>
            </a:pP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a:t>
            </a:fld>
            <a:endParaRPr lang="en-US"/>
          </a:p>
        </p:txBody>
      </p:sp>
    </p:spTree>
    <p:extLst>
      <p:ext uri="{BB962C8B-B14F-4D97-AF65-F5344CB8AC3E}">
        <p14:creationId xmlns:p14="http://schemas.microsoft.com/office/powerpoint/2010/main" val="558973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Kingsberg</a:t>
            </a:r>
            <a:r>
              <a:rPr lang="en-US" dirty="0"/>
              <a:t> SA. Taking a sexual history. </a:t>
            </a:r>
            <a:r>
              <a:rPr lang="en-US" dirty="0" err="1"/>
              <a:t>Obstet</a:t>
            </a:r>
            <a:r>
              <a:rPr lang="en-US" dirty="0"/>
              <a:t> </a:t>
            </a:r>
            <a:r>
              <a:rPr lang="en-US" dirty="0" err="1"/>
              <a:t>Gynecol</a:t>
            </a:r>
            <a:r>
              <a:rPr lang="en-US" dirty="0"/>
              <a:t> Clin N Am 2006;33: 535-547.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44</a:t>
            </a:fld>
            <a:endParaRPr lang="en-US"/>
          </a:p>
        </p:txBody>
      </p:sp>
    </p:spTree>
    <p:extLst>
      <p:ext uri="{BB962C8B-B14F-4D97-AF65-F5344CB8AC3E}">
        <p14:creationId xmlns:p14="http://schemas.microsoft.com/office/powerpoint/2010/main" val="10641904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Sadovsky</a:t>
            </a:r>
            <a:r>
              <a:rPr lang="en-US" dirty="0"/>
              <a:t> R, </a:t>
            </a:r>
            <a:r>
              <a:rPr lang="en-US" dirty="0" err="1"/>
              <a:t>Wahila</a:t>
            </a:r>
            <a:r>
              <a:rPr lang="en-US" dirty="0"/>
              <a:t> A, </a:t>
            </a:r>
            <a:r>
              <a:rPr lang="en-US" dirty="0" err="1"/>
              <a:t>Enecilla</a:t>
            </a:r>
            <a:r>
              <a:rPr lang="en-US" dirty="0"/>
              <a:t> M, </a:t>
            </a:r>
            <a:r>
              <a:rPr lang="en-US" dirty="0" err="1"/>
              <a:t>Cosiquien</a:t>
            </a:r>
            <a:r>
              <a:rPr lang="en-US" dirty="0"/>
              <a:t> R, </a:t>
            </a:r>
            <a:r>
              <a:rPr lang="en-US" dirty="0" err="1"/>
              <a:t>Tipu</a:t>
            </a:r>
            <a:r>
              <a:rPr lang="en-US" dirty="0"/>
              <a:t> O, Etheridge-</a:t>
            </a:r>
            <a:r>
              <a:rPr lang="en-US" dirty="0" err="1"/>
              <a:t>Otey</a:t>
            </a:r>
            <a:r>
              <a:rPr lang="en-US" dirty="0"/>
              <a:t> J. Sexual problems among a specific population of minority women aged 40-80 years attending a primary care practice. J Sex Med 2011;3:795-803.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45</a:t>
            </a:fld>
            <a:endParaRPr lang="en-US"/>
          </a:p>
        </p:txBody>
      </p:sp>
    </p:spTree>
    <p:extLst>
      <p:ext uri="{BB962C8B-B14F-4D97-AF65-F5344CB8AC3E}">
        <p14:creationId xmlns:p14="http://schemas.microsoft.com/office/powerpoint/2010/main" val="37647183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err="1"/>
              <a:t>Sadovsky</a:t>
            </a:r>
            <a:r>
              <a:rPr lang="en-US" dirty="0"/>
              <a:t> R, </a:t>
            </a:r>
            <a:r>
              <a:rPr lang="en-US" dirty="0" err="1"/>
              <a:t>Wahila</a:t>
            </a:r>
            <a:r>
              <a:rPr lang="en-US" dirty="0"/>
              <a:t> A, </a:t>
            </a:r>
            <a:r>
              <a:rPr lang="en-US" dirty="0" err="1"/>
              <a:t>Enecilla</a:t>
            </a:r>
            <a:r>
              <a:rPr lang="en-US" dirty="0"/>
              <a:t> M, </a:t>
            </a:r>
            <a:r>
              <a:rPr lang="en-US" dirty="0" err="1"/>
              <a:t>Cosiquien</a:t>
            </a:r>
            <a:r>
              <a:rPr lang="en-US" dirty="0"/>
              <a:t> R, </a:t>
            </a:r>
            <a:r>
              <a:rPr lang="en-US" dirty="0" err="1"/>
              <a:t>Tipu</a:t>
            </a:r>
            <a:r>
              <a:rPr lang="en-US" dirty="0"/>
              <a:t> O, Etheridge-</a:t>
            </a:r>
            <a:r>
              <a:rPr lang="en-US" dirty="0" err="1"/>
              <a:t>Otey</a:t>
            </a:r>
            <a:r>
              <a:rPr lang="en-US" dirty="0"/>
              <a:t> J. Sexual problems among a specific population of minority women aged 40-80 years attending a primary care practice.  J Sex Med. 2011;3:795-803.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46</a:t>
            </a:fld>
            <a:endParaRPr lang="en-US"/>
          </a:p>
        </p:txBody>
      </p:sp>
    </p:spTree>
    <p:extLst>
      <p:ext uri="{BB962C8B-B14F-4D97-AF65-F5344CB8AC3E}">
        <p14:creationId xmlns:p14="http://schemas.microsoft.com/office/powerpoint/2010/main" val="31146130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a:latin typeface="Calibri Light" panose="020F0302020204030204" pitchFamily="34" charset="0"/>
                <a:cs typeface="Calibri Light" panose="020F0302020204030204" pitchFamily="34" charset="0"/>
              </a:rPr>
              <a:t>Reviewing these areas will help differentiate if something is a sexual dysfunction vs a concern.</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47</a:t>
            </a:fld>
            <a:endParaRPr lang="en-US"/>
          </a:p>
        </p:txBody>
      </p:sp>
    </p:spTree>
    <p:extLst>
      <p:ext uri="{BB962C8B-B14F-4D97-AF65-F5344CB8AC3E}">
        <p14:creationId xmlns:p14="http://schemas.microsoft.com/office/powerpoint/2010/main" val="22337339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latin typeface="Calibri Light" panose="020F0302020204030204" pitchFamily="34" charset="0"/>
                <a:cs typeface="Calibri Light" panose="020F0302020204030204" pitchFamily="34" charset="0"/>
              </a:rPr>
              <a:t>Reference:</a:t>
            </a:r>
          </a:p>
          <a:p>
            <a:pPr defTabSz="918071">
              <a:defRPr/>
            </a:pPr>
            <a:r>
              <a:rPr lang="en-US" dirty="0"/>
              <a:t>Annon JS. The PLISSIT model: a proposed conceptual scheme for the behavioral treatment of sexual problems. J Sex Educ </a:t>
            </a:r>
            <a:r>
              <a:rPr lang="en-US" dirty="0" err="1"/>
              <a:t>Ther</a:t>
            </a:r>
            <a:r>
              <a:rPr lang="en-US" dirty="0"/>
              <a:t>. 1976;2(2):1-15.</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50</a:t>
            </a:fld>
            <a:endParaRPr lang="en-US"/>
          </a:p>
        </p:txBody>
      </p:sp>
    </p:spTree>
    <p:extLst>
      <p:ext uri="{BB962C8B-B14F-4D97-AF65-F5344CB8AC3E}">
        <p14:creationId xmlns:p14="http://schemas.microsoft.com/office/powerpoint/2010/main" val="1358872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latin typeface="Calibri Light" panose="020F0302020204030204" pitchFamily="34" charset="0"/>
                <a:cs typeface="Calibri Light" panose="020F0302020204030204" pitchFamily="34" charset="0"/>
              </a:rPr>
              <a:t>Since approximately half of all encounters end with the patient unable to repeat the plan of action, it is important to insure that the patient understands and agrees with the plan. One technique that can assist with "closing the loop" is the "Ask-Tell-Ask" method. This technique is a  </a:t>
            </a:r>
            <a:r>
              <a:rPr lang="en-US" altLang="en-US" b="1" dirty="0">
                <a:latin typeface="Calibri Light" panose="020F0302020204030204" pitchFamily="34" charset="0"/>
                <a:cs typeface="Calibri Light" panose="020F0302020204030204" pitchFamily="34" charset="0"/>
              </a:rPr>
              <a:t>CONVERSATION.</a:t>
            </a:r>
            <a:r>
              <a:rPr lang="en-US" altLang="en-US" dirty="0">
                <a:latin typeface="Calibri Light" panose="020F0302020204030204" pitchFamily="34" charset="0"/>
                <a:cs typeface="Calibri Light" panose="020F0302020204030204" pitchFamily="34" charset="0"/>
              </a:rPr>
              <a:t> Let’s go through it together. </a:t>
            </a:r>
          </a:p>
          <a:p>
            <a:endParaRPr lang="en-US" altLang="en-US" dirty="0">
              <a:latin typeface="Calibri Light" panose="020F0302020204030204" pitchFamily="34" charset="0"/>
              <a:cs typeface="Calibri Light" panose="020F0302020204030204" pitchFamily="34" charset="0"/>
            </a:endParaRPr>
          </a:p>
          <a:p>
            <a:r>
              <a:rPr lang="en-US" altLang="en-US" b="1" i="1" dirty="0">
                <a:latin typeface="Calibri Light" panose="020F0302020204030204" pitchFamily="34" charset="0"/>
                <a:cs typeface="Calibri Light" panose="020F0302020204030204" pitchFamily="34" charset="0"/>
              </a:rPr>
              <a:t>ASK - Ask the patient to describe his/her current </a:t>
            </a:r>
            <a:r>
              <a:rPr lang="en-US" altLang="en-US" dirty="0">
                <a:latin typeface="Calibri Light" panose="020F0302020204030204" pitchFamily="34" charset="0"/>
                <a:cs typeface="Calibri Light" panose="020F0302020204030204" pitchFamily="34" charset="0"/>
              </a:rPr>
              <a:t>understanding of the issue. This will help you craft your message to take into account the patient’s level of  knowledge, emotional state and degree of education. </a:t>
            </a:r>
          </a:p>
          <a:p>
            <a:endParaRPr lang="en-US" altLang="en-US" dirty="0">
              <a:latin typeface="Calibri Light" panose="020F0302020204030204" pitchFamily="34" charset="0"/>
              <a:cs typeface="Calibri Light" panose="020F0302020204030204" pitchFamily="34" charset="0"/>
            </a:endParaRPr>
          </a:p>
          <a:p>
            <a:r>
              <a:rPr lang="en-US" altLang="en-US" b="1" i="1" dirty="0">
                <a:latin typeface="Calibri Light" panose="020F0302020204030204" pitchFamily="34" charset="0"/>
                <a:cs typeface="Calibri Light" panose="020F0302020204030204" pitchFamily="34" charset="0"/>
              </a:rPr>
              <a:t>TELL - Tell the patient in straightforward language </a:t>
            </a:r>
            <a:r>
              <a:rPr lang="en-US" altLang="en-US" dirty="0">
                <a:latin typeface="Calibri Light" panose="020F0302020204030204" pitchFamily="34" charset="0"/>
                <a:cs typeface="Calibri Light" panose="020F0302020204030204" pitchFamily="34" charset="0"/>
              </a:rPr>
              <a:t>what you need to communicate—the bad news, good news, treatment options, or other information. A useful guideline is not to give more than three pieces of information at a time—provide it in “chunks.” Try to avoid medical jargon.</a:t>
            </a:r>
          </a:p>
          <a:p>
            <a:endParaRPr lang="en-US" altLang="en-US" dirty="0">
              <a:latin typeface="Calibri Light" panose="020F0302020204030204" pitchFamily="34" charset="0"/>
              <a:cs typeface="Calibri Light" panose="020F0302020204030204" pitchFamily="34" charset="0"/>
            </a:endParaRPr>
          </a:p>
          <a:p>
            <a:r>
              <a:rPr lang="en-US" altLang="en-US" b="1" i="1" dirty="0">
                <a:latin typeface="Calibri Light" panose="020F0302020204030204" pitchFamily="34" charset="0"/>
                <a:cs typeface="Calibri Light" panose="020F0302020204030204" pitchFamily="34" charset="0"/>
              </a:rPr>
              <a:t>ASK - Ask the patient what he/she understood </a:t>
            </a:r>
            <a:r>
              <a:rPr lang="en-US" altLang="en-US" dirty="0">
                <a:latin typeface="Calibri Light" panose="020F0302020204030204" pitchFamily="34" charset="0"/>
                <a:cs typeface="Calibri Light" panose="020F0302020204030204" pitchFamily="34" charset="0"/>
              </a:rPr>
              <a:t>you just said. This gives you the opportunity to check her understanding. Did she get the facts straight? Is her understanding appropriate? Did she hear what was said? Consider asking the patient to restate what was said in her own words. This will give her a chance to ask questions, which will tell you where to go next—what details to elaborate, what implications to discuss, what things to repeat. For example, you could say</a:t>
            </a:r>
            <a:r>
              <a:rPr lang="en-US" altLang="en-US" i="1" dirty="0">
                <a:latin typeface="Calibri Light" panose="020F0302020204030204" pitchFamily="34" charset="0"/>
                <a:cs typeface="Calibri Light" panose="020F0302020204030204" pitchFamily="34" charset="0"/>
              </a:rPr>
              <a:t>, “Who are you going to tell about this visit when you get home?”</a:t>
            </a:r>
            <a:r>
              <a:rPr lang="en-US" altLang="en-US" dirty="0">
                <a:latin typeface="Calibri Light" panose="020F0302020204030204" pitchFamily="34" charset="0"/>
                <a:cs typeface="Calibri Light" panose="020F0302020204030204" pitchFamily="34" charset="0"/>
              </a:rPr>
              <a:t> or </a:t>
            </a:r>
            <a:r>
              <a:rPr lang="en-US" altLang="en-US" i="1" dirty="0">
                <a:latin typeface="Calibri Light" panose="020F0302020204030204" pitchFamily="34" charset="0"/>
                <a:cs typeface="Calibri Light" panose="020F0302020204030204" pitchFamily="34" charset="0"/>
              </a:rPr>
              <a:t>“To make sure I did a good job of explaining this to you, can you tell me what you are going to say?”  </a:t>
            </a:r>
          </a:p>
          <a:p>
            <a:endParaRPr lang="en-US" altLang="en-US" i="1" dirty="0">
              <a:latin typeface="Calibri Light" panose="020F0302020204030204" pitchFamily="34" charset="0"/>
              <a:cs typeface="Calibri Light" panose="020F0302020204030204" pitchFamily="34" charset="0"/>
            </a:endParaRPr>
          </a:p>
          <a:p>
            <a:r>
              <a:rPr lang="en-US" altLang="en-US" b="1" dirty="0">
                <a:latin typeface="Calibri Light" panose="020F0302020204030204" pitchFamily="34" charset="0"/>
                <a:cs typeface="Calibri Light" panose="020F0302020204030204" pitchFamily="34" charset="0"/>
              </a:rPr>
              <a:t>FACULTY NOTE:</a:t>
            </a:r>
          </a:p>
          <a:p>
            <a:r>
              <a:rPr lang="en-US" altLang="en-US" b="1" dirty="0">
                <a:latin typeface="Calibri Light" panose="020F0302020204030204" pitchFamily="34" charset="0"/>
                <a:cs typeface="Calibri Light" panose="020F0302020204030204" pitchFamily="34" charset="0"/>
              </a:rPr>
              <a:t>Research done by Kemp, Floyd &amp; McCord-Duncan in 2008 showed that patients prefer to restate their understanding of health information, a finding that should be reassuring for those of us who might otherwise fear putting patients "on the spot".</a:t>
            </a:r>
          </a:p>
          <a:p>
            <a:endParaRPr lang="en-US" altLang="en-US" b="1" dirty="0">
              <a:latin typeface="Calibri Light" panose="020F0302020204030204" pitchFamily="34" charset="0"/>
              <a:cs typeface="Calibri Light" panose="020F0302020204030204" pitchFamily="34" charset="0"/>
            </a:endParaRPr>
          </a:p>
          <a:p>
            <a:r>
              <a:rPr lang="en-US" altLang="en-US" b="0" i="1" dirty="0">
                <a:latin typeface="Calibri Light" panose="020F0302020204030204" pitchFamily="34" charset="0"/>
                <a:cs typeface="Calibri Light" panose="020F0302020204030204" pitchFamily="34" charset="0"/>
              </a:rPr>
              <a:t>Reference:</a:t>
            </a:r>
          </a:p>
          <a:p>
            <a:pPr defTabSz="918071">
              <a:defRPr/>
            </a:pPr>
            <a:r>
              <a:rPr lang="en-US" dirty="0"/>
              <a:t>Kemp EC, Floyd MR, McCord-Duncan E, Lang F. Patients prefer the method of "tell back-collaborative inquiry" to assess understanding of medical information. J Am Board Fam </a:t>
            </a:r>
            <a:r>
              <a:rPr lang="en-US" dirty="0" err="1"/>
              <a:t>Pract</a:t>
            </a:r>
            <a:r>
              <a:rPr lang="en-US" dirty="0"/>
              <a:t>. 2008;21(1):24-30.</a:t>
            </a:r>
          </a:p>
          <a:p>
            <a:endParaRPr lang="en-US" altLang="en-US" b="0" i="1" dirty="0">
              <a:latin typeface="Calibri Light" panose="020F0302020204030204" pitchFamily="34" charset="0"/>
              <a:cs typeface="Calibri Light" panose="020F03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51</a:t>
            </a:fld>
            <a:endParaRPr lang="en-US"/>
          </a:p>
        </p:txBody>
      </p:sp>
    </p:spTree>
    <p:extLst>
      <p:ext uri="{BB962C8B-B14F-4D97-AF65-F5344CB8AC3E}">
        <p14:creationId xmlns:p14="http://schemas.microsoft.com/office/powerpoint/2010/main" val="23368129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5920" indent="-155920">
              <a:lnSpc>
                <a:spcPct val="80000"/>
              </a:lnSpc>
              <a:spcBef>
                <a:spcPct val="0"/>
              </a:spcBef>
              <a:buClr>
                <a:srgbClr val="292929"/>
              </a:buClr>
              <a:buFontTx/>
              <a:buChar char="•"/>
            </a:pPr>
            <a:r>
              <a:rPr lang="en-US" altLang="en-US" dirty="0">
                <a:latin typeface="Calibri Light" panose="020F0302020204030204" pitchFamily="34" charset="0"/>
                <a:ea typeface="MS PGothic" panose="020B0600070205080204" pitchFamily="34" charset="-128"/>
                <a:cs typeface="Calibri Light" panose="020F0302020204030204" pitchFamily="34" charset="0"/>
              </a:rPr>
              <a:t>A variety of validated tools are available to assess FSD; the three shown on this slide are those that are most relevant to the PCP</a:t>
            </a:r>
          </a:p>
          <a:p>
            <a:pPr marL="155920" indent="-155920">
              <a:lnSpc>
                <a:spcPct val="80000"/>
              </a:lnSpc>
              <a:spcBef>
                <a:spcPct val="0"/>
              </a:spcBef>
              <a:buClr>
                <a:srgbClr val="292929"/>
              </a:buClr>
              <a:buFontTx/>
              <a:buChar char="•"/>
            </a:pPr>
            <a:r>
              <a:rPr lang="en-US" altLang="en-US" dirty="0">
                <a:latin typeface="Calibri Light" panose="020F0302020204030204" pitchFamily="34" charset="0"/>
                <a:ea typeface="MS PGothic" panose="020B0600070205080204" pitchFamily="34" charset="-128"/>
                <a:cs typeface="Calibri Light" panose="020F0302020204030204" pitchFamily="34" charset="0"/>
              </a:rPr>
              <a:t>These tools are included on the CD that participants will receive.</a:t>
            </a:r>
          </a:p>
          <a:p>
            <a:pPr marL="155920" indent="-155920">
              <a:lnSpc>
                <a:spcPct val="80000"/>
              </a:lnSpc>
              <a:spcBef>
                <a:spcPct val="0"/>
              </a:spcBef>
              <a:buClr>
                <a:srgbClr val="40464A"/>
              </a:buClr>
              <a:buFontTx/>
              <a:buChar char="•"/>
            </a:pPr>
            <a:r>
              <a:rPr lang="en-US" altLang="en-US" dirty="0">
                <a:latin typeface="Calibri Light" panose="020F0302020204030204" pitchFamily="34" charset="0"/>
                <a:ea typeface="MS PGothic" panose="020B0600070205080204" pitchFamily="34" charset="-128"/>
                <a:cs typeface="Calibri Light" panose="020F0302020204030204" pitchFamily="34" charset="0"/>
              </a:rPr>
              <a:t>The Decreased Sexual Desire Screener (DSDS) is a validated, diagnostic instrument that specifically identifies generalized acquired HSDD in pre-, peri-, and postmenopausal women.</a:t>
            </a:r>
            <a:r>
              <a:rPr lang="en-US" altLang="en-US" baseline="30000" dirty="0">
                <a:latin typeface="Calibri Light" panose="020F0302020204030204" pitchFamily="34" charset="0"/>
                <a:ea typeface="MS PGothic" panose="020B0600070205080204" pitchFamily="34" charset="-128"/>
                <a:cs typeface="Calibri Light" panose="020F0302020204030204" pitchFamily="34" charset="0"/>
              </a:rPr>
              <a:t>1,2</a:t>
            </a:r>
          </a:p>
          <a:p>
            <a:pPr marL="155920" indent="-155920">
              <a:lnSpc>
                <a:spcPct val="80000"/>
              </a:lnSpc>
              <a:spcBef>
                <a:spcPct val="0"/>
              </a:spcBef>
              <a:buClr>
                <a:srgbClr val="40464A"/>
              </a:buClr>
              <a:buFontTx/>
              <a:buChar char="•"/>
            </a:pPr>
            <a:r>
              <a:rPr lang="en-US" altLang="en-US" dirty="0">
                <a:latin typeface="Calibri Light" panose="020F0302020204030204" pitchFamily="34" charset="0"/>
                <a:ea typeface="MS PGothic" panose="020B0600070205080204" pitchFamily="34" charset="-128"/>
                <a:cs typeface="Calibri Light" panose="020F0302020204030204" pitchFamily="34" charset="0"/>
              </a:rPr>
              <a:t>The Female Sexual Function Index (FSFI) is a validated instrument that assesses key dimensions of sexual function in adult women and identifies women at risk for FSD.</a:t>
            </a:r>
            <a:r>
              <a:rPr lang="en-US" altLang="en-US" baseline="30000" dirty="0">
                <a:latin typeface="Calibri Light" panose="020F0302020204030204" pitchFamily="34" charset="0"/>
                <a:ea typeface="MS PGothic" panose="020B0600070205080204" pitchFamily="34" charset="-128"/>
                <a:cs typeface="Calibri Light" panose="020F0302020204030204" pitchFamily="34" charset="0"/>
              </a:rPr>
              <a:t>3,4</a:t>
            </a:r>
          </a:p>
          <a:p>
            <a:pPr marL="155920" indent="-155920">
              <a:lnSpc>
                <a:spcPct val="80000"/>
              </a:lnSpc>
              <a:spcBef>
                <a:spcPct val="0"/>
              </a:spcBef>
              <a:buClr>
                <a:srgbClr val="40464A"/>
              </a:buClr>
              <a:buFontTx/>
              <a:buChar char="•"/>
            </a:pPr>
            <a:r>
              <a:rPr lang="en-US" altLang="en-US" dirty="0">
                <a:latin typeface="Calibri Light" panose="020F0302020204030204" pitchFamily="34" charset="0"/>
                <a:ea typeface="MS PGothic" panose="020B0600070205080204" pitchFamily="34" charset="-128"/>
                <a:cs typeface="Calibri Light" panose="020F0302020204030204" pitchFamily="34" charset="0"/>
              </a:rPr>
              <a:t>The Female Sexual Distress Scale-Revised (FSDS-R) is a validated tool that distinguishes between women with and without FSD and effectively measures sexually related personal distress.</a:t>
            </a:r>
            <a:r>
              <a:rPr lang="en-US" altLang="en-US" baseline="30000" dirty="0">
                <a:latin typeface="Calibri Light" panose="020F0302020204030204" pitchFamily="34" charset="0"/>
                <a:ea typeface="MS PGothic" panose="020B0600070205080204" pitchFamily="34" charset="-128"/>
                <a:cs typeface="Calibri Light" panose="020F0302020204030204" pitchFamily="34" charset="0"/>
              </a:rPr>
              <a:t>5</a:t>
            </a:r>
          </a:p>
          <a:p>
            <a:endParaRPr lang="en-US" dirty="0"/>
          </a:p>
          <a:p>
            <a:r>
              <a:rPr lang="en-US" i="1" dirty="0"/>
              <a:t>References:</a:t>
            </a:r>
          </a:p>
          <a:p>
            <a:r>
              <a:rPr lang="en-US" dirty="0"/>
              <a:t>1. Clayton AH, </a:t>
            </a:r>
            <a:r>
              <a:rPr lang="en-US" dirty="0" err="1"/>
              <a:t>Goldfischer</a:t>
            </a:r>
            <a:r>
              <a:rPr lang="en-US" dirty="0"/>
              <a:t> ER, Goldstein I et al. Validation of the decreased sexual desire screener (DSDS): a brief diagnostic instrument for generalized acquired female hypoactive sexual desire disorder (HSDD). J Sex Med. 2009;6(3):730-738. </a:t>
            </a:r>
          </a:p>
          <a:p>
            <a:pPr>
              <a:lnSpc>
                <a:spcPct val="80000"/>
              </a:lnSpc>
              <a:spcBef>
                <a:spcPct val="0"/>
              </a:spcBef>
            </a:pPr>
            <a:r>
              <a:rPr lang="en-US" altLang="en-US" dirty="0">
                <a:solidFill>
                  <a:schemeClr val="tx2"/>
                </a:solidFill>
                <a:latin typeface="Calibri Light" panose="020F0302020204030204" pitchFamily="34" charset="0"/>
                <a:ea typeface="MS PGothic" panose="020B0600070205080204" pitchFamily="34" charset="-128"/>
                <a:cs typeface="Calibri Light" panose="020F0302020204030204" pitchFamily="34" charset="0"/>
              </a:rPr>
              <a:t>2. Clayton AH, et al. Poster Presentation. ISSWSW. 2007</a:t>
            </a:r>
          </a:p>
          <a:p>
            <a:pPr defTabSz="918071">
              <a:lnSpc>
                <a:spcPct val="80000"/>
              </a:lnSpc>
              <a:spcBef>
                <a:spcPct val="0"/>
              </a:spcBef>
              <a:defRPr/>
            </a:pPr>
            <a:r>
              <a:rPr lang="en-US" altLang="en-US" dirty="0">
                <a:solidFill>
                  <a:schemeClr val="tx2"/>
                </a:solidFill>
                <a:latin typeface="Calibri Light" panose="020F0302020204030204" pitchFamily="34" charset="0"/>
                <a:ea typeface="MS PGothic" panose="020B0600070205080204" pitchFamily="34" charset="-128"/>
                <a:cs typeface="Calibri Light" panose="020F0302020204030204" pitchFamily="34" charset="0"/>
              </a:rPr>
              <a:t>3. </a:t>
            </a:r>
            <a:r>
              <a:rPr lang="en-US" dirty="0" err="1"/>
              <a:t>Meston</a:t>
            </a:r>
            <a:r>
              <a:rPr lang="en-US" dirty="0"/>
              <a:t> CM. Validation of the female sexual dysfunction index (FSFI) in women with female  orgasmic disorder and in women with hypoactive sexual desire disorder. J Sex Marital </a:t>
            </a:r>
            <a:r>
              <a:rPr lang="en-US" dirty="0" err="1"/>
              <a:t>Ther</a:t>
            </a:r>
            <a:r>
              <a:rPr lang="en-US" dirty="0"/>
              <a:t>. 2003;29(1):39-46. </a:t>
            </a:r>
          </a:p>
          <a:p>
            <a:pPr>
              <a:lnSpc>
                <a:spcPct val="80000"/>
              </a:lnSpc>
              <a:spcBef>
                <a:spcPct val="0"/>
              </a:spcBef>
            </a:pPr>
            <a:r>
              <a:rPr lang="en-US" dirty="0"/>
              <a:t>4. Rosen R, Brown C, Heiman J. et al. The female sexual function index (FSFI): a multidimensional self-report instrument for the assessment of female sexual function. J Sex Marital </a:t>
            </a:r>
            <a:r>
              <a:rPr lang="en-US" dirty="0" err="1"/>
              <a:t>Ther</a:t>
            </a:r>
            <a:r>
              <a:rPr lang="en-US" dirty="0"/>
              <a:t>. 2000;26(2):191-208. </a:t>
            </a:r>
          </a:p>
          <a:p>
            <a:pPr defTabSz="918071">
              <a:defRPr/>
            </a:pPr>
            <a:r>
              <a:rPr lang="en-US" altLang="en-US" dirty="0"/>
              <a:t>5. </a:t>
            </a:r>
            <a:r>
              <a:rPr lang="en-US" dirty="0" err="1"/>
              <a:t>DeRogatis</a:t>
            </a:r>
            <a:r>
              <a:rPr lang="en-US" dirty="0"/>
              <a:t> L, Clayton A, Lewis-D'Agostino D, Wunderlich G. Validation of the female sexual distress scale-revised for assessing distress in women with hypoactive sexual desire disorder. J Sex Med. 2008;5(2):357-364.</a:t>
            </a:r>
          </a:p>
          <a:p>
            <a:pPr defTabSz="918071">
              <a:defRPr/>
            </a:pPr>
            <a:endParaRPr lang="en-US" dirty="0"/>
          </a:p>
          <a:p>
            <a:r>
              <a:rPr lang="en-US" i="1" dirty="0"/>
              <a:t>Further Reading:</a:t>
            </a:r>
          </a:p>
          <a:p>
            <a:r>
              <a:rPr lang="en-US" dirty="0" err="1"/>
              <a:t>Isidori</a:t>
            </a:r>
            <a:r>
              <a:rPr lang="en-US" dirty="0"/>
              <a:t> AM, </a:t>
            </a:r>
            <a:r>
              <a:rPr lang="en-US" dirty="0" err="1"/>
              <a:t>Pozza</a:t>
            </a:r>
            <a:r>
              <a:rPr lang="en-US" dirty="0"/>
              <a:t> C, Esposito K, et al. Development and validation of a 6-item version of the female sexual function index (FSFI) as a diagnostic tool for female sexual dysfunction. J Sex Med. 2010;7(3);1139-46.</a:t>
            </a:r>
          </a:p>
          <a:p>
            <a:pPr lvl="0"/>
            <a:r>
              <a:rPr lang="en-US" dirty="0" err="1"/>
              <a:t>Maseroli</a:t>
            </a:r>
            <a:r>
              <a:rPr lang="en-US" dirty="0"/>
              <a:t> E, </a:t>
            </a:r>
            <a:r>
              <a:rPr lang="en-US" dirty="0" err="1"/>
              <a:t>Fanni</a:t>
            </a:r>
            <a:r>
              <a:rPr lang="en-US" dirty="0"/>
              <a:t> E, </a:t>
            </a:r>
            <a:r>
              <a:rPr lang="en-US" dirty="0" err="1"/>
              <a:t>Fambrini</a:t>
            </a:r>
            <a:r>
              <a:rPr lang="en-US" dirty="0"/>
              <a:t> M, et al. Bringing the body of the iceberg to the surface: the Female Sexual Dysfunction Index (FSDI-6) in the screening of female sexual dysfunction. J Endocrinol Invest. 2016;39(4):401-409.</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52</a:t>
            </a:fld>
            <a:endParaRPr lang="en-US"/>
          </a:p>
        </p:txBody>
      </p:sp>
    </p:spTree>
    <p:extLst>
      <p:ext uri="{BB962C8B-B14F-4D97-AF65-F5344CB8AC3E}">
        <p14:creationId xmlns:p14="http://schemas.microsoft.com/office/powerpoint/2010/main" val="4399269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nb-NO" sz="1200" b="0" i="0" u="none" strike="noStrike" kern="1200" cap="none" spc="0" normalizeH="0" baseline="0" noProof="0" dirty="0">
                <a:ln>
                  <a:noFill/>
                </a:ln>
                <a:solidFill>
                  <a:srgbClr val="2D2E2D">
                    <a:lumMod val="75000"/>
                    <a:lumOff val="25000"/>
                  </a:srgbClr>
                </a:solidFill>
                <a:effectLst/>
                <a:uLnTx/>
                <a:uFillTx/>
                <a:latin typeface="Calibri"/>
                <a:ea typeface="ＭＳ Ｐゴシック" pitchFamily="-128" charset="-128"/>
                <a:cs typeface="Calibri" panose="020F0502020204030204" pitchFamily="34" charset="0"/>
              </a:rPr>
              <a:t>Rosen R, et al. J Sex Marital Ther 2000;26(2):191-208. </a:t>
            </a:r>
          </a:p>
          <a:p>
            <a:pPr marL="0" marR="0" lvl="0" indent="0" algn="l" defTabSz="685800" rtl="0" eaLnBrk="1" fontAlgn="base" latinLnBrk="0" hangingPunct="1">
              <a:lnSpc>
                <a:spcPct val="100000"/>
              </a:lnSpc>
              <a:spcBef>
                <a:spcPct val="0"/>
              </a:spcBef>
              <a:spcAft>
                <a:spcPct val="0"/>
              </a:spcAft>
              <a:buClrTx/>
              <a:buSzTx/>
              <a:buFontTx/>
              <a:buNone/>
              <a:tabLst/>
              <a:defRPr/>
            </a:pPr>
            <a:r>
              <a:rPr kumimoji="0" lang="nb-NO" sz="1200" b="0" i="0" u="none" strike="noStrike" kern="1200" cap="none" spc="0" normalizeH="0" baseline="0" noProof="0" dirty="0">
                <a:ln>
                  <a:noFill/>
                </a:ln>
                <a:solidFill>
                  <a:srgbClr val="2D2E2D">
                    <a:lumMod val="75000"/>
                    <a:lumOff val="25000"/>
                  </a:srgbClr>
                </a:solidFill>
                <a:effectLst/>
                <a:uLnTx/>
                <a:uFillTx/>
                <a:latin typeface="Calibri"/>
                <a:ea typeface="ＭＳ Ｐゴシック" pitchFamily="-128" charset="-128"/>
                <a:cs typeface="Calibri" panose="020F0502020204030204" pitchFamily="34" charset="0"/>
              </a:rPr>
              <a:t>Echeverry, BS, et al. J Sex Med 2010;7:2664.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53</a:t>
            </a:fld>
            <a:endParaRPr lang="en-US"/>
          </a:p>
        </p:txBody>
      </p:sp>
    </p:spTree>
    <p:extLst>
      <p:ext uri="{BB962C8B-B14F-4D97-AF65-F5344CB8AC3E}">
        <p14:creationId xmlns:p14="http://schemas.microsoft.com/office/powerpoint/2010/main" val="668232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nb-NO" sz="1200" b="0" i="0" u="none" strike="noStrike" kern="1200" cap="none" spc="0" normalizeH="0" baseline="0" noProof="0" dirty="0">
                <a:ln>
                  <a:noFill/>
                </a:ln>
                <a:solidFill>
                  <a:srgbClr val="2D2E2D"/>
                </a:solidFill>
                <a:effectLst/>
                <a:uLnTx/>
                <a:uFillTx/>
                <a:latin typeface="Century Gothic" panose="020B0502020202020204" pitchFamily="34" charset="0"/>
                <a:ea typeface="ＭＳ Ｐゴシック" pitchFamily="-128" charset="-128"/>
                <a:cs typeface="+mn-cs"/>
              </a:rPr>
              <a:t>1. DeRogatis LR, et al. J Sex Marital Ther. 2002;28(4):317-330.</a:t>
            </a: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nb-NO" sz="1200" b="0" i="0" u="none" strike="noStrike" kern="1200" cap="none" spc="0" normalizeH="0" baseline="0" noProof="0" dirty="0">
                <a:ln>
                  <a:noFill/>
                </a:ln>
                <a:solidFill>
                  <a:srgbClr val="2D2E2D"/>
                </a:solidFill>
                <a:effectLst/>
                <a:uLnTx/>
                <a:uFillTx/>
                <a:latin typeface="Century Gothic" panose="020B0502020202020204" pitchFamily="34" charset="0"/>
                <a:ea typeface="ＭＳ Ｐゴシック" pitchFamily="-128" charset="-128"/>
                <a:cs typeface="+mn-cs"/>
              </a:rPr>
              <a:t>2. DeRogatis LR, et al. J Sex Med. 2008;5(2):357-364.</a:t>
            </a:r>
            <a:endParaRPr kumimoji="0" lang="nb-NO" sz="900" b="0" i="0" u="none" strike="noStrike" kern="1200" cap="none" spc="0" normalizeH="0" baseline="0" noProof="0" dirty="0">
              <a:ln>
                <a:noFill/>
              </a:ln>
              <a:solidFill>
                <a:srgbClr val="2D2E2D"/>
              </a:solidFill>
              <a:effectLst/>
              <a:uLnTx/>
              <a:uFillTx/>
              <a:latin typeface="Century Gothic" panose="020B0502020202020204" pitchFamily="34" charset="0"/>
              <a:ea typeface="ＭＳ Ｐゴシック" pitchFamily="-128" charset="-128"/>
              <a:cs typeface="+mn-cs"/>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54</a:t>
            </a:fld>
            <a:endParaRPr lang="en-US"/>
          </a:p>
        </p:txBody>
      </p:sp>
    </p:spTree>
    <p:extLst>
      <p:ext uri="{BB962C8B-B14F-4D97-AF65-F5344CB8AC3E}">
        <p14:creationId xmlns:p14="http://schemas.microsoft.com/office/powerpoint/2010/main" val="3588736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Parish et al. Mayo Clin Proc. 2019 May;94(5):842-856.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57</a:t>
            </a:fld>
            <a:endParaRPr lang="en-US"/>
          </a:p>
        </p:txBody>
      </p:sp>
    </p:spTree>
    <p:extLst>
      <p:ext uri="{BB962C8B-B14F-4D97-AF65-F5344CB8AC3E}">
        <p14:creationId xmlns:p14="http://schemas.microsoft.com/office/powerpoint/2010/main" val="3487932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a:t>Parish, SJ, Goldstein AT, Goldstein SW et al. Toward a more evidence-based nosology and nomenclature for female sexual dysfunctions—part 2. J Sex Med. 2016 Dec;13(12):1888-1906.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7</a:t>
            </a:fld>
            <a:endParaRPr lang="en-US"/>
          </a:p>
        </p:txBody>
      </p:sp>
    </p:spTree>
    <p:extLst>
      <p:ext uri="{BB962C8B-B14F-4D97-AF65-F5344CB8AC3E}">
        <p14:creationId xmlns:p14="http://schemas.microsoft.com/office/powerpoint/2010/main" val="6563906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58</a:t>
            </a:fld>
            <a:endParaRPr lang="en-US"/>
          </a:p>
        </p:txBody>
      </p:sp>
    </p:spTree>
    <p:extLst>
      <p:ext uri="{BB962C8B-B14F-4D97-AF65-F5344CB8AC3E}">
        <p14:creationId xmlns:p14="http://schemas.microsoft.com/office/powerpoint/2010/main" val="437646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endParaRPr lang="en-US" dirty="0"/>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59</a:t>
            </a:fld>
            <a:endParaRPr lang="en-US"/>
          </a:p>
        </p:txBody>
      </p:sp>
    </p:spTree>
    <p:extLst>
      <p:ext uri="{BB962C8B-B14F-4D97-AF65-F5344CB8AC3E}">
        <p14:creationId xmlns:p14="http://schemas.microsoft.com/office/powerpoint/2010/main" val="11299008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60</a:t>
            </a:fld>
            <a:endParaRPr lang="en-US"/>
          </a:p>
        </p:txBody>
      </p:sp>
    </p:spTree>
    <p:extLst>
      <p:ext uri="{BB962C8B-B14F-4D97-AF65-F5344CB8AC3E}">
        <p14:creationId xmlns:p14="http://schemas.microsoft.com/office/powerpoint/2010/main" val="33924893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61</a:t>
            </a:fld>
            <a:endParaRPr lang="en-US"/>
          </a:p>
        </p:txBody>
      </p:sp>
    </p:spTree>
    <p:extLst>
      <p:ext uri="{BB962C8B-B14F-4D97-AF65-F5344CB8AC3E}">
        <p14:creationId xmlns:p14="http://schemas.microsoft.com/office/powerpoint/2010/main" val="2520200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62</a:t>
            </a:fld>
            <a:endParaRPr lang="en-US"/>
          </a:p>
        </p:txBody>
      </p:sp>
    </p:spTree>
    <p:extLst>
      <p:ext uri="{BB962C8B-B14F-4D97-AF65-F5344CB8AC3E}">
        <p14:creationId xmlns:p14="http://schemas.microsoft.com/office/powerpoint/2010/main" val="1633068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63</a:t>
            </a:fld>
            <a:endParaRPr lang="en-US"/>
          </a:p>
        </p:txBody>
      </p:sp>
    </p:spTree>
    <p:extLst>
      <p:ext uri="{BB962C8B-B14F-4D97-AF65-F5344CB8AC3E}">
        <p14:creationId xmlns:p14="http://schemas.microsoft.com/office/powerpoint/2010/main" val="874876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64</a:t>
            </a:fld>
            <a:endParaRPr lang="en-US"/>
          </a:p>
        </p:txBody>
      </p:sp>
    </p:spTree>
    <p:extLst>
      <p:ext uri="{BB962C8B-B14F-4D97-AF65-F5344CB8AC3E}">
        <p14:creationId xmlns:p14="http://schemas.microsoft.com/office/powerpoint/2010/main" val="4258955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65</a:t>
            </a:fld>
            <a:endParaRPr lang="en-US"/>
          </a:p>
        </p:txBody>
      </p:sp>
    </p:spTree>
    <p:extLst>
      <p:ext uri="{BB962C8B-B14F-4D97-AF65-F5344CB8AC3E}">
        <p14:creationId xmlns:p14="http://schemas.microsoft.com/office/powerpoint/2010/main" val="3491324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66</a:t>
            </a:fld>
            <a:endParaRPr lang="en-US"/>
          </a:p>
        </p:txBody>
      </p:sp>
    </p:spTree>
    <p:extLst>
      <p:ext uri="{BB962C8B-B14F-4D97-AF65-F5344CB8AC3E}">
        <p14:creationId xmlns:p14="http://schemas.microsoft.com/office/powerpoint/2010/main" val="22607240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67</a:t>
            </a:fld>
            <a:endParaRPr lang="en-US"/>
          </a:p>
        </p:txBody>
      </p:sp>
    </p:spTree>
    <p:extLst>
      <p:ext uri="{BB962C8B-B14F-4D97-AF65-F5344CB8AC3E}">
        <p14:creationId xmlns:p14="http://schemas.microsoft.com/office/powerpoint/2010/main" val="4188781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defTabSz="918071">
              <a:defRPr/>
            </a:pPr>
            <a:r>
              <a:rPr lang="en-US" dirty="0"/>
              <a:t>Parish, SJ, Goldstein AT, Goldstein SW et al. Toward a more evidence-based nosology and nomenclature for female sexual dysfunctions—part 2. J Sex Med. 2016 Dec;13(12):1888-1906.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8</a:t>
            </a:fld>
            <a:endParaRPr lang="en-US"/>
          </a:p>
        </p:txBody>
      </p:sp>
    </p:spTree>
    <p:extLst>
      <p:ext uri="{BB962C8B-B14F-4D97-AF65-F5344CB8AC3E}">
        <p14:creationId xmlns:p14="http://schemas.microsoft.com/office/powerpoint/2010/main" val="1517281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68</a:t>
            </a:fld>
            <a:endParaRPr lang="en-US"/>
          </a:p>
        </p:txBody>
      </p:sp>
    </p:spTree>
    <p:extLst>
      <p:ext uri="{BB962C8B-B14F-4D97-AF65-F5344CB8AC3E}">
        <p14:creationId xmlns:p14="http://schemas.microsoft.com/office/powerpoint/2010/main" val="25456630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69</a:t>
            </a:fld>
            <a:endParaRPr lang="en-US"/>
          </a:p>
        </p:txBody>
      </p:sp>
    </p:spTree>
    <p:extLst>
      <p:ext uri="{BB962C8B-B14F-4D97-AF65-F5344CB8AC3E}">
        <p14:creationId xmlns:p14="http://schemas.microsoft.com/office/powerpoint/2010/main" val="2036564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70</a:t>
            </a:fld>
            <a:endParaRPr lang="en-US"/>
          </a:p>
        </p:txBody>
      </p:sp>
    </p:spTree>
    <p:extLst>
      <p:ext uri="{BB962C8B-B14F-4D97-AF65-F5344CB8AC3E}">
        <p14:creationId xmlns:p14="http://schemas.microsoft.com/office/powerpoint/2010/main" val="31857617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24916" rtl="0" eaLnBrk="1" fontAlgn="auto" latinLnBrk="0" hangingPunct="1">
              <a:lnSpc>
                <a:spcPct val="100000"/>
              </a:lnSpc>
              <a:spcBef>
                <a:spcPts val="0"/>
              </a:spcBef>
              <a:spcAft>
                <a:spcPts val="0"/>
              </a:spcAft>
              <a:buClrTx/>
              <a:buSzTx/>
              <a:buFontTx/>
              <a:buNone/>
              <a:tabLst/>
              <a:defRPr/>
            </a:pPr>
            <a:r>
              <a:rPr lang="en-US" i="1" dirty="0"/>
              <a:t>References:</a:t>
            </a:r>
          </a:p>
          <a:p>
            <a:pPr defTabSz="924916">
              <a:defRPr/>
            </a:pPr>
            <a:r>
              <a:rPr lang="en-US" dirty="0"/>
              <a:t>Parish et al. Mayo Clinic Proceedings, in press.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71</a:t>
            </a:fld>
            <a:endParaRPr lang="en-US"/>
          </a:p>
        </p:txBody>
      </p:sp>
    </p:spTree>
    <p:extLst>
      <p:ext uri="{BB962C8B-B14F-4D97-AF65-F5344CB8AC3E}">
        <p14:creationId xmlns:p14="http://schemas.microsoft.com/office/powerpoint/2010/main" val="8352909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References: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Conron</a:t>
            </a:r>
            <a:r>
              <a:rPr lang="en-US" sz="1200" b="0" i="0" kern="1200" dirty="0">
                <a:solidFill>
                  <a:schemeClr val="tx1"/>
                </a:solidFill>
                <a:effectLst/>
                <a:latin typeface="+mn-lt"/>
                <a:ea typeface="+mn-ea"/>
                <a:cs typeface="+mn-cs"/>
              </a:rPr>
              <a:t> KJ, </a:t>
            </a:r>
            <a:r>
              <a:rPr lang="en-US" sz="1200" b="0" i="0" kern="1200" dirty="0" err="1">
                <a:solidFill>
                  <a:schemeClr val="tx1"/>
                </a:solidFill>
                <a:effectLst/>
                <a:latin typeface="+mn-lt"/>
                <a:ea typeface="+mn-ea"/>
                <a:cs typeface="+mn-cs"/>
              </a:rPr>
              <a:t>Mimiaga</a:t>
            </a:r>
            <a:r>
              <a:rPr lang="en-US" sz="1200" b="0" i="0" kern="1200" dirty="0">
                <a:solidFill>
                  <a:schemeClr val="tx1"/>
                </a:solidFill>
                <a:effectLst/>
                <a:latin typeface="+mn-lt"/>
                <a:ea typeface="+mn-ea"/>
                <a:cs typeface="+mn-cs"/>
              </a:rPr>
              <a:t> MJ, Landers SJ. A population-based study of sexual orientation identity and gender differences in adult health. Am J Public Health. 2010 Oct;100(10):1953-60.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10.2105/AJPH.2009.174169.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2010 Jun 1. PMID: 20516373; PMCID: PMC2936979.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Herbenick</a:t>
            </a:r>
            <a:r>
              <a:rPr lang="en-US" sz="1200" b="0" i="0" kern="1200" dirty="0">
                <a:solidFill>
                  <a:schemeClr val="tx1"/>
                </a:solidFill>
                <a:effectLst/>
                <a:latin typeface="+mn-lt"/>
                <a:ea typeface="+mn-ea"/>
                <a:cs typeface="+mn-cs"/>
              </a:rPr>
              <a:t> D, Reece M, Schick V, Sanders SA, Dodge B, Fortenberry JD. Sexual behavior in the United States: results from a national probability sample of men and women ages 14-94. J Sex Med. 2010 Oct;7 Suppl 5:255-65.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10.1111/j.1743-6109.2010.02012.x. PMID: 21029383.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Flores, AR, Herman JL, Gates GJ, Brown, TNT. HOW MANY ADULTS IDENTIFY AS TRANSGENDER IN THE UNITED STATES? The Williams Institute, June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79</a:t>
            </a:fld>
            <a:endParaRPr lang="en-US"/>
          </a:p>
        </p:txBody>
      </p:sp>
    </p:spTree>
    <p:extLst>
      <p:ext uri="{BB962C8B-B14F-4D97-AF65-F5344CB8AC3E}">
        <p14:creationId xmlns:p14="http://schemas.microsoft.com/office/powerpoint/2010/main" val="28914266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i="1" dirty="0">
                <a:latin typeface="Comic Sans MS" panose="030F0702030302020204" pitchFamily="66" charset="0"/>
              </a:rPr>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sz="1200" dirty="0">
                <a:latin typeface="Comic Sans MS" panose="030F0702030302020204" pitchFamily="66" charset="0"/>
              </a:rPr>
              <a:t>Lindley LL, et al. STDs among sexually active female college students: does sexual orientation make a difference? </a:t>
            </a:r>
            <a:r>
              <a:rPr lang="en-GB" altLang="en-US" sz="1200" dirty="0" err="1">
                <a:latin typeface="Comic Sans MS" panose="030F0702030302020204" pitchFamily="66" charset="0"/>
              </a:rPr>
              <a:t>Perspect</a:t>
            </a:r>
            <a:r>
              <a:rPr lang="en-GB" altLang="en-US" sz="1200" dirty="0">
                <a:latin typeface="Comic Sans MS" panose="030F0702030302020204" pitchFamily="66" charset="0"/>
              </a:rPr>
              <a:t> Sex </a:t>
            </a:r>
            <a:r>
              <a:rPr lang="en-GB" altLang="en-US" sz="1200" dirty="0" err="1">
                <a:latin typeface="Comic Sans MS" panose="030F0702030302020204" pitchFamily="66" charset="0"/>
              </a:rPr>
              <a:t>Reprod</a:t>
            </a:r>
            <a:r>
              <a:rPr lang="en-GB" altLang="en-US" sz="1200" dirty="0">
                <a:latin typeface="Comic Sans MS" panose="030F0702030302020204" pitchFamily="66" charset="0"/>
              </a:rPr>
              <a:t> Health. 2008 Dec;40(4):212-7.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mic Sans MS" panose="030F0702030302020204" pitchFamily="66" charset="0"/>
              </a:rPr>
              <a:t>Institute of Medicine (US). Lesbian health: current assessment and directions for the future.  Washington, DC: National Academy Press; 1999.</a:t>
            </a:r>
            <a:endParaRPr lang="en-GB" altLang="en-US" sz="1200" dirty="0">
              <a:latin typeface="Comic Sans MS" panose="030F0702030302020204" pitchFamily="66" charset="0"/>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81</a:t>
            </a:fld>
            <a:endParaRPr lang="en-US"/>
          </a:p>
        </p:txBody>
      </p:sp>
    </p:spTree>
    <p:extLst>
      <p:ext uri="{BB962C8B-B14F-4D97-AF65-F5344CB8AC3E}">
        <p14:creationId xmlns:p14="http://schemas.microsoft.com/office/powerpoint/2010/main" val="19105804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https://whatweknow.inequality.cornell.edu/topics/lgbt-equality/</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86</a:t>
            </a:fld>
            <a:endParaRPr lang="en-US"/>
          </a:p>
        </p:txBody>
      </p:sp>
    </p:spTree>
    <p:extLst>
      <p:ext uri="{BB962C8B-B14F-4D97-AF65-F5344CB8AC3E}">
        <p14:creationId xmlns:p14="http://schemas.microsoft.com/office/powerpoint/2010/main" val="1428736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King M, </a:t>
            </a:r>
            <a:r>
              <a:rPr lang="en-US" dirty="0" err="1"/>
              <a:t>Semlyen</a:t>
            </a:r>
            <a:r>
              <a:rPr lang="en-US" dirty="0"/>
              <a:t> J, Tai SS, </a:t>
            </a:r>
            <a:r>
              <a:rPr lang="en-US" dirty="0" err="1"/>
              <a:t>Killaspy</a:t>
            </a:r>
            <a:r>
              <a:rPr lang="en-US" dirty="0"/>
              <a:t> H, Osborn D, </a:t>
            </a:r>
            <a:r>
              <a:rPr lang="en-US" dirty="0" err="1"/>
              <a:t>Popelyuk</a:t>
            </a:r>
            <a:r>
              <a:rPr lang="en-US" dirty="0"/>
              <a:t> D, Nazareth I. A systematic review of mental disorder, suicide, and deliberate self harm in lesbian, gay and bisexual people. BMC Psychiatry. 2008 Aug 18;8:70.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87</a:t>
            </a:fld>
            <a:endParaRPr lang="en-US"/>
          </a:p>
        </p:txBody>
      </p:sp>
    </p:spTree>
    <p:extLst>
      <p:ext uri="{BB962C8B-B14F-4D97-AF65-F5344CB8AC3E}">
        <p14:creationId xmlns:p14="http://schemas.microsoft.com/office/powerpoint/2010/main" val="25685726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Shipherd</a:t>
            </a:r>
            <a:r>
              <a:rPr lang="en-US" sz="1200" b="0" i="0" kern="1200" dirty="0">
                <a:solidFill>
                  <a:schemeClr val="tx1"/>
                </a:solidFill>
                <a:effectLst/>
                <a:latin typeface="+mn-lt"/>
                <a:ea typeface="+mn-ea"/>
                <a:cs typeface="+mn-cs"/>
              </a:rPr>
              <a:t>, J. C., </a:t>
            </a:r>
            <a:r>
              <a:rPr lang="en-US" sz="1200" b="0" i="0" kern="1200" dirty="0" err="1">
                <a:solidFill>
                  <a:schemeClr val="tx1"/>
                </a:solidFill>
                <a:effectLst/>
                <a:latin typeface="+mn-lt"/>
                <a:ea typeface="+mn-ea"/>
                <a:cs typeface="+mn-cs"/>
              </a:rPr>
              <a:t>Berke</a:t>
            </a:r>
            <a:r>
              <a:rPr lang="en-US" sz="1200" b="0" i="0" kern="1200" dirty="0">
                <a:solidFill>
                  <a:schemeClr val="tx1"/>
                </a:solidFill>
                <a:effectLst/>
                <a:latin typeface="+mn-lt"/>
                <a:ea typeface="+mn-ea"/>
                <a:cs typeface="+mn-cs"/>
              </a:rPr>
              <a:t>, D., &amp; Livingston, N. A. (2019). Trauma recovery in the transgender and gender diverse community: Extensions of the Minority Stress Model for treatment planning. </a:t>
            </a:r>
            <a:r>
              <a:rPr lang="en-US" sz="1200" b="0" i="1" kern="1200" dirty="0">
                <a:solidFill>
                  <a:schemeClr val="tx1"/>
                </a:solidFill>
                <a:effectLst/>
                <a:latin typeface="+mn-lt"/>
                <a:ea typeface="+mn-ea"/>
                <a:cs typeface="+mn-cs"/>
              </a:rPr>
              <a:t>Cognitive and Behavioral Practice, 26</a:t>
            </a:r>
            <a:r>
              <a:rPr lang="en-US" sz="1200" b="0" i="0" kern="1200" dirty="0">
                <a:solidFill>
                  <a:schemeClr val="tx1"/>
                </a:solidFill>
                <a:effectLst/>
                <a:latin typeface="+mn-lt"/>
                <a:ea typeface="+mn-ea"/>
                <a:cs typeface="+mn-cs"/>
              </a:rPr>
              <a:t>(4), 629–646.v</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88</a:t>
            </a:fld>
            <a:endParaRPr lang="en-US"/>
          </a:p>
        </p:txBody>
      </p:sp>
    </p:spTree>
    <p:extLst>
      <p:ext uri="{BB962C8B-B14F-4D97-AF65-F5344CB8AC3E}">
        <p14:creationId xmlns:p14="http://schemas.microsoft.com/office/powerpoint/2010/main" val="3223105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Twenge JM, Sherman RA, Wells BE. Changes in American Adults' Reported Same-Sex Sexual Experiences and Attitudes, 1973-2014. Arch Sex </a:t>
            </a:r>
            <a:r>
              <a:rPr lang="en-US" sz="1200" b="0" i="0" kern="1200" dirty="0" err="1">
                <a:solidFill>
                  <a:schemeClr val="tx1"/>
                </a:solidFill>
                <a:effectLst/>
                <a:latin typeface="+mn-lt"/>
                <a:ea typeface="+mn-ea"/>
                <a:cs typeface="+mn-cs"/>
              </a:rPr>
              <a:t>Behav</a:t>
            </a:r>
            <a:r>
              <a:rPr lang="en-US" sz="1200" b="0" i="0" kern="1200" dirty="0">
                <a:solidFill>
                  <a:schemeClr val="tx1"/>
                </a:solidFill>
                <a:effectLst/>
                <a:latin typeface="+mn-lt"/>
                <a:ea typeface="+mn-ea"/>
                <a:cs typeface="+mn-cs"/>
              </a:rPr>
              <a:t>. 2016 Oct;45(7):1713-30.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10.1007/s10508-016-0769-4.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2016 Jun 1. PMID: 27251639.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Schick V, </a:t>
            </a:r>
            <a:r>
              <a:rPr lang="en-US" sz="1200" b="0" i="0" kern="1200" dirty="0" err="1">
                <a:solidFill>
                  <a:schemeClr val="tx1"/>
                </a:solidFill>
                <a:effectLst/>
                <a:latin typeface="+mn-lt"/>
                <a:ea typeface="+mn-ea"/>
                <a:cs typeface="+mn-cs"/>
              </a:rPr>
              <a:t>Herbenick</a:t>
            </a:r>
            <a:r>
              <a:rPr lang="en-US" sz="1200" b="0" i="0" kern="1200" dirty="0">
                <a:solidFill>
                  <a:schemeClr val="tx1"/>
                </a:solidFill>
                <a:effectLst/>
                <a:latin typeface="+mn-lt"/>
                <a:ea typeface="+mn-ea"/>
                <a:cs typeface="+mn-cs"/>
              </a:rPr>
              <a:t> D, Rosenberger JG, Reece M. Prevalence and characteristics of vibrator use among women who have sex with women. J Sex Med. 2011 Dec;8(12):3306-15.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10.1111/j.1743-6109.2011.02503.x.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2011 Oct 7. PMID: 21981632.</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r>
              <a:rPr lang="en-US" sz="1200" b="0" i="0" kern="1200" dirty="0">
                <a:solidFill>
                  <a:schemeClr val="tx1"/>
                </a:solidFill>
                <a:effectLst/>
                <a:latin typeface="+mn-lt"/>
                <a:ea typeface="+mn-ea"/>
                <a:cs typeface="+mn-cs"/>
              </a:rPr>
              <a:t>Lau JT, Kim JH, </a:t>
            </a:r>
            <a:r>
              <a:rPr lang="en-US" sz="1200" b="0" i="0" kern="1200" dirty="0" err="1">
                <a:solidFill>
                  <a:schemeClr val="tx1"/>
                </a:solidFill>
                <a:effectLst/>
                <a:latin typeface="+mn-lt"/>
                <a:ea typeface="+mn-ea"/>
                <a:cs typeface="+mn-cs"/>
              </a:rPr>
              <a:t>Tsui</a:t>
            </a:r>
            <a:r>
              <a:rPr lang="en-US" sz="1200" b="0" i="0" kern="1200" dirty="0">
                <a:solidFill>
                  <a:schemeClr val="tx1"/>
                </a:solidFill>
                <a:effectLst/>
                <a:latin typeface="+mn-lt"/>
                <a:ea typeface="+mn-ea"/>
                <a:cs typeface="+mn-cs"/>
              </a:rPr>
              <a:t> HY. Prevalence and factors of sexual problems in Chinese males and females having sex with the same-sex partner in Hong Kong: a population-based study. Int J Impot Res. 2006 Mar-Apr;18(2):130-40.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10.1038/sj.ijir.3901368. PMID: 16079902.</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90</a:t>
            </a:fld>
            <a:endParaRPr lang="en-US"/>
          </a:p>
        </p:txBody>
      </p:sp>
    </p:spTree>
    <p:extLst>
      <p:ext uri="{BB962C8B-B14F-4D97-AF65-F5344CB8AC3E}">
        <p14:creationId xmlns:p14="http://schemas.microsoft.com/office/powerpoint/2010/main" val="2954575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D2E2D"/>
                </a:solidFill>
                <a:effectLst/>
                <a:uLnTx/>
                <a:uFillTx/>
                <a:latin typeface="Calibri"/>
                <a:ea typeface="+mn-ea"/>
                <a:cs typeface="Calibri" panose="020F0502020204030204" pitchFamily="34" charset="0"/>
              </a:rPr>
              <a:t>Parish et al. J Sex Med 2016;</a:t>
            </a:r>
            <a:r>
              <a:rPr kumimoji="0" lang="en-US" sz="1200" b="0" i="0" u="none" strike="noStrike" kern="1200" cap="none" spc="13" normalizeH="0" baseline="0" noProof="0" dirty="0">
                <a:ln>
                  <a:noFill/>
                </a:ln>
                <a:solidFill>
                  <a:srgbClr val="2D2E2D"/>
                </a:solidFill>
                <a:effectLst/>
                <a:uLnTx/>
                <a:uFillTx/>
                <a:latin typeface="Calibri"/>
                <a:ea typeface="Times New Roman" panose="02020603050405020304" pitchFamily="18" charset="0"/>
                <a:cs typeface="+mn-cs"/>
              </a:rPr>
              <a:t>13:1888-1906.</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D2E2D"/>
                </a:solidFill>
                <a:effectLst/>
                <a:uLnTx/>
                <a:uFillTx/>
                <a:latin typeface="Calibri"/>
                <a:ea typeface="+mn-ea"/>
                <a:cs typeface="+mn-cs"/>
              </a:rPr>
              <a:t>Parish et al. J Sex Med 2019;16:452-462.</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9</a:t>
            </a:fld>
            <a:endParaRPr lang="en-US"/>
          </a:p>
        </p:txBody>
      </p:sp>
    </p:spTree>
    <p:extLst>
      <p:ext uri="{BB962C8B-B14F-4D97-AF65-F5344CB8AC3E}">
        <p14:creationId xmlns:p14="http://schemas.microsoft.com/office/powerpoint/2010/main" val="16909786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Twenge JM, Sherman RA, Wells BE. Changes in American Adults' Reported Same-Sex Sexual Experiences and Attitudes, 1973-2014. Arch Sex </a:t>
            </a:r>
            <a:r>
              <a:rPr lang="en-US" sz="1200" b="0" i="0" kern="1200" dirty="0" err="1">
                <a:solidFill>
                  <a:schemeClr val="tx1"/>
                </a:solidFill>
                <a:effectLst/>
                <a:latin typeface="+mn-lt"/>
                <a:ea typeface="+mn-ea"/>
                <a:cs typeface="+mn-cs"/>
              </a:rPr>
              <a:t>Behav</a:t>
            </a:r>
            <a:r>
              <a:rPr lang="en-US" sz="1200" b="0" i="0" kern="1200" dirty="0">
                <a:solidFill>
                  <a:schemeClr val="tx1"/>
                </a:solidFill>
                <a:effectLst/>
                <a:latin typeface="+mn-lt"/>
                <a:ea typeface="+mn-ea"/>
                <a:cs typeface="+mn-cs"/>
              </a:rPr>
              <a:t>. 2016 Oct;45(7):1713-30.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10.1007/s10508-016-0769-4.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2016 Jun 1. PMID: 27251639.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Schick V, </a:t>
            </a:r>
            <a:r>
              <a:rPr lang="en-US" sz="1200" b="0" i="0" kern="1200" dirty="0" err="1">
                <a:solidFill>
                  <a:schemeClr val="tx1"/>
                </a:solidFill>
                <a:effectLst/>
                <a:latin typeface="+mn-lt"/>
                <a:ea typeface="+mn-ea"/>
                <a:cs typeface="+mn-cs"/>
              </a:rPr>
              <a:t>Herbenick</a:t>
            </a:r>
            <a:r>
              <a:rPr lang="en-US" sz="1200" b="0" i="0" kern="1200" dirty="0">
                <a:solidFill>
                  <a:schemeClr val="tx1"/>
                </a:solidFill>
                <a:effectLst/>
                <a:latin typeface="+mn-lt"/>
                <a:ea typeface="+mn-ea"/>
                <a:cs typeface="+mn-cs"/>
              </a:rPr>
              <a:t> D, Rosenberger JG, Reece M. Prevalence and characteristics of vibrator use among women who have sex with women. J Sex Med. 2011 Dec;8(12):3306-15.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10.1111/j.1743-6109.2011.02503.x.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2011 Oct 7. PMID: 21981632.</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r>
              <a:rPr lang="en-US" sz="1200" b="0" i="0" kern="1200" dirty="0">
                <a:solidFill>
                  <a:schemeClr val="tx1"/>
                </a:solidFill>
                <a:effectLst/>
                <a:latin typeface="+mn-lt"/>
                <a:ea typeface="+mn-ea"/>
                <a:cs typeface="+mn-cs"/>
              </a:rPr>
              <a:t>Lau JT, Kim JH, </a:t>
            </a:r>
            <a:r>
              <a:rPr lang="en-US" sz="1200" b="0" i="0" kern="1200" dirty="0" err="1">
                <a:solidFill>
                  <a:schemeClr val="tx1"/>
                </a:solidFill>
                <a:effectLst/>
                <a:latin typeface="+mn-lt"/>
                <a:ea typeface="+mn-ea"/>
                <a:cs typeface="+mn-cs"/>
              </a:rPr>
              <a:t>Tsui</a:t>
            </a:r>
            <a:r>
              <a:rPr lang="en-US" sz="1200" b="0" i="0" kern="1200" dirty="0">
                <a:solidFill>
                  <a:schemeClr val="tx1"/>
                </a:solidFill>
                <a:effectLst/>
                <a:latin typeface="+mn-lt"/>
                <a:ea typeface="+mn-ea"/>
                <a:cs typeface="+mn-cs"/>
              </a:rPr>
              <a:t> HY. Prevalence and factors of sexual problems in Chinese males and females having sex with the same-sex partner in Hong Kong: a population-based study. Int J Impot Res. 2006 Mar-Apr;18(2):130-40.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10.1038/sj.ijir.3901368. PMID: 16079902.</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91</a:t>
            </a:fld>
            <a:endParaRPr lang="en-US"/>
          </a:p>
        </p:txBody>
      </p:sp>
    </p:spTree>
    <p:extLst>
      <p:ext uri="{BB962C8B-B14F-4D97-AF65-F5344CB8AC3E}">
        <p14:creationId xmlns:p14="http://schemas.microsoft.com/office/powerpoint/2010/main" val="24842974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i="1" dirty="0"/>
              <a:t>References:</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Cohen and Byers J Sex res 2014, </a:t>
            </a:r>
            <a:r>
              <a:rPr lang="en-US" sz="800" dirty="0" err="1"/>
              <a:t>Obedin</a:t>
            </a:r>
            <a:r>
              <a:rPr lang="en-US" sz="800" dirty="0"/>
              <a:t> </a:t>
            </a:r>
            <a:r>
              <a:rPr lang="en-US" sz="800" dirty="0" err="1"/>
              <a:t>Maliver</a:t>
            </a:r>
            <a:r>
              <a:rPr lang="en-US" sz="800" dirty="0"/>
              <a:t> et al J Sex Med 2019 ; Flynn et al PLOS One 2017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mn-lt"/>
                <a:ea typeface="+mn-ea"/>
                <a:cs typeface="+mn-cs"/>
              </a:rPr>
              <a:t>Twenge JM, Sherman RA, Wells BE. Changes in American Adults' Reported Same-Sex Sexual Experiences and Attitudes, 1973-2014. Arch Sex </a:t>
            </a:r>
            <a:r>
              <a:rPr lang="en-US" sz="800" b="0" i="0" kern="1200" dirty="0" err="1">
                <a:solidFill>
                  <a:schemeClr val="tx1"/>
                </a:solidFill>
                <a:effectLst/>
                <a:latin typeface="+mn-lt"/>
                <a:ea typeface="+mn-ea"/>
                <a:cs typeface="+mn-cs"/>
              </a:rPr>
              <a:t>Behav</a:t>
            </a:r>
            <a:r>
              <a:rPr lang="en-US" sz="800" b="0" i="0" kern="1200" dirty="0">
                <a:solidFill>
                  <a:schemeClr val="tx1"/>
                </a:solidFill>
                <a:effectLst/>
                <a:latin typeface="+mn-lt"/>
                <a:ea typeface="+mn-ea"/>
                <a:cs typeface="+mn-cs"/>
              </a:rPr>
              <a:t>. 2016 Oct;45(7):1713-30. </a:t>
            </a:r>
            <a:r>
              <a:rPr lang="en-US" sz="800" b="0" i="0" kern="1200" dirty="0" err="1">
                <a:solidFill>
                  <a:schemeClr val="tx1"/>
                </a:solidFill>
                <a:effectLst/>
                <a:latin typeface="+mn-lt"/>
                <a:ea typeface="+mn-ea"/>
                <a:cs typeface="+mn-cs"/>
              </a:rPr>
              <a:t>doi</a:t>
            </a:r>
            <a:r>
              <a:rPr lang="en-US" sz="800" b="0" i="0" kern="1200" dirty="0">
                <a:solidFill>
                  <a:schemeClr val="tx1"/>
                </a:solidFill>
                <a:effectLst/>
                <a:latin typeface="+mn-lt"/>
                <a:ea typeface="+mn-ea"/>
                <a:cs typeface="+mn-cs"/>
              </a:rPr>
              <a:t>: 10.1007/s10508-016-0769-4. </a:t>
            </a:r>
            <a:r>
              <a:rPr lang="en-US" sz="800" b="0" i="0" kern="1200" dirty="0" err="1">
                <a:solidFill>
                  <a:schemeClr val="tx1"/>
                </a:solidFill>
                <a:effectLst/>
                <a:latin typeface="+mn-lt"/>
                <a:ea typeface="+mn-ea"/>
                <a:cs typeface="+mn-cs"/>
              </a:rPr>
              <a:t>Epub</a:t>
            </a:r>
            <a:r>
              <a:rPr lang="en-US" sz="800" b="0" i="0" kern="1200" dirty="0">
                <a:solidFill>
                  <a:schemeClr val="tx1"/>
                </a:solidFill>
                <a:effectLst/>
                <a:latin typeface="+mn-lt"/>
                <a:ea typeface="+mn-ea"/>
                <a:cs typeface="+mn-cs"/>
              </a:rPr>
              <a:t> 2016 Jun 1. PMID: 27251639.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mn-lt"/>
                <a:ea typeface="+mn-ea"/>
                <a:cs typeface="+mn-cs"/>
              </a:rPr>
              <a:t>Schick V, </a:t>
            </a:r>
            <a:r>
              <a:rPr lang="en-US" sz="800" b="0" i="0" kern="1200" dirty="0" err="1">
                <a:solidFill>
                  <a:schemeClr val="tx1"/>
                </a:solidFill>
                <a:effectLst/>
                <a:latin typeface="+mn-lt"/>
                <a:ea typeface="+mn-ea"/>
                <a:cs typeface="+mn-cs"/>
              </a:rPr>
              <a:t>Herbenick</a:t>
            </a:r>
            <a:r>
              <a:rPr lang="en-US" sz="800" b="0" i="0" kern="1200" dirty="0">
                <a:solidFill>
                  <a:schemeClr val="tx1"/>
                </a:solidFill>
                <a:effectLst/>
                <a:latin typeface="+mn-lt"/>
                <a:ea typeface="+mn-ea"/>
                <a:cs typeface="+mn-cs"/>
              </a:rPr>
              <a:t> D, Rosenberger JG, Reece M. Prevalence and characteristics of vibrator use among women who have sex with women. J Sex Med. 2011 Dec;8(12):3306-15. </a:t>
            </a:r>
            <a:r>
              <a:rPr lang="en-US" sz="800" b="0" i="0" kern="1200" dirty="0" err="1">
                <a:solidFill>
                  <a:schemeClr val="tx1"/>
                </a:solidFill>
                <a:effectLst/>
                <a:latin typeface="+mn-lt"/>
                <a:ea typeface="+mn-ea"/>
                <a:cs typeface="+mn-cs"/>
              </a:rPr>
              <a:t>doi</a:t>
            </a:r>
            <a:r>
              <a:rPr lang="en-US" sz="800" b="0" i="0" kern="1200" dirty="0">
                <a:solidFill>
                  <a:schemeClr val="tx1"/>
                </a:solidFill>
                <a:effectLst/>
                <a:latin typeface="+mn-lt"/>
                <a:ea typeface="+mn-ea"/>
                <a:cs typeface="+mn-cs"/>
              </a:rPr>
              <a:t>: 10.1111/j.1743-6109.2011.02503.x. </a:t>
            </a:r>
            <a:r>
              <a:rPr lang="en-US" sz="800" b="0" i="0" kern="1200" dirty="0" err="1">
                <a:solidFill>
                  <a:schemeClr val="tx1"/>
                </a:solidFill>
                <a:effectLst/>
                <a:latin typeface="+mn-lt"/>
                <a:ea typeface="+mn-ea"/>
                <a:cs typeface="+mn-cs"/>
              </a:rPr>
              <a:t>Epub</a:t>
            </a:r>
            <a:r>
              <a:rPr lang="en-US" sz="800" b="0" i="0" kern="1200" dirty="0">
                <a:solidFill>
                  <a:schemeClr val="tx1"/>
                </a:solidFill>
                <a:effectLst/>
                <a:latin typeface="+mn-lt"/>
                <a:ea typeface="+mn-ea"/>
                <a:cs typeface="+mn-cs"/>
              </a:rPr>
              <a:t> 2011 Oct 7. PMID: 21981632.</a:t>
            </a:r>
            <a:endParaRPr lang="en-US" sz="3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00" dirty="0"/>
          </a:p>
          <a:p>
            <a:r>
              <a:rPr lang="en-US" sz="800" b="0" i="0" kern="1200" dirty="0">
                <a:solidFill>
                  <a:schemeClr val="tx1"/>
                </a:solidFill>
                <a:effectLst/>
                <a:latin typeface="+mn-lt"/>
                <a:ea typeface="+mn-ea"/>
                <a:cs typeface="+mn-cs"/>
              </a:rPr>
              <a:t>Lau JT, Kim JH, </a:t>
            </a:r>
            <a:r>
              <a:rPr lang="en-US" sz="800" b="0" i="0" kern="1200" dirty="0" err="1">
                <a:solidFill>
                  <a:schemeClr val="tx1"/>
                </a:solidFill>
                <a:effectLst/>
                <a:latin typeface="+mn-lt"/>
                <a:ea typeface="+mn-ea"/>
                <a:cs typeface="+mn-cs"/>
              </a:rPr>
              <a:t>Tsui</a:t>
            </a:r>
            <a:r>
              <a:rPr lang="en-US" sz="800" b="0" i="0" kern="1200" dirty="0">
                <a:solidFill>
                  <a:schemeClr val="tx1"/>
                </a:solidFill>
                <a:effectLst/>
                <a:latin typeface="+mn-lt"/>
                <a:ea typeface="+mn-ea"/>
                <a:cs typeface="+mn-cs"/>
              </a:rPr>
              <a:t> HY. Prevalence and factors of sexual problems in Chinese males and females having sex with the same-sex partner in Hong Kong: a population-based study. Int J Impot Res. 2006 Mar-Apr;18(2):130-40. </a:t>
            </a:r>
            <a:r>
              <a:rPr lang="en-US" sz="800" b="0" i="0" kern="1200" dirty="0" err="1">
                <a:solidFill>
                  <a:schemeClr val="tx1"/>
                </a:solidFill>
                <a:effectLst/>
                <a:latin typeface="+mn-lt"/>
                <a:ea typeface="+mn-ea"/>
                <a:cs typeface="+mn-cs"/>
              </a:rPr>
              <a:t>doi</a:t>
            </a:r>
            <a:r>
              <a:rPr lang="en-US" sz="800" b="0" i="0" kern="1200" dirty="0">
                <a:solidFill>
                  <a:schemeClr val="tx1"/>
                </a:solidFill>
                <a:effectLst/>
                <a:latin typeface="+mn-lt"/>
                <a:ea typeface="+mn-ea"/>
                <a:cs typeface="+mn-cs"/>
              </a:rPr>
              <a:t>: 10.1038/sj.ijir.3901368. PMID: 16079902.</a:t>
            </a: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92</a:t>
            </a:fld>
            <a:endParaRPr lang="en-US"/>
          </a:p>
        </p:txBody>
      </p:sp>
    </p:spTree>
    <p:extLst>
      <p:ext uri="{BB962C8B-B14F-4D97-AF65-F5344CB8AC3E}">
        <p14:creationId xmlns:p14="http://schemas.microsoft.com/office/powerpoint/2010/main" val="8029918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Lindley et al J LGBT Res, ACOG Committee </a:t>
            </a:r>
            <a:r>
              <a:rPr lang="en-US" dirty="0" err="1"/>
              <a:t>Opinon</a:t>
            </a:r>
            <a:r>
              <a:rPr lang="en-US" dirty="0"/>
              <a:t> 525 2012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Becasen</a:t>
            </a:r>
            <a:r>
              <a:rPr lang="en-US" sz="1200" b="0" i="0" kern="1200" dirty="0">
                <a:solidFill>
                  <a:schemeClr val="tx1"/>
                </a:solidFill>
                <a:effectLst/>
                <a:latin typeface="+mn-lt"/>
                <a:ea typeface="+mn-ea"/>
                <a:cs typeface="+mn-cs"/>
              </a:rPr>
              <a:t> JS, </a:t>
            </a:r>
            <a:r>
              <a:rPr lang="en-US" sz="1200" b="0" i="0" kern="1200" dirty="0" err="1">
                <a:solidFill>
                  <a:schemeClr val="tx1"/>
                </a:solidFill>
                <a:effectLst/>
                <a:latin typeface="+mn-lt"/>
                <a:ea typeface="+mn-ea"/>
                <a:cs typeface="+mn-cs"/>
              </a:rPr>
              <a:t>Denard</a:t>
            </a:r>
            <a:r>
              <a:rPr lang="en-US" sz="1200" b="0" i="0" kern="1200" dirty="0">
                <a:solidFill>
                  <a:schemeClr val="tx1"/>
                </a:solidFill>
                <a:effectLst/>
                <a:latin typeface="+mn-lt"/>
                <a:ea typeface="+mn-ea"/>
                <a:cs typeface="+mn-cs"/>
              </a:rPr>
              <a:t> CL, Mullins MM, </a:t>
            </a:r>
            <a:r>
              <a:rPr lang="en-US" sz="1200" b="0" i="0" kern="1200" dirty="0" err="1">
                <a:solidFill>
                  <a:schemeClr val="tx1"/>
                </a:solidFill>
                <a:effectLst/>
                <a:latin typeface="+mn-lt"/>
                <a:ea typeface="+mn-ea"/>
                <a:cs typeface="+mn-cs"/>
              </a:rPr>
              <a:t>Higa</a:t>
            </a:r>
            <a:r>
              <a:rPr lang="en-US" sz="1200" b="0" i="0" kern="1200" dirty="0">
                <a:solidFill>
                  <a:schemeClr val="tx1"/>
                </a:solidFill>
                <a:effectLst/>
                <a:latin typeface="+mn-lt"/>
                <a:ea typeface="+mn-ea"/>
                <a:cs typeface="+mn-cs"/>
              </a:rPr>
              <a:t> DH, Sipe TA. Estimating the Prevalence of HIV and Sexual Behaviors Among the US Transgender Population: A Systematic Review and Meta-Analysis, 2006-2017. Am J Public Health. 2019 Jan;109(1):e1-e8.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10.2105/AJPH.2018.304727.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2018 Nov 29. PMID: 30496000; PMCID: PMC6301428.</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94</a:t>
            </a:fld>
            <a:endParaRPr lang="en-US"/>
          </a:p>
        </p:txBody>
      </p:sp>
    </p:spTree>
    <p:extLst>
      <p:ext uri="{BB962C8B-B14F-4D97-AF65-F5344CB8AC3E}">
        <p14:creationId xmlns:p14="http://schemas.microsoft.com/office/powerpoint/2010/main" val="34280640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alt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t>Mravack</a:t>
            </a:r>
            <a:r>
              <a:rPr lang="en-US" altLang="en-US" sz="1200" dirty="0"/>
              <a:t>, Sally A. (July 2006)."Primary Care for Lesbians and Bisexual Women", </a:t>
            </a:r>
            <a:r>
              <a:rPr lang="en-US" altLang="en-US" sz="1200" i="1" dirty="0"/>
              <a:t>American Family Physician</a:t>
            </a:r>
            <a:r>
              <a:rPr lang="en-US" altLang="en-US" sz="1200" dirty="0"/>
              <a:t> </a:t>
            </a:r>
            <a:r>
              <a:rPr lang="en-US" altLang="en-US" sz="1200" b="1" dirty="0"/>
              <a:t>74</a:t>
            </a:r>
            <a:r>
              <a:rPr lang="en-US" altLang="en-US" sz="1200" dirty="0"/>
              <a:t> (2) p. 279–286.</a:t>
            </a:r>
            <a:endParaRPr lang="en-GB" altLang="en-US" sz="1200"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96</a:t>
            </a:fld>
            <a:endParaRPr lang="en-US"/>
          </a:p>
        </p:txBody>
      </p:sp>
    </p:spTree>
    <p:extLst>
      <p:ext uri="{BB962C8B-B14F-4D97-AF65-F5344CB8AC3E}">
        <p14:creationId xmlns:p14="http://schemas.microsoft.com/office/powerpoint/2010/main" val="4436877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https://www.cdc.gov/hiv/basics/prep.html</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97</a:t>
            </a:fld>
            <a:endParaRPr lang="en-US"/>
          </a:p>
        </p:txBody>
      </p:sp>
    </p:spTree>
    <p:extLst>
      <p:ext uri="{BB962C8B-B14F-4D97-AF65-F5344CB8AC3E}">
        <p14:creationId xmlns:p14="http://schemas.microsoft.com/office/powerpoint/2010/main" val="35739376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r>
              <a:rPr lang="en-US" dirty="0"/>
              <a:t>CDC</a:t>
            </a:r>
          </a:p>
        </p:txBody>
      </p:sp>
      <p:sp>
        <p:nvSpPr>
          <p:cNvPr id="4" name="Slide Number Placeholder 3"/>
          <p:cNvSpPr>
            <a:spLocks noGrp="1"/>
          </p:cNvSpPr>
          <p:nvPr>
            <p:ph type="sldNum" sz="quarter" idx="5"/>
          </p:nvPr>
        </p:nvSpPr>
        <p:spPr/>
        <p:txBody>
          <a:bodyPr/>
          <a:lstStyle/>
          <a:p>
            <a:fld id="{C9B80B2D-5AA8-4CEB-AE44-47CDFCA8B2A8}" type="slidenum">
              <a:rPr lang="en-US" smtClean="0"/>
              <a:t>98</a:t>
            </a:fld>
            <a:endParaRPr lang="en-US"/>
          </a:p>
        </p:txBody>
      </p:sp>
    </p:spTree>
    <p:extLst>
      <p:ext uri="{BB962C8B-B14F-4D97-AF65-F5344CB8AC3E}">
        <p14:creationId xmlns:p14="http://schemas.microsoft.com/office/powerpoint/2010/main" val="31190665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O'Hanlan</a:t>
            </a:r>
            <a:r>
              <a:rPr lang="en-US" sz="1200" b="0" i="0" kern="1200" dirty="0">
                <a:solidFill>
                  <a:schemeClr val="tx1"/>
                </a:solidFill>
                <a:effectLst/>
                <a:latin typeface="+mn-lt"/>
                <a:ea typeface="+mn-ea"/>
                <a:cs typeface="+mn-cs"/>
              </a:rPr>
              <a:t> KA, Crum CP. Human papillomavirus-associated cervical intraepithelial neoplasia following lesbian sex.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1996 Oct;88(4 Pt 2):702-3.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10.1016/0029-7844(96)00206-2. PMID: 8841259.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Marrazzo</a:t>
            </a:r>
            <a:r>
              <a:rPr lang="en-US" sz="1200" b="0" i="0" kern="1200" dirty="0">
                <a:solidFill>
                  <a:schemeClr val="tx1"/>
                </a:solidFill>
                <a:effectLst/>
                <a:latin typeface="+mn-lt"/>
                <a:ea typeface="+mn-ea"/>
                <a:cs typeface="+mn-cs"/>
              </a:rPr>
              <a:t> JM, </a:t>
            </a:r>
            <a:r>
              <a:rPr lang="en-US" sz="1200" b="0" i="0" kern="1200" dirty="0" err="1">
                <a:solidFill>
                  <a:schemeClr val="tx1"/>
                </a:solidFill>
                <a:effectLst/>
                <a:latin typeface="+mn-lt"/>
                <a:ea typeface="+mn-ea"/>
                <a:cs typeface="+mn-cs"/>
              </a:rPr>
              <a:t>Koutsky</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Kiviat</a:t>
            </a:r>
            <a:r>
              <a:rPr lang="en-US" sz="1200" b="0" i="0" kern="1200" dirty="0">
                <a:solidFill>
                  <a:schemeClr val="tx1"/>
                </a:solidFill>
                <a:effectLst/>
                <a:latin typeface="+mn-lt"/>
                <a:ea typeface="+mn-ea"/>
                <a:cs typeface="+mn-cs"/>
              </a:rPr>
              <a:t> NB, </a:t>
            </a:r>
            <a:r>
              <a:rPr lang="en-US" sz="1200" b="0" i="0" kern="1200" dirty="0" err="1">
                <a:solidFill>
                  <a:schemeClr val="tx1"/>
                </a:solidFill>
                <a:effectLst/>
                <a:latin typeface="+mn-lt"/>
                <a:ea typeface="+mn-ea"/>
                <a:cs typeface="+mn-cs"/>
              </a:rPr>
              <a:t>Kuypers</a:t>
            </a:r>
            <a:r>
              <a:rPr lang="en-US" sz="1200" b="0" i="0" kern="1200" dirty="0">
                <a:solidFill>
                  <a:schemeClr val="tx1"/>
                </a:solidFill>
                <a:effectLst/>
                <a:latin typeface="+mn-lt"/>
                <a:ea typeface="+mn-ea"/>
                <a:cs typeface="+mn-cs"/>
              </a:rPr>
              <a:t> JM, Stine K. Papanicolaou test screening and prevalence of genital human papillomavirus among women who have sex with women. Am J Public Health. 2001 Jun;91(6):947-52.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10.2105/ajph.91.6.947. PMID: 11392939; PMCID: PMC1446473.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Turo R, </a:t>
            </a:r>
            <a:r>
              <a:rPr lang="en-US" sz="1200" b="0" i="0" kern="1200" dirty="0" err="1">
                <a:solidFill>
                  <a:schemeClr val="tx1"/>
                </a:solidFill>
                <a:effectLst/>
                <a:latin typeface="+mn-lt"/>
                <a:ea typeface="+mn-ea"/>
                <a:cs typeface="+mn-cs"/>
              </a:rPr>
              <a:t>Jallad</a:t>
            </a:r>
            <a:r>
              <a:rPr lang="en-US" sz="1200" b="0" i="0" kern="1200" dirty="0">
                <a:solidFill>
                  <a:schemeClr val="tx1"/>
                </a:solidFill>
                <a:effectLst/>
                <a:latin typeface="+mn-lt"/>
                <a:ea typeface="+mn-ea"/>
                <a:cs typeface="+mn-cs"/>
              </a:rPr>
              <a:t> S, Prescott S, Cross WR. Metastatic prostate cancer in transsexual diagnosed after three decades of estrogen therapy. Can </a:t>
            </a:r>
            <a:r>
              <a:rPr lang="en-US" sz="1200" b="0" i="0" kern="1200" dirty="0" err="1">
                <a:solidFill>
                  <a:schemeClr val="tx1"/>
                </a:solidFill>
                <a:effectLst/>
                <a:latin typeface="+mn-lt"/>
                <a:ea typeface="+mn-ea"/>
                <a:cs typeface="+mn-cs"/>
              </a:rPr>
              <a:t>Urol</a:t>
            </a:r>
            <a:r>
              <a:rPr lang="en-US" sz="1200" b="0" i="0" kern="1200" dirty="0">
                <a:solidFill>
                  <a:schemeClr val="tx1"/>
                </a:solidFill>
                <a:effectLst/>
                <a:latin typeface="+mn-lt"/>
                <a:ea typeface="+mn-ea"/>
                <a:cs typeface="+mn-cs"/>
              </a:rPr>
              <a:t> Assoc J. 2013 Jul-Aug;7(7-8):E544-6.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10.5489/cuaj.175. PMID: 24032068; PMCID: PMC3758950.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Miksad</a:t>
            </a:r>
            <a:r>
              <a:rPr lang="en-US" sz="1200" b="0" i="0" kern="1200" dirty="0">
                <a:solidFill>
                  <a:schemeClr val="tx1"/>
                </a:solidFill>
                <a:effectLst/>
                <a:latin typeface="+mn-lt"/>
                <a:ea typeface="+mn-ea"/>
                <a:cs typeface="+mn-cs"/>
              </a:rPr>
              <a:t> RA, </a:t>
            </a:r>
            <a:r>
              <a:rPr lang="en-US" sz="1200" b="0" i="0" kern="1200" dirty="0" err="1">
                <a:solidFill>
                  <a:schemeClr val="tx1"/>
                </a:solidFill>
                <a:effectLst/>
                <a:latin typeface="+mn-lt"/>
                <a:ea typeface="+mn-ea"/>
                <a:cs typeface="+mn-cs"/>
              </a:rPr>
              <a:t>Bubley</a:t>
            </a:r>
            <a:r>
              <a:rPr lang="en-US" sz="1200" b="0" i="0" kern="1200" dirty="0">
                <a:solidFill>
                  <a:schemeClr val="tx1"/>
                </a:solidFill>
                <a:effectLst/>
                <a:latin typeface="+mn-lt"/>
                <a:ea typeface="+mn-ea"/>
                <a:cs typeface="+mn-cs"/>
              </a:rPr>
              <a:t> G, Church P, </a:t>
            </a:r>
            <a:r>
              <a:rPr lang="en-US" sz="1200" b="0" i="0" kern="1200" dirty="0" err="1">
                <a:solidFill>
                  <a:schemeClr val="tx1"/>
                </a:solidFill>
                <a:effectLst/>
                <a:latin typeface="+mn-lt"/>
                <a:ea typeface="+mn-ea"/>
                <a:cs typeface="+mn-cs"/>
              </a:rPr>
              <a:t>Sanda</a:t>
            </a:r>
            <a:r>
              <a:rPr lang="en-US" sz="1200" b="0" i="0" kern="1200" dirty="0">
                <a:solidFill>
                  <a:schemeClr val="tx1"/>
                </a:solidFill>
                <a:effectLst/>
                <a:latin typeface="+mn-lt"/>
                <a:ea typeface="+mn-ea"/>
                <a:cs typeface="+mn-cs"/>
              </a:rPr>
              <a:t> M, </a:t>
            </a:r>
            <a:r>
              <a:rPr lang="en-US" sz="1200" b="0" i="0" kern="1200" dirty="0" err="1">
                <a:solidFill>
                  <a:schemeClr val="tx1"/>
                </a:solidFill>
                <a:effectLst/>
                <a:latin typeface="+mn-lt"/>
                <a:ea typeface="+mn-ea"/>
                <a:cs typeface="+mn-cs"/>
              </a:rPr>
              <a:t>Rofsky</a:t>
            </a:r>
            <a:r>
              <a:rPr lang="en-US" sz="1200" b="0" i="0" kern="1200" dirty="0">
                <a:solidFill>
                  <a:schemeClr val="tx1"/>
                </a:solidFill>
                <a:effectLst/>
                <a:latin typeface="+mn-lt"/>
                <a:ea typeface="+mn-ea"/>
                <a:cs typeface="+mn-cs"/>
              </a:rPr>
              <a:t> N, Kaplan I, Cooper A. Prostate cancer in a transgender woman 41 years after initiation of feminization. JAMA. 2006 Nov 15;296(19):2316-7.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10.1001/jama.296.19.2316. PMID: 17105793.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99</a:t>
            </a:fld>
            <a:endParaRPr lang="en-US"/>
          </a:p>
        </p:txBody>
      </p:sp>
    </p:spTree>
    <p:extLst>
      <p:ext uri="{BB962C8B-B14F-4D97-AF65-F5344CB8AC3E}">
        <p14:creationId xmlns:p14="http://schemas.microsoft.com/office/powerpoint/2010/main" val="30564452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O'Hanlan</a:t>
            </a:r>
            <a:r>
              <a:rPr lang="en-US" sz="1200" b="0" i="0" kern="1200" dirty="0">
                <a:solidFill>
                  <a:schemeClr val="tx1"/>
                </a:solidFill>
                <a:effectLst/>
                <a:latin typeface="+mn-lt"/>
                <a:ea typeface="+mn-ea"/>
                <a:cs typeface="+mn-cs"/>
              </a:rPr>
              <a:t> KA, Crum CP. Human papillomavirus-associated cervical intraepithelial neoplasia following lesbian sex. </a:t>
            </a:r>
            <a:r>
              <a:rPr lang="en-US" sz="1200" b="0" i="0" kern="1200" dirty="0" err="1">
                <a:solidFill>
                  <a:schemeClr val="tx1"/>
                </a:solidFill>
                <a:effectLst/>
                <a:latin typeface="+mn-lt"/>
                <a:ea typeface="+mn-ea"/>
                <a:cs typeface="+mn-cs"/>
              </a:rPr>
              <a:t>Obstet</a:t>
            </a:r>
            <a:r>
              <a:rPr lang="en-US" sz="1200" b="0" i="0" kern="1200" dirty="0">
                <a:solidFill>
                  <a:schemeClr val="tx1"/>
                </a:solidFill>
                <a:effectLst/>
                <a:latin typeface="+mn-lt"/>
                <a:ea typeface="+mn-ea"/>
                <a:cs typeface="+mn-cs"/>
              </a:rPr>
              <a:t> Gynecol. 1996 Oct;88(4 Pt 2):702-3.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10.1016/0029-7844(96)00206-2. PMID: 8841259.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Marrazzo</a:t>
            </a:r>
            <a:r>
              <a:rPr lang="en-US" sz="1200" b="0" i="0" kern="1200" dirty="0">
                <a:solidFill>
                  <a:schemeClr val="tx1"/>
                </a:solidFill>
                <a:effectLst/>
                <a:latin typeface="+mn-lt"/>
                <a:ea typeface="+mn-ea"/>
                <a:cs typeface="+mn-cs"/>
              </a:rPr>
              <a:t> JM, </a:t>
            </a:r>
            <a:r>
              <a:rPr lang="en-US" sz="1200" b="0" i="0" kern="1200" dirty="0" err="1">
                <a:solidFill>
                  <a:schemeClr val="tx1"/>
                </a:solidFill>
                <a:effectLst/>
                <a:latin typeface="+mn-lt"/>
                <a:ea typeface="+mn-ea"/>
                <a:cs typeface="+mn-cs"/>
              </a:rPr>
              <a:t>Koutsky</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Kiviat</a:t>
            </a:r>
            <a:r>
              <a:rPr lang="en-US" sz="1200" b="0" i="0" kern="1200" dirty="0">
                <a:solidFill>
                  <a:schemeClr val="tx1"/>
                </a:solidFill>
                <a:effectLst/>
                <a:latin typeface="+mn-lt"/>
                <a:ea typeface="+mn-ea"/>
                <a:cs typeface="+mn-cs"/>
              </a:rPr>
              <a:t> NB, </a:t>
            </a:r>
            <a:r>
              <a:rPr lang="en-US" sz="1200" b="0" i="0" kern="1200" dirty="0" err="1">
                <a:solidFill>
                  <a:schemeClr val="tx1"/>
                </a:solidFill>
                <a:effectLst/>
                <a:latin typeface="+mn-lt"/>
                <a:ea typeface="+mn-ea"/>
                <a:cs typeface="+mn-cs"/>
              </a:rPr>
              <a:t>Kuypers</a:t>
            </a:r>
            <a:r>
              <a:rPr lang="en-US" sz="1200" b="0" i="0" kern="1200" dirty="0">
                <a:solidFill>
                  <a:schemeClr val="tx1"/>
                </a:solidFill>
                <a:effectLst/>
                <a:latin typeface="+mn-lt"/>
                <a:ea typeface="+mn-ea"/>
                <a:cs typeface="+mn-cs"/>
              </a:rPr>
              <a:t> JM, Stine K. Papanicolaou test screening and prevalence of genital human papillomavirus among women who have sex with women. Am J Public Health. 2001 Jun;91(6):947-52.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10.2105/ajph.91.6.947. PMID: 11392939; PMCID: PMC1446473.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Turo R, </a:t>
            </a:r>
            <a:r>
              <a:rPr lang="en-US" sz="1200" b="0" i="0" kern="1200" dirty="0" err="1">
                <a:solidFill>
                  <a:schemeClr val="tx1"/>
                </a:solidFill>
                <a:effectLst/>
                <a:latin typeface="+mn-lt"/>
                <a:ea typeface="+mn-ea"/>
                <a:cs typeface="+mn-cs"/>
              </a:rPr>
              <a:t>Jallad</a:t>
            </a:r>
            <a:r>
              <a:rPr lang="en-US" sz="1200" b="0" i="0" kern="1200" dirty="0">
                <a:solidFill>
                  <a:schemeClr val="tx1"/>
                </a:solidFill>
                <a:effectLst/>
                <a:latin typeface="+mn-lt"/>
                <a:ea typeface="+mn-ea"/>
                <a:cs typeface="+mn-cs"/>
              </a:rPr>
              <a:t> S, Prescott S, Cross WR. Metastatic prostate cancer in transsexual diagnosed after three decades of estrogen therapy. Can </a:t>
            </a:r>
            <a:r>
              <a:rPr lang="en-US" sz="1200" b="0" i="0" kern="1200" dirty="0" err="1">
                <a:solidFill>
                  <a:schemeClr val="tx1"/>
                </a:solidFill>
                <a:effectLst/>
                <a:latin typeface="+mn-lt"/>
                <a:ea typeface="+mn-ea"/>
                <a:cs typeface="+mn-cs"/>
              </a:rPr>
              <a:t>Urol</a:t>
            </a:r>
            <a:r>
              <a:rPr lang="en-US" sz="1200" b="0" i="0" kern="1200" dirty="0">
                <a:solidFill>
                  <a:schemeClr val="tx1"/>
                </a:solidFill>
                <a:effectLst/>
                <a:latin typeface="+mn-lt"/>
                <a:ea typeface="+mn-ea"/>
                <a:cs typeface="+mn-cs"/>
              </a:rPr>
              <a:t> Assoc J. 2013 Jul-Aug;7(7-8):E544-6.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10.5489/cuaj.175. PMID: 24032068; PMCID: PMC3758950.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Miksad</a:t>
            </a:r>
            <a:r>
              <a:rPr lang="en-US" sz="1200" b="0" i="0" kern="1200" dirty="0">
                <a:solidFill>
                  <a:schemeClr val="tx1"/>
                </a:solidFill>
                <a:effectLst/>
                <a:latin typeface="+mn-lt"/>
                <a:ea typeface="+mn-ea"/>
                <a:cs typeface="+mn-cs"/>
              </a:rPr>
              <a:t> RA, </a:t>
            </a:r>
            <a:r>
              <a:rPr lang="en-US" sz="1200" b="0" i="0" kern="1200" dirty="0" err="1">
                <a:solidFill>
                  <a:schemeClr val="tx1"/>
                </a:solidFill>
                <a:effectLst/>
                <a:latin typeface="+mn-lt"/>
                <a:ea typeface="+mn-ea"/>
                <a:cs typeface="+mn-cs"/>
              </a:rPr>
              <a:t>Bubley</a:t>
            </a:r>
            <a:r>
              <a:rPr lang="en-US" sz="1200" b="0" i="0" kern="1200" dirty="0">
                <a:solidFill>
                  <a:schemeClr val="tx1"/>
                </a:solidFill>
                <a:effectLst/>
                <a:latin typeface="+mn-lt"/>
                <a:ea typeface="+mn-ea"/>
                <a:cs typeface="+mn-cs"/>
              </a:rPr>
              <a:t> G, Church P, </a:t>
            </a:r>
            <a:r>
              <a:rPr lang="en-US" sz="1200" b="0" i="0" kern="1200" dirty="0" err="1">
                <a:solidFill>
                  <a:schemeClr val="tx1"/>
                </a:solidFill>
                <a:effectLst/>
                <a:latin typeface="+mn-lt"/>
                <a:ea typeface="+mn-ea"/>
                <a:cs typeface="+mn-cs"/>
              </a:rPr>
              <a:t>Sanda</a:t>
            </a:r>
            <a:r>
              <a:rPr lang="en-US" sz="1200" b="0" i="0" kern="1200" dirty="0">
                <a:solidFill>
                  <a:schemeClr val="tx1"/>
                </a:solidFill>
                <a:effectLst/>
                <a:latin typeface="+mn-lt"/>
                <a:ea typeface="+mn-ea"/>
                <a:cs typeface="+mn-cs"/>
              </a:rPr>
              <a:t> M, </a:t>
            </a:r>
            <a:r>
              <a:rPr lang="en-US" sz="1200" b="0" i="0" kern="1200" dirty="0" err="1">
                <a:solidFill>
                  <a:schemeClr val="tx1"/>
                </a:solidFill>
                <a:effectLst/>
                <a:latin typeface="+mn-lt"/>
                <a:ea typeface="+mn-ea"/>
                <a:cs typeface="+mn-cs"/>
              </a:rPr>
              <a:t>Rofsky</a:t>
            </a:r>
            <a:r>
              <a:rPr lang="en-US" sz="1200" b="0" i="0" kern="1200" dirty="0">
                <a:solidFill>
                  <a:schemeClr val="tx1"/>
                </a:solidFill>
                <a:effectLst/>
                <a:latin typeface="+mn-lt"/>
                <a:ea typeface="+mn-ea"/>
                <a:cs typeface="+mn-cs"/>
              </a:rPr>
              <a:t> N, Kaplan I, Cooper A. Prostate cancer in a transgender woman 41 years after initiation of feminization. JAMA. 2006 Nov 15;296(19):2316-7.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10.1001/jama.296.19.2316. PMID: 17105793.</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100</a:t>
            </a:fld>
            <a:endParaRPr lang="en-US"/>
          </a:p>
        </p:txBody>
      </p:sp>
    </p:spTree>
    <p:extLst>
      <p:ext uri="{BB962C8B-B14F-4D97-AF65-F5344CB8AC3E}">
        <p14:creationId xmlns:p14="http://schemas.microsoft.com/office/powerpoint/2010/main" val="8583288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Diamant, A.L., et al., Health behaviors, health status, and access to and use of health care: a population-based study of lesbian, bisexual, and heterosexual women. Arch Fam Med, 2000. 9(10): p. 1043-51.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101</a:t>
            </a:fld>
            <a:endParaRPr lang="en-US"/>
          </a:p>
        </p:txBody>
      </p:sp>
    </p:spTree>
    <p:extLst>
      <p:ext uri="{BB962C8B-B14F-4D97-AF65-F5344CB8AC3E}">
        <p14:creationId xmlns:p14="http://schemas.microsoft.com/office/powerpoint/2010/main" val="210739796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Diamant, A.L., et al., Health behaviors, health status, and access to and use of health care: a population-based study of lesbian, bisexual, and heterosexual women. Arch Fam Med, 2000. 9(10): p. 1043-51.</a:t>
            </a:r>
          </a:p>
          <a:p>
            <a:r>
              <a:rPr lang="en-US" sz="1200" b="0" i="0" kern="1200" dirty="0">
                <a:solidFill>
                  <a:schemeClr val="tx1"/>
                </a:solidFill>
                <a:effectLst/>
                <a:latin typeface="+mn-lt"/>
                <a:ea typeface="+mn-ea"/>
                <a:cs typeface="+mn-cs"/>
              </a:rPr>
              <a:t>Wingo E, Ingraham N, Roberts SCM. Reproductive Health Care Priorities and Barriers to Effective Care for LGBTQ People Assigned Female at Birth: A Qualitative Study. </a:t>
            </a:r>
            <a:r>
              <a:rPr lang="en-US" sz="1200" b="0" i="0" kern="1200" dirty="0" err="1">
                <a:solidFill>
                  <a:schemeClr val="tx1"/>
                </a:solidFill>
                <a:effectLst/>
                <a:latin typeface="+mn-lt"/>
                <a:ea typeface="+mn-ea"/>
                <a:cs typeface="+mn-cs"/>
              </a:rPr>
              <a:t>Womens</a:t>
            </a:r>
            <a:r>
              <a:rPr lang="en-US" sz="1200" b="0" i="0" kern="1200" dirty="0">
                <a:solidFill>
                  <a:schemeClr val="tx1"/>
                </a:solidFill>
                <a:effectLst/>
                <a:latin typeface="+mn-lt"/>
                <a:ea typeface="+mn-ea"/>
                <a:cs typeface="+mn-cs"/>
              </a:rPr>
              <a:t> Health Issues. 2018 Jul-Aug;28(4):350-357.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10.1016/j.whi.2018.03.002.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2018 Apr 13. PMID: 29661698.</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102</a:t>
            </a:fld>
            <a:endParaRPr lang="en-US"/>
          </a:p>
        </p:txBody>
      </p:sp>
    </p:spTree>
    <p:extLst>
      <p:ext uri="{BB962C8B-B14F-4D97-AF65-F5344CB8AC3E}">
        <p14:creationId xmlns:p14="http://schemas.microsoft.com/office/powerpoint/2010/main" val="1107848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a:t>Parish, SJ, Goldstein AT, Goldstein SW et al. Toward a more evidence-based nosology and nomenclature for female sexual dysfunctions – part 2. J Sex Med. 2016 Dec;13(12):1888-1906.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10</a:t>
            </a:fld>
            <a:endParaRPr lang="en-US"/>
          </a:p>
        </p:txBody>
      </p:sp>
    </p:spTree>
    <p:extLst>
      <p:ext uri="{BB962C8B-B14F-4D97-AF65-F5344CB8AC3E}">
        <p14:creationId xmlns:p14="http://schemas.microsoft.com/office/powerpoint/2010/main" val="4921607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Sobecki</a:t>
            </a:r>
            <a:r>
              <a:rPr lang="en-US" sz="1200" b="0" i="0" kern="1200" dirty="0">
                <a:solidFill>
                  <a:schemeClr val="tx1"/>
                </a:solidFill>
                <a:effectLst/>
                <a:latin typeface="+mn-lt"/>
                <a:ea typeface="+mn-ea"/>
                <a:cs typeface="+mn-cs"/>
              </a:rPr>
              <a:t>-Rausch JN, Brown O, </a:t>
            </a:r>
            <a:r>
              <a:rPr lang="en-US" sz="1200" b="0" i="0" kern="1200" dirty="0" err="1">
                <a:solidFill>
                  <a:schemeClr val="tx1"/>
                </a:solidFill>
                <a:effectLst/>
                <a:latin typeface="+mn-lt"/>
                <a:ea typeface="+mn-ea"/>
                <a:cs typeface="+mn-cs"/>
              </a:rPr>
              <a:t>Gaupp</a:t>
            </a:r>
            <a:r>
              <a:rPr lang="en-US" sz="1200" b="0" i="0" kern="1200" dirty="0">
                <a:solidFill>
                  <a:schemeClr val="tx1"/>
                </a:solidFill>
                <a:effectLst/>
                <a:latin typeface="+mn-lt"/>
                <a:ea typeface="+mn-ea"/>
                <a:cs typeface="+mn-cs"/>
              </a:rPr>
              <a:t> CL. Sexual Dysfunction in Lesbian Women: A Systematic Review of the Literature. Semin </a:t>
            </a:r>
            <a:r>
              <a:rPr lang="en-US" sz="1200" b="0" i="0" kern="1200" dirty="0" err="1">
                <a:solidFill>
                  <a:schemeClr val="tx1"/>
                </a:solidFill>
                <a:effectLst/>
                <a:latin typeface="+mn-lt"/>
                <a:ea typeface="+mn-ea"/>
                <a:cs typeface="+mn-cs"/>
              </a:rPr>
              <a:t>Reprod</a:t>
            </a:r>
            <a:r>
              <a:rPr lang="en-US" sz="1200" b="0" i="0" kern="1200" dirty="0">
                <a:solidFill>
                  <a:schemeClr val="tx1"/>
                </a:solidFill>
                <a:effectLst/>
                <a:latin typeface="+mn-lt"/>
                <a:ea typeface="+mn-ea"/>
                <a:cs typeface="+mn-cs"/>
              </a:rPr>
              <a:t> Med. 2017 Sep;35(5):448-459.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10.1055/s-0037-1604455.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2017 Oct 26. PMID: 29073684.</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103</a:t>
            </a:fld>
            <a:endParaRPr lang="en-US"/>
          </a:p>
        </p:txBody>
      </p:sp>
    </p:spTree>
    <p:extLst>
      <p:ext uri="{BB962C8B-B14F-4D97-AF65-F5344CB8AC3E}">
        <p14:creationId xmlns:p14="http://schemas.microsoft.com/office/powerpoint/2010/main" val="23880637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Peixoto MM, </a:t>
            </a:r>
            <a:r>
              <a:rPr lang="en-US" sz="1200" b="0" i="0" kern="1200" dirty="0" err="1">
                <a:solidFill>
                  <a:schemeClr val="tx1"/>
                </a:solidFill>
                <a:effectLst/>
                <a:latin typeface="+mn-lt"/>
                <a:ea typeface="+mn-ea"/>
                <a:cs typeface="+mn-cs"/>
              </a:rPr>
              <a:t>Nobre</a:t>
            </a:r>
            <a:r>
              <a:rPr lang="en-US" sz="1200" b="0" i="0" kern="1200" dirty="0">
                <a:solidFill>
                  <a:schemeClr val="tx1"/>
                </a:solidFill>
                <a:effectLst/>
                <a:latin typeface="+mn-lt"/>
                <a:ea typeface="+mn-ea"/>
                <a:cs typeface="+mn-cs"/>
              </a:rPr>
              <a:t> P. Dysfunctional sexual beliefs: a comparative study of heterosexual men and women, gay men, and lesbian women with and without sexual problems. J Sex Med. 2014 Nov;11(11):2690-700.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10.1111/jsm.12666.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2014 Aug 13. PMID: 25117861.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Peixoto MM, </a:t>
            </a:r>
            <a:r>
              <a:rPr lang="en-US" sz="1200" b="0" i="0" kern="1200" dirty="0" err="1">
                <a:solidFill>
                  <a:schemeClr val="tx1"/>
                </a:solidFill>
                <a:effectLst/>
                <a:latin typeface="+mn-lt"/>
                <a:ea typeface="+mn-ea"/>
                <a:cs typeface="+mn-cs"/>
              </a:rPr>
              <a:t>Nobre</a:t>
            </a:r>
            <a:r>
              <a:rPr lang="en-US" sz="1200" b="0" i="0" kern="1200" dirty="0">
                <a:solidFill>
                  <a:schemeClr val="tx1"/>
                </a:solidFill>
                <a:effectLst/>
                <a:latin typeface="+mn-lt"/>
                <a:ea typeface="+mn-ea"/>
                <a:cs typeface="+mn-cs"/>
              </a:rPr>
              <a:t> P. Personality Traits, Sexual Problems, and Sexual Orientation: An Empirical Study. J Sex Marital </a:t>
            </a:r>
            <a:r>
              <a:rPr lang="en-US" sz="1200" b="0" i="0" kern="1200" dirty="0" err="1">
                <a:solidFill>
                  <a:schemeClr val="tx1"/>
                </a:solidFill>
                <a:effectLst/>
                <a:latin typeface="+mn-lt"/>
                <a:ea typeface="+mn-ea"/>
                <a:cs typeface="+mn-cs"/>
              </a:rPr>
              <a:t>Ther</a:t>
            </a:r>
            <a:r>
              <a:rPr lang="en-US" sz="1200" b="0" i="0" kern="1200" dirty="0">
                <a:solidFill>
                  <a:schemeClr val="tx1"/>
                </a:solidFill>
                <a:effectLst/>
                <a:latin typeface="+mn-lt"/>
                <a:ea typeface="+mn-ea"/>
                <a:cs typeface="+mn-cs"/>
              </a:rPr>
              <a:t>. 2016;42(3):199-213.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10.1080/0092623X.2014.985352.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2014 Dec 22. PMID: 25405957.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Sobecki</a:t>
            </a:r>
            <a:r>
              <a:rPr lang="en-US" sz="1200" b="0" i="0" kern="1200" dirty="0">
                <a:solidFill>
                  <a:schemeClr val="tx1"/>
                </a:solidFill>
                <a:effectLst/>
                <a:latin typeface="+mn-lt"/>
                <a:ea typeface="+mn-ea"/>
                <a:cs typeface="+mn-cs"/>
              </a:rPr>
              <a:t>-Rausch JN, Brown O, </a:t>
            </a:r>
            <a:r>
              <a:rPr lang="en-US" sz="1200" b="0" i="0" kern="1200" dirty="0" err="1">
                <a:solidFill>
                  <a:schemeClr val="tx1"/>
                </a:solidFill>
                <a:effectLst/>
                <a:latin typeface="+mn-lt"/>
                <a:ea typeface="+mn-ea"/>
                <a:cs typeface="+mn-cs"/>
              </a:rPr>
              <a:t>Gaupp</a:t>
            </a:r>
            <a:r>
              <a:rPr lang="en-US" sz="1200" b="0" i="0" kern="1200" dirty="0">
                <a:solidFill>
                  <a:schemeClr val="tx1"/>
                </a:solidFill>
                <a:effectLst/>
                <a:latin typeface="+mn-lt"/>
                <a:ea typeface="+mn-ea"/>
                <a:cs typeface="+mn-cs"/>
              </a:rPr>
              <a:t> CL. Sexual Dysfunction in Lesbian Women: A Systematic Review of the Literature. Semin </a:t>
            </a:r>
            <a:r>
              <a:rPr lang="en-US" sz="1200" b="0" i="0" kern="1200" dirty="0" err="1">
                <a:solidFill>
                  <a:schemeClr val="tx1"/>
                </a:solidFill>
                <a:effectLst/>
                <a:latin typeface="+mn-lt"/>
                <a:ea typeface="+mn-ea"/>
                <a:cs typeface="+mn-cs"/>
              </a:rPr>
              <a:t>Reprod</a:t>
            </a:r>
            <a:r>
              <a:rPr lang="en-US" sz="1200" b="0" i="0" kern="1200" dirty="0">
                <a:solidFill>
                  <a:schemeClr val="tx1"/>
                </a:solidFill>
                <a:effectLst/>
                <a:latin typeface="+mn-lt"/>
                <a:ea typeface="+mn-ea"/>
                <a:cs typeface="+mn-cs"/>
              </a:rPr>
              <a:t> Med. 2017 Sep;35(5):448-459.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10.1055/s-0037-1604455.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2017 Oct 26. PMID: 29073684.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Flynn KE, Lin L, </a:t>
            </a:r>
            <a:r>
              <a:rPr lang="en-US" sz="1200" b="0" i="0" kern="1200" dirty="0" err="1">
                <a:solidFill>
                  <a:schemeClr val="tx1"/>
                </a:solidFill>
                <a:effectLst/>
                <a:latin typeface="+mn-lt"/>
                <a:ea typeface="+mn-ea"/>
                <a:cs typeface="+mn-cs"/>
              </a:rPr>
              <a:t>Weinfurt</a:t>
            </a:r>
            <a:r>
              <a:rPr lang="en-US" sz="1200" b="0" i="0" kern="1200" dirty="0">
                <a:solidFill>
                  <a:schemeClr val="tx1"/>
                </a:solidFill>
                <a:effectLst/>
                <a:latin typeface="+mn-lt"/>
                <a:ea typeface="+mn-ea"/>
                <a:cs typeface="+mn-cs"/>
              </a:rPr>
              <a:t> KP. Sexual function and satisfaction among heterosexual and sexual minority U.S. adults: A cross-sectional survey. </a:t>
            </a:r>
            <a:r>
              <a:rPr lang="en-US" sz="1200" b="0" i="0" kern="1200" dirty="0" err="1">
                <a:solidFill>
                  <a:schemeClr val="tx1"/>
                </a:solidFill>
                <a:effectLst/>
                <a:latin typeface="+mn-lt"/>
                <a:ea typeface="+mn-ea"/>
                <a:cs typeface="+mn-cs"/>
              </a:rPr>
              <a:t>PLoS</a:t>
            </a:r>
            <a:r>
              <a:rPr lang="en-US" sz="1200" b="0" i="0" kern="1200" dirty="0">
                <a:solidFill>
                  <a:schemeClr val="tx1"/>
                </a:solidFill>
                <a:effectLst/>
                <a:latin typeface="+mn-lt"/>
                <a:ea typeface="+mn-ea"/>
                <a:cs typeface="+mn-cs"/>
              </a:rPr>
              <a:t> One. 2017 Apr 12;12(4):e0174981.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10.1371/journal.pone.0174981. PMID: 28403193; PMCID: PMC5389646.</a:t>
            </a:r>
            <a:endParaRPr lang="en-US" sz="800" dirty="0"/>
          </a:p>
          <a:p>
            <a:r>
              <a:rPr lang="en-US" sz="1200" b="0" i="0" kern="1200" dirty="0" err="1">
                <a:solidFill>
                  <a:schemeClr val="tx1"/>
                </a:solidFill>
                <a:effectLst/>
                <a:latin typeface="+mn-lt"/>
                <a:ea typeface="+mn-ea"/>
                <a:cs typeface="+mn-cs"/>
              </a:rPr>
              <a:t>Kerckhof</a:t>
            </a:r>
            <a:r>
              <a:rPr lang="en-US" sz="1200" b="0" i="0" kern="1200" dirty="0">
                <a:solidFill>
                  <a:schemeClr val="tx1"/>
                </a:solidFill>
                <a:effectLst/>
                <a:latin typeface="+mn-lt"/>
                <a:ea typeface="+mn-ea"/>
                <a:cs typeface="+mn-cs"/>
              </a:rPr>
              <a:t> ME, </a:t>
            </a:r>
            <a:r>
              <a:rPr lang="en-US" sz="1200" b="0" i="0" kern="1200" dirty="0" err="1">
                <a:solidFill>
                  <a:schemeClr val="tx1"/>
                </a:solidFill>
                <a:effectLst/>
                <a:latin typeface="+mn-lt"/>
                <a:ea typeface="+mn-ea"/>
                <a:cs typeface="+mn-cs"/>
              </a:rPr>
              <a:t>Kreukels</a:t>
            </a:r>
            <a:r>
              <a:rPr lang="en-US" sz="1200" b="0" i="0" kern="1200" dirty="0">
                <a:solidFill>
                  <a:schemeClr val="tx1"/>
                </a:solidFill>
                <a:effectLst/>
                <a:latin typeface="+mn-lt"/>
                <a:ea typeface="+mn-ea"/>
                <a:cs typeface="+mn-cs"/>
              </a:rPr>
              <a:t> BPC, </a:t>
            </a:r>
            <a:r>
              <a:rPr lang="en-US" sz="1200" b="0" i="0" kern="1200" dirty="0" err="1">
                <a:solidFill>
                  <a:schemeClr val="tx1"/>
                </a:solidFill>
                <a:effectLst/>
                <a:latin typeface="+mn-lt"/>
                <a:ea typeface="+mn-ea"/>
                <a:cs typeface="+mn-cs"/>
              </a:rPr>
              <a:t>Nieder</a:t>
            </a:r>
            <a:r>
              <a:rPr lang="en-US" sz="1200" b="0" i="0" kern="1200" dirty="0">
                <a:solidFill>
                  <a:schemeClr val="tx1"/>
                </a:solidFill>
                <a:effectLst/>
                <a:latin typeface="+mn-lt"/>
                <a:ea typeface="+mn-ea"/>
                <a:cs typeface="+mn-cs"/>
              </a:rPr>
              <a:t> TO, Becker-</a:t>
            </a:r>
            <a:r>
              <a:rPr lang="en-US" sz="1200" b="0" i="0" kern="1200" dirty="0" err="1">
                <a:solidFill>
                  <a:schemeClr val="tx1"/>
                </a:solidFill>
                <a:effectLst/>
                <a:latin typeface="+mn-lt"/>
                <a:ea typeface="+mn-ea"/>
                <a:cs typeface="+mn-cs"/>
              </a:rPr>
              <a:t>Hébly</a:t>
            </a:r>
            <a:r>
              <a:rPr lang="en-US" sz="1200" b="0" i="0" kern="1200" dirty="0">
                <a:solidFill>
                  <a:schemeClr val="tx1"/>
                </a:solidFill>
                <a:effectLst/>
                <a:latin typeface="+mn-lt"/>
                <a:ea typeface="+mn-ea"/>
                <a:cs typeface="+mn-cs"/>
              </a:rPr>
              <a:t> I, van de Grift TC, </a:t>
            </a:r>
            <a:r>
              <a:rPr lang="en-US" sz="1200" b="0" i="0" kern="1200" dirty="0" err="1">
                <a:solidFill>
                  <a:schemeClr val="tx1"/>
                </a:solidFill>
                <a:effectLst/>
                <a:latin typeface="+mn-lt"/>
                <a:ea typeface="+mn-ea"/>
                <a:cs typeface="+mn-cs"/>
              </a:rPr>
              <a:t>Staphorsius</a:t>
            </a:r>
            <a:r>
              <a:rPr lang="en-US" sz="1200" b="0" i="0" kern="1200" dirty="0">
                <a:solidFill>
                  <a:schemeClr val="tx1"/>
                </a:solidFill>
                <a:effectLst/>
                <a:latin typeface="+mn-lt"/>
                <a:ea typeface="+mn-ea"/>
                <a:cs typeface="+mn-cs"/>
              </a:rPr>
              <a:t> AS, Köhler A, </a:t>
            </a:r>
            <a:r>
              <a:rPr lang="en-US" sz="1200" b="0" i="0" kern="1200" dirty="0" err="1">
                <a:solidFill>
                  <a:schemeClr val="tx1"/>
                </a:solidFill>
                <a:effectLst/>
                <a:latin typeface="+mn-lt"/>
                <a:ea typeface="+mn-ea"/>
                <a:cs typeface="+mn-cs"/>
              </a:rPr>
              <a:t>Heylens</a:t>
            </a:r>
            <a:r>
              <a:rPr lang="en-US" sz="1200" b="0" i="0" kern="1200" dirty="0">
                <a:solidFill>
                  <a:schemeClr val="tx1"/>
                </a:solidFill>
                <a:effectLst/>
                <a:latin typeface="+mn-lt"/>
                <a:ea typeface="+mn-ea"/>
                <a:cs typeface="+mn-cs"/>
              </a:rPr>
              <a:t> G, </a:t>
            </a:r>
            <a:r>
              <a:rPr lang="en-US" sz="1200" b="0" i="0" kern="1200" dirty="0" err="1">
                <a:solidFill>
                  <a:schemeClr val="tx1"/>
                </a:solidFill>
                <a:effectLst/>
                <a:latin typeface="+mn-lt"/>
                <a:ea typeface="+mn-ea"/>
                <a:cs typeface="+mn-cs"/>
              </a:rPr>
              <a:t>Elaut</a:t>
            </a:r>
            <a:r>
              <a:rPr lang="en-US" sz="1200" b="0" i="0" kern="1200" dirty="0">
                <a:solidFill>
                  <a:schemeClr val="tx1"/>
                </a:solidFill>
                <a:effectLst/>
                <a:latin typeface="+mn-lt"/>
                <a:ea typeface="+mn-ea"/>
                <a:cs typeface="+mn-cs"/>
              </a:rPr>
              <a:t> E. Prevalence of Sexual Dysfunctions in Transgender Persons: Results from the ENIGI Follow-Up Study. J Sex Med. 2019 Dec;16(12):2018-2029.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10.1016/j.jsxm.2019.09.003.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2019 Oct 24. Erratum in: J Sex Med. 2020 Apr;17(4):830. PMID: 31668732.</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104</a:t>
            </a:fld>
            <a:endParaRPr lang="en-US"/>
          </a:p>
        </p:txBody>
      </p:sp>
    </p:spTree>
    <p:extLst>
      <p:ext uri="{BB962C8B-B14F-4D97-AF65-F5344CB8AC3E}">
        <p14:creationId xmlns:p14="http://schemas.microsoft.com/office/powerpoint/2010/main" val="1289599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i="1" dirty="0"/>
              <a:t>References:</a:t>
            </a:r>
            <a:endParaRPr lang="en-US" sz="8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dirty="0" err="1">
                <a:solidFill>
                  <a:schemeClr val="tx1"/>
                </a:solidFill>
                <a:effectLst/>
                <a:latin typeface="+mn-lt"/>
                <a:ea typeface="+mn-ea"/>
                <a:cs typeface="+mn-cs"/>
              </a:rPr>
              <a:t>Sobecki</a:t>
            </a:r>
            <a:r>
              <a:rPr lang="en-US" sz="800" b="0" i="0" kern="1200" dirty="0">
                <a:solidFill>
                  <a:schemeClr val="tx1"/>
                </a:solidFill>
                <a:effectLst/>
                <a:latin typeface="+mn-lt"/>
                <a:ea typeface="+mn-ea"/>
                <a:cs typeface="+mn-cs"/>
              </a:rPr>
              <a:t>-Rausch JN, Brown O, </a:t>
            </a:r>
            <a:r>
              <a:rPr lang="en-US" sz="800" b="0" i="0" kern="1200" dirty="0" err="1">
                <a:solidFill>
                  <a:schemeClr val="tx1"/>
                </a:solidFill>
                <a:effectLst/>
                <a:latin typeface="+mn-lt"/>
                <a:ea typeface="+mn-ea"/>
                <a:cs typeface="+mn-cs"/>
              </a:rPr>
              <a:t>Gaupp</a:t>
            </a:r>
            <a:r>
              <a:rPr lang="en-US" sz="800" b="0" i="0" kern="1200" dirty="0">
                <a:solidFill>
                  <a:schemeClr val="tx1"/>
                </a:solidFill>
                <a:effectLst/>
                <a:latin typeface="+mn-lt"/>
                <a:ea typeface="+mn-ea"/>
                <a:cs typeface="+mn-cs"/>
              </a:rPr>
              <a:t> CL. Sexual Dysfunction in Lesbian Women: A Systematic Review of the Literature. Semin </a:t>
            </a:r>
            <a:r>
              <a:rPr lang="en-US" sz="800" b="0" i="0" kern="1200" dirty="0" err="1">
                <a:solidFill>
                  <a:schemeClr val="tx1"/>
                </a:solidFill>
                <a:effectLst/>
                <a:latin typeface="+mn-lt"/>
                <a:ea typeface="+mn-ea"/>
                <a:cs typeface="+mn-cs"/>
              </a:rPr>
              <a:t>Reprod</a:t>
            </a:r>
            <a:r>
              <a:rPr lang="en-US" sz="800" b="0" i="0" kern="1200" dirty="0">
                <a:solidFill>
                  <a:schemeClr val="tx1"/>
                </a:solidFill>
                <a:effectLst/>
                <a:latin typeface="+mn-lt"/>
                <a:ea typeface="+mn-ea"/>
                <a:cs typeface="+mn-cs"/>
              </a:rPr>
              <a:t> Med. 2017 Sep;35(5):448-459. </a:t>
            </a:r>
            <a:r>
              <a:rPr lang="en-US" sz="800" b="0" i="0" kern="1200" dirty="0" err="1">
                <a:solidFill>
                  <a:schemeClr val="tx1"/>
                </a:solidFill>
                <a:effectLst/>
                <a:latin typeface="+mn-lt"/>
                <a:ea typeface="+mn-ea"/>
                <a:cs typeface="+mn-cs"/>
              </a:rPr>
              <a:t>doi</a:t>
            </a:r>
            <a:r>
              <a:rPr lang="en-US" sz="800" b="0" i="0" kern="1200" dirty="0">
                <a:solidFill>
                  <a:schemeClr val="tx1"/>
                </a:solidFill>
                <a:effectLst/>
                <a:latin typeface="+mn-lt"/>
                <a:ea typeface="+mn-ea"/>
                <a:cs typeface="+mn-cs"/>
              </a:rPr>
              <a:t>: 10.1055/s-0037-1604455. </a:t>
            </a:r>
            <a:r>
              <a:rPr lang="en-US" sz="800" b="0" i="0" kern="1200" dirty="0" err="1">
                <a:solidFill>
                  <a:schemeClr val="tx1"/>
                </a:solidFill>
                <a:effectLst/>
                <a:latin typeface="+mn-lt"/>
                <a:ea typeface="+mn-ea"/>
                <a:cs typeface="+mn-cs"/>
              </a:rPr>
              <a:t>Epub</a:t>
            </a:r>
            <a:r>
              <a:rPr lang="en-US" sz="800" b="0" i="0" kern="1200" dirty="0">
                <a:solidFill>
                  <a:schemeClr val="tx1"/>
                </a:solidFill>
                <a:effectLst/>
                <a:latin typeface="+mn-lt"/>
                <a:ea typeface="+mn-ea"/>
                <a:cs typeface="+mn-cs"/>
              </a:rPr>
              <a:t> 2017 Oct 26. PMID: 29073684.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Peixoto MM, </a:t>
            </a:r>
            <a:r>
              <a:rPr lang="en-US" sz="1200" b="0" i="0" kern="1200" dirty="0" err="1">
                <a:solidFill>
                  <a:schemeClr val="tx1"/>
                </a:solidFill>
                <a:effectLst/>
                <a:latin typeface="+mn-lt"/>
                <a:ea typeface="+mn-ea"/>
                <a:cs typeface="+mn-cs"/>
              </a:rPr>
              <a:t>Nobre</a:t>
            </a:r>
            <a:r>
              <a:rPr lang="en-US" sz="1200" b="0" i="0" kern="1200" dirty="0">
                <a:solidFill>
                  <a:schemeClr val="tx1"/>
                </a:solidFill>
                <a:effectLst/>
                <a:latin typeface="+mn-lt"/>
                <a:ea typeface="+mn-ea"/>
                <a:cs typeface="+mn-cs"/>
              </a:rPr>
              <a:t> P. Prevalence of sexual problems and associated distress among lesbian and heterosexual women. J Sex Marital </a:t>
            </a:r>
            <a:r>
              <a:rPr lang="en-US" sz="1200" b="0" i="0" kern="1200" dirty="0" err="1">
                <a:solidFill>
                  <a:schemeClr val="tx1"/>
                </a:solidFill>
                <a:effectLst/>
                <a:latin typeface="+mn-lt"/>
                <a:ea typeface="+mn-ea"/>
                <a:cs typeface="+mn-cs"/>
              </a:rPr>
              <a:t>Ther</a:t>
            </a:r>
            <a:r>
              <a:rPr lang="en-US" sz="1200" b="0" i="0" kern="1200" dirty="0">
                <a:solidFill>
                  <a:schemeClr val="tx1"/>
                </a:solidFill>
                <a:effectLst/>
                <a:latin typeface="+mn-lt"/>
                <a:ea typeface="+mn-ea"/>
                <a:cs typeface="+mn-cs"/>
              </a:rPr>
              <a:t>. 2015;41(4):427-39.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10.1080/0092623X.2014.918066.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2014 Jun 13. PMID: 24794229.</a:t>
            </a:r>
          </a:p>
          <a:p>
            <a:r>
              <a:rPr lang="en-US" sz="1200" b="0" i="0" kern="1200" dirty="0">
                <a:solidFill>
                  <a:schemeClr val="tx1"/>
                </a:solidFill>
                <a:effectLst/>
                <a:latin typeface="+mn-lt"/>
                <a:ea typeface="+mn-ea"/>
                <a:cs typeface="+mn-cs"/>
              </a:rPr>
              <a:t>Blair KL, </a:t>
            </a:r>
            <a:r>
              <a:rPr lang="en-US" sz="1200" b="0" i="0" kern="1200" dirty="0" err="1">
                <a:solidFill>
                  <a:schemeClr val="tx1"/>
                </a:solidFill>
                <a:effectLst/>
                <a:latin typeface="+mn-lt"/>
                <a:ea typeface="+mn-ea"/>
                <a:cs typeface="+mn-cs"/>
              </a:rPr>
              <a:t>Pukall</a:t>
            </a:r>
            <a:r>
              <a:rPr lang="en-US" sz="1200" b="0" i="0" kern="1200" dirty="0">
                <a:solidFill>
                  <a:schemeClr val="tx1"/>
                </a:solidFill>
                <a:effectLst/>
                <a:latin typeface="+mn-lt"/>
                <a:ea typeface="+mn-ea"/>
                <a:cs typeface="+mn-cs"/>
              </a:rPr>
              <a:t> CF, Smith KB, </a:t>
            </a:r>
            <a:r>
              <a:rPr lang="en-US" sz="1200" b="0" i="0" kern="1200" dirty="0" err="1">
                <a:solidFill>
                  <a:schemeClr val="tx1"/>
                </a:solidFill>
                <a:effectLst/>
                <a:latin typeface="+mn-lt"/>
                <a:ea typeface="+mn-ea"/>
                <a:cs typeface="+mn-cs"/>
              </a:rPr>
              <a:t>Cappell</a:t>
            </a:r>
            <a:r>
              <a:rPr lang="en-US" sz="1200" b="0" i="0" kern="1200" dirty="0">
                <a:solidFill>
                  <a:schemeClr val="tx1"/>
                </a:solidFill>
                <a:effectLst/>
                <a:latin typeface="+mn-lt"/>
                <a:ea typeface="+mn-ea"/>
                <a:cs typeface="+mn-cs"/>
              </a:rPr>
              <a:t> J. Differential Associations of Communication and Love in Heterosexual, Lesbian, and Bisexual Women's Perceptions and Experiences of Chronic Vulvar and Pelvic Pain. J Sex Marital </a:t>
            </a:r>
            <a:r>
              <a:rPr lang="en-US" sz="1200" b="0" i="0" kern="1200" dirty="0" err="1">
                <a:solidFill>
                  <a:schemeClr val="tx1"/>
                </a:solidFill>
                <a:effectLst/>
                <a:latin typeface="+mn-lt"/>
                <a:ea typeface="+mn-ea"/>
                <a:cs typeface="+mn-cs"/>
              </a:rPr>
              <a:t>Ther</a:t>
            </a:r>
            <a:r>
              <a:rPr lang="en-US" sz="1200" b="0" i="0" kern="1200" dirty="0">
                <a:solidFill>
                  <a:schemeClr val="tx1"/>
                </a:solidFill>
                <a:effectLst/>
                <a:latin typeface="+mn-lt"/>
                <a:ea typeface="+mn-ea"/>
                <a:cs typeface="+mn-cs"/>
              </a:rPr>
              <a:t>. 2015;41(5):498-524. </a:t>
            </a:r>
            <a:r>
              <a:rPr lang="en-US" sz="1200" b="0" i="0" kern="1200" dirty="0" err="1">
                <a:solidFill>
                  <a:schemeClr val="tx1"/>
                </a:solidFill>
                <a:effectLst/>
                <a:latin typeface="+mn-lt"/>
                <a:ea typeface="+mn-ea"/>
                <a:cs typeface="+mn-cs"/>
              </a:rPr>
              <a:t>doi</a:t>
            </a:r>
            <a:r>
              <a:rPr lang="en-US" sz="1200" b="0" i="0" kern="1200" dirty="0">
                <a:solidFill>
                  <a:schemeClr val="tx1"/>
                </a:solidFill>
                <a:effectLst/>
                <a:latin typeface="+mn-lt"/>
                <a:ea typeface="+mn-ea"/>
                <a:cs typeface="+mn-cs"/>
              </a:rPr>
              <a:t>: 10.1080/0092623X.2014.931315. </a:t>
            </a:r>
            <a:r>
              <a:rPr lang="en-US" sz="1200" b="0" i="0" kern="1200" dirty="0" err="1">
                <a:solidFill>
                  <a:schemeClr val="tx1"/>
                </a:solidFill>
                <a:effectLst/>
                <a:latin typeface="+mn-lt"/>
                <a:ea typeface="+mn-ea"/>
                <a:cs typeface="+mn-cs"/>
              </a:rPr>
              <a:t>Epub</a:t>
            </a:r>
            <a:r>
              <a:rPr lang="en-US" sz="1200" b="0" i="0" kern="1200" dirty="0">
                <a:solidFill>
                  <a:schemeClr val="tx1"/>
                </a:solidFill>
                <a:effectLst/>
                <a:latin typeface="+mn-lt"/>
                <a:ea typeface="+mn-ea"/>
                <a:cs typeface="+mn-cs"/>
              </a:rPr>
              <a:t> 2014 Aug 25. PMID: 24918840.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105</a:t>
            </a:fld>
            <a:endParaRPr lang="en-US"/>
          </a:p>
        </p:txBody>
      </p:sp>
    </p:spTree>
    <p:extLst>
      <p:ext uri="{BB962C8B-B14F-4D97-AF65-F5344CB8AC3E}">
        <p14:creationId xmlns:p14="http://schemas.microsoft.com/office/powerpoint/2010/main" val="401224941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Parkinson, J. (2016, January 7). </a:t>
            </a:r>
            <a:r>
              <a:rPr lang="en-US" i="1" dirty="0">
                <a:effectLst/>
              </a:rPr>
              <a:t>The significance of Sarah </a:t>
            </a:r>
            <a:r>
              <a:rPr lang="en-US" i="1" dirty="0" err="1">
                <a:effectLst/>
              </a:rPr>
              <a:t>Baartman</a:t>
            </a:r>
            <a:r>
              <a:rPr lang="en-US" dirty="0">
                <a:effectLst/>
              </a:rPr>
              <a:t>. BBC News. https://www.bbc.com/news/magazine-35240987. </a:t>
            </a:r>
          </a:p>
          <a:p>
            <a:r>
              <a:rPr lang="en-US" sz="1200" b="0" i="0" kern="1200" dirty="0">
                <a:solidFill>
                  <a:schemeClr val="tx1"/>
                </a:solidFill>
                <a:effectLst/>
                <a:latin typeface="Arial" charset="0"/>
                <a:ea typeface="+mn-ea"/>
                <a:cs typeface="+mn-cs"/>
              </a:rPr>
              <a:t>Cynthia Prather, </a:t>
            </a:r>
            <a:r>
              <a:rPr lang="en-US" sz="1200" b="0" i="0" kern="1200" dirty="0" err="1">
                <a:solidFill>
                  <a:schemeClr val="tx1"/>
                </a:solidFill>
                <a:effectLst/>
                <a:latin typeface="Arial" charset="0"/>
                <a:ea typeface="+mn-ea"/>
                <a:cs typeface="+mn-cs"/>
              </a:rPr>
              <a:t>Taleria</a:t>
            </a:r>
            <a:r>
              <a:rPr lang="en-US" sz="1200" b="0" i="0" kern="1200" dirty="0">
                <a:solidFill>
                  <a:schemeClr val="tx1"/>
                </a:solidFill>
                <a:effectLst/>
                <a:latin typeface="Arial" charset="0"/>
                <a:ea typeface="+mn-ea"/>
                <a:cs typeface="+mn-cs"/>
              </a:rPr>
              <a:t> R. Fuller, William L. </a:t>
            </a:r>
            <a:r>
              <a:rPr lang="en-US" sz="1200" b="0" i="0" kern="1200" dirty="0" err="1">
                <a:solidFill>
                  <a:schemeClr val="tx1"/>
                </a:solidFill>
                <a:effectLst/>
                <a:latin typeface="Arial" charset="0"/>
                <a:ea typeface="+mn-ea"/>
                <a:cs typeface="+mn-cs"/>
              </a:rPr>
              <a:t>JeffriesIV</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Khiya</a:t>
            </a:r>
            <a:r>
              <a:rPr lang="en-US" sz="1200" b="0" i="0" kern="1200" dirty="0">
                <a:solidFill>
                  <a:schemeClr val="tx1"/>
                </a:solidFill>
                <a:effectLst/>
                <a:latin typeface="Arial" charset="0"/>
                <a:ea typeface="+mn-ea"/>
                <a:cs typeface="+mn-cs"/>
              </a:rPr>
              <a:t> J. Marshall, A. </a:t>
            </a:r>
            <a:r>
              <a:rPr lang="en-US" sz="1200" b="0" i="0" kern="1200" dirty="0" err="1">
                <a:solidFill>
                  <a:schemeClr val="tx1"/>
                </a:solidFill>
                <a:effectLst/>
                <a:latin typeface="Arial" charset="0"/>
                <a:ea typeface="+mn-ea"/>
                <a:cs typeface="+mn-cs"/>
              </a:rPr>
              <a:t>Vyann</a:t>
            </a:r>
            <a:r>
              <a:rPr lang="en-US" sz="1200" b="0" i="0" kern="1200" dirty="0">
                <a:solidFill>
                  <a:schemeClr val="tx1"/>
                </a:solidFill>
                <a:effectLst/>
                <a:latin typeface="Arial" charset="0"/>
                <a:ea typeface="+mn-ea"/>
                <a:cs typeface="+mn-cs"/>
              </a:rPr>
              <a:t> Howell, Angela </a:t>
            </a:r>
            <a:r>
              <a:rPr lang="en-US" sz="1200" b="0" i="0" kern="1200" dirty="0" err="1">
                <a:solidFill>
                  <a:schemeClr val="tx1"/>
                </a:solidFill>
                <a:effectLst/>
                <a:latin typeface="Arial" charset="0"/>
                <a:ea typeface="+mn-ea"/>
                <a:cs typeface="+mn-cs"/>
              </a:rPr>
              <a:t>Belyue-Umole</a:t>
            </a:r>
            <a:r>
              <a:rPr lang="en-US" sz="1200" b="0" i="0" kern="1200" dirty="0">
                <a:solidFill>
                  <a:schemeClr val="tx1"/>
                </a:solidFill>
                <a:effectLst/>
                <a:latin typeface="Arial" charset="0"/>
                <a:ea typeface="+mn-ea"/>
                <a:cs typeface="+mn-cs"/>
              </a:rPr>
              <a:t>, and Winifred </a:t>
            </a:r>
            <a:r>
              <a:rPr lang="en-US" sz="1200" b="0" i="0" kern="1200" dirty="0" err="1">
                <a:solidFill>
                  <a:schemeClr val="tx1"/>
                </a:solidFill>
                <a:effectLst/>
                <a:latin typeface="Arial" charset="0"/>
                <a:ea typeface="+mn-ea"/>
                <a:cs typeface="+mn-cs"/>
              </a:rPr>
              <a:t>King.Health</a:t>
            </a:r>
            <a:r>
              <a:rPr lang="en-US" sz="1200" b="0" i="0" kern="1200" dirty="0">
                <a:solidFill>
                  <a:schemeClr val="tx1"/>
                </a:solidFill>
                <a:effectLst/>
                <a:latin typeface="Arial" charset="0"/>
                <a:ea typeface="+mn-ea"/>
                <a:cs typeface="+mn-cs"/>
              </a:rPr>
              <a:t> </a:t>
            </a:r>
            <a:r>
              <a:rPr lang="en-US" sz="1200" b="0" i="0" kern="1200" dirty="0" err="1">
                <a:solidFill>
                  <a:schemeClr val="tx1"/>
                </a:solidFill>
                <a:effectLst/>
                <a:latin typeface="Arial" charset="0"/>
                <a:ea typeface="+mn-ea"/>
                <a:cs typeface="+mn-cs"/>
              </a:rPr>
              <a:t>Equity.Dec</a:t>
            </a:r>
            <a:r>
              <a:rPr lang="en-US" sz="1200" b="0" i="0" kern="1200" dirty="0">
                <a:solidFill>
                  <a:schemeClr val="tx1"/>
                </a:solidFill>
                <a:effectLst/>
                <a:latin typeface="Arial" charset="0"/>
                <a:ea typeface="+mn-ea"/>
                <a:cs typeface="+mn-cs"/>
              </a:rPr>
              <a:t> 2018.249-259.</a:t>
            </a:r>
            <a:r>
              <a:rPr lang="en-US" sz="1200" b="0" i="0" u="none" strike="noStrike" kern="1200" dirty="0">
                <a:solidFill>
                  <a:schemeClr val="tx1"/>
                </a:solidFill>
                <a:effectLst/>
                <a:latin typeface="Arial" charset="0"/>
                <a:ea typeface="+mn-ea"/>
                <a:cs typeface="+mn-cs"/>
                <a:hlinkClick r:id="rId3"/>
              </a:rPr>
              <a:t>http://doi.org/10.1089/heq.2017.0045</a:t>
            </a:r>
            <a:endParaRPr lang="en-US" sz="1200" b="0" i="0" u="none" strike="noStrike"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Lennard, N. (2020, September 17). </a:t>
            </a:r>
            <a:r>
              <a:rPr lang="en-US" i="1" dirty="0">
                <a:effectLst/>
              </a:rPr>
              <a:t>The long, disgraceful history of </a:t>
            </a:r>
            <a:r>
              <a:rPr lang="en-US" i="1" dirty="0" err="1">
                <a:effectLst/>
              </a:rPr>
              <a:t>american</a:t>
            </a:r>
            <a:r>
              <a:rPr lang="en-US" i="1" dirty="0">
                <a:effectLst/>
              </a:rPr>
              <a:t> attacks on brown and black women's reproductive systems</a:t>
            </a:r>
            <a:r>
              <a:rPr lang="en-US" dirty="0">
                <a:effectLst/>
              </a:rPr>
              <a:t>. The Intercept. https://theintercept.com/2020/09/17/forced-sterilization-ice-us-history/.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effectLst/>
              </a:rPr>
              <a:t>The Jezebel STEREOTYPE</a:t>
            </a:r>
            <a:r>
              <a:rPr lang="en-US" dirty="0">
                <a:effectLst/>
              </a:rPr>
              <a:t>. The Jezebel Stereotype - Anti-black Imagery - Jim Crow Museum - Ferris State University. (n.d.). https://www.ferris.edu/HTMLS/news/jimcrow/jezebel/index.htm.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Public Broadcasting Service. (2020, November 19). </a:t>
            </a:r>
            <a:r>
              <a:rPr lang="en-US" i="1" dirty="0">
                <a:effectLst/>
              </a:rPr>
              <a:t>Unwanted sterilization and eugenics programs in the United States</a:t>
            </a:r>
            <a:r>
              <a:rPr lang="en-US" dirty="0">
                <a:effectLst/>
              </a:rPr>
              <a:t>. PBS. https://www.pbs.org/independentlens/blog/unwanted-sterilization-and-eugenics-programs-in-the-united-states/.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Sims, Y. (2020, August 20). Blaxploitation movies. Encyclopedia Britannica. https://www.britannica.com/art/blaxploitation-movie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effectLst/>
              </a:rPr>
              <a:t>Memishi</a:t>
            </a:r>
            <a:r>
              <a:rPr lang="en-US" dirty="0">
                <a:effectLst/>
              </a:rPr>
              <a:t>, A. (2018, August 21). </a:t>
            </a:r>
            <a:r>
              <a:rPr lang="en-US" i="1" dirty="0">
                <a:effectLst/>
              </a:rPr>
              <a:t>The rise and fall of video vixen</a:t>
            </a:r>
            <a:r>
              <a:rPr lang="en-US" dirty="0">
                <a:effectLst/>
              </a:rPr>
              <a:t>. The Femme Oasis. https://www.thefemmeoasis.com/music/the-rise-and-fall-of-video-vixen/000005am. </a:t>
            </a:r>
          </a:p>
          <a:p>
            <a:r>
              <a:rPr lang="en-US" sz="1200" b="0" i="0" kern="1200" dirty="0" err="1">
                <a:solidFill>
                  <a:schemeClr val="tx1"/>
                </a:solidFill>
                <a:effectLst/>
                <a:latin typeface="Arial" charset="0"/>
                <a:ea typeface="+mn-ea"/>
                <a:cs typeface="+mn-cs"/>
              </a:rPr>
              <a:t>Sartin</a:t>
            </a:r>
            <a:r>
              <a:rPr lang="en-US" sz="1200" b="0" i="0" kern="1200" dirty="0">
                <a:solidFill>
                  <a:schemeClr val="tx1"/>
                </a:solidFill>
                <a:effectLst/>
                <a:latin typeface="Arial" charset="0"/>
                <a:ea typeface="+mn-ea"/>
                <a:cs typeface="+mn-cs"/>
              </a:rPr>
              <a:t> JS. J. Marion Sims, the father of gynecology: hero or villain? South Med J. 2004 May;97(5):500-5. </a:t>
            </a:r>
            <a:r>
              <a:rPr lang="en-US" sz="1200" b="0" i="0" kern="1200" dirty="0" err="1">
                <a:solidFill>
                  <a:schemeClr val="tx1"/>
                </a:solidFill>
                <a:effectLst/>
                <a:latin typeface="Arial" charset="0"/>
                <a:ea typeface="+mn-ea"/>
                <a:cs typeface="+mn-cs"/>
              </a:rPr>
              <a:t>doi</a:t>
            </a:r>
            <a:r>
              <a:rPr lang="en-US" sz="1200" b="0" i="0" kern="1200" dirty="0">
                <a:solidFill>
                  <a:schemeClr val="tx1"/>
                </a:solidFill>
                <a:effectLst/>
                <a:latin typeface="Arial" charset="0"/>
                <a:ea typeface="+mn-ea"/>
                <a:cs typeface="+mn-cs"/>
              </a:rPr>
              <a:t>: 10.1097/00007611-200405000-00017. PMID: 15180027.</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108</a:t>
            </a:fld>
            <a:endParaRPr lang="en-US"/>
          </a:p>
        </p:txBody>
      </p:sp>
    </p:spTree>
    <p:extLst>
      <p:ext uri="{BB962C8B-B14F-4D97-AF65-F5344CB8AC3E}">
        <p14:creationId xmlns:p14="http://schemas.microsoft.com/office/powerpoint/2010/main" val="72102043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COVID-19 INTERSECTS THROUGH ALL OF THESE LEVELS: </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(timely illustration of health inequity that played out throughout the pandemic – with downstream effects that will have implications for generations to come)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Societal/population health </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Structural racism, pandemic preparedness, anti-immigration policies/rhetoric, lack of PPH/sick leave/insurance coverage limits/Medicaid expansion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Community health</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 COVID-19 community illness exposure, access to social safety net services/resources, social/community norms around PPE use/social distancing, COVID-19 testing/vaccine uptake/herd immunity/crisis communication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Interpersonal/family health</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 patient-provider interactions, social stigma/myths/taboo, cultural context, multi-generational households, social networks, implicit bias/racial discrimination/microaggressions, fear/distrust/cultural disconnect, lack of empathy, ‘othering’</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mn-cs"/>
              </a:rPr>
              <a:t>Individual Health </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access to care, acculturation, language barriers, health/computer literacy, disease co-morbidities, behavioral health, safety/security</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References:</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Prather, C., Fuller, T. R., Marshall, K. J., &amp; Jeffries, W. L., 4th (2016). The Impact of Racism on the Sexual and Reproductive Health of African American Women. </a:t>
            </a:r>
            <a:r>
              <a:rPr kumimoji="0" lang="en-US" sz="1200" b="0" i="1" u="none" strike="noStrike" kern="1200" cap="none" spc="0" normalizeH="0" baseline="0" noProof="0" dirty="0">
                <a:ln>
                  <a:noFill/>
                </a:ln>
                <a:solidFill>
                  <a:srgbClr val="000000"/>
                </a:solidFill>
                <a:effectLst/>
                <a:uLnTx/>
                <a:uFillTx/>
                <a:latin typeface="Arial" charset="0"/>
                <a:ea typeface="+mn-ea"/>
                <a:cs typeface="+mn-cs"/>
              </a:rPr>
              <a:t>Journal of women's health (2002)</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1200" b="0" i="1" u="none" strike="noStrike" kern="1200" cap="none" spc="0" normalizeH="0" baseline="0" noProof="0" dirty="0">
                <a:ln>
                  <a:noFill/>
                </a:ln>
                <a:solidFill>
                  <a:srgbClr val="000000"/>
                </a:solidFill>
                <a:effectLst/>
                <a:uLnTx/>
                <a:uFillTx/>
                <a:latin typeface="Arial" charset="0"/>
                <a:ea typeface="+mn-ea"/>
                <a:cs typeface="+mn-cs"/>
              </a:rPr>
              <a:t>25</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(7), 664–671. https://doi.org/10.1089/jwh.2015.5637</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292B2C"/>
                </a:solidFill>
                <a:effectLst/>
                <a:uLnTx/>
                <a:uFillTx/>
                <a:latin typeface="Roboto" panose="02000000000000000000" pitchFamily="2" charset="0"/>
                <a:ea typeface="+mn-ea"/>
                <a:cs typeface="+mn-cs"/>
              </a:rPr>
              <a:t>Cynthia Prather, </a:t>
            </a:r>
            <a:r>
              <a:rPr kumimoji="0" lang="en-US" sz="1200" b="0" i="0" u="none" strike="noStrike" kern="1200" cap="none" spc="0" normalizeH="0" baseline="0" noProof="0" dirty="0" err="1">
                <a:ln>
                  <a:noFill/>
                </a:ln>
                <a:solidFill>
                  <a:srgbClr val="292B2C"/>
                </a:solidFill>
                <a:effectLst/>
                <a:uLnTx/>
                <a:uFillTx/>
                <a:latin typeface="Roboto" panose="02000000000000000000" pitchFamily="2" charset="0"/>
                <a:ea typeface="+mn-ea"/>
                <a:cs typeface="+mn-cs"/>
              </a:rPr>
              <a:t>Taleria</a:t>
            </a:r>
            <a:r>
              <a:rPr kumimoji="0" lang="en-US" sz="1200" b="0" i="0" u="none" strike="noStrike" kern="1200" cap="none" spc="0" normalizeH="0" baseline="0" noProof="0" dirty="0">
                <a:ln>
                  <a:noFill/>
                </a:ln>
                <a:solidFill>
                  <a:srgbClr val="292B2C"/>
                </a:solidFill>
                <a:effectLst/>
                <a:uLnTx/>
                <a:uFillTx/>
                <a:latin typeface="Roboto" panose="02000000000000000000" pitchFamily="2" charset="0"/>
                <a:ea typeface="+mn-ea"/>
                <a:cs typeface="+mn-cs"/>
              </a:rPr>
              <a:t> R. Fuller, </a:t>
            </a:r>
            <a:r>
              <a:rPr kumimoji="0" lang="en-US" sz="1200" b="0" i="0" u="none" strike="noStrike" kern="1200" cap="none" spc="0" normalizeH="0" baseline="0" noProof="0" dirty="0" err="1">
                <a:ln>
                  <a:noFill/>
                </a:ln>
                <a:solidFill>
                  <a:srgbClr val="292B2C"/>
                </a:solidFill>
                <a:effectLst/>
                <a:uLnTx/>
                <a:uFillTx/>
                <a:latin typeface="Roboto" panose="02000000000000000000" pitchFamily="2" charset="0"/>
                <a:ea typeface="+mn-ea"/>
                <a:cs typeface="+mn-cs"/>
              </a:rPr>
              <a:t>Khiya</a:t>
            </a:r>
            <a:r>
              <a:rPr kumimoji="0" lang="en-US" sz="1200" b="0" i="0" u="none" strike="noStrike" kern="1200" cap="none" spc="0" normalizeH="0" baseline="0" noProof="0" dirty="0">
                <a:ln>
                  <a:noFill/>
                </a:ln>
                <a:solidFill>
                  <a:srgbClr val="292B2C"/>
                </a:solidFill>
                <a:effectLst/>
                <a:uLnTx/>
                <a:uFillTx/>
                <a:latin typeface="Roboto" panose="02000000000000000000" pitchFamily="2" charset="0"/>
                <a:ea typeface="+mn-ea"/>
                <a:cs typeface="+mn-cs"/>
              </a:rPr>
              <a:t> J. Marshall, and William L. </a:t>
            </a:r>
            <a:r>
              <a:rPr kumimoji="0" lang="en-US" sz="1200" b="0" i="0" u="none" strike="noStrike" kern="1200" cap="none" spc="0" normalizeH="0" baseline="0" noProof="0" dirty="0" err="1">
                <a:ln>
                  <a:noFill/>
                </a:ln>
                <a:solidFill>
                  <a:srgbClr val="292B2C"/>
                </a:solidFill>
                <a:effectLst/>
                <a:uLnTx/>
                <a:uFillTx/>
                <a:latin typeface="Roboto" panose="02000000000000000000" pitchFamily="2" charset="0"/>
                <a:ea typeface="+mn-ea"/>
                <a:cs typeface="+mn-cs"/>
              </a:rPr>
              <a:t>JeffriesIV.Journal</a:t>
            </a:r>
            <a:r>
              <a:rPr kumimoji="0" lang="en-US" sz="1200" b="0" i="0" u="none" strike="noStrike" kern="1200" cap="none" spc="0" normalizeH="0" baseline="0" noProof="0" dirty="0">
                <a:ln>
                  <a:noFill/>
                </a:ln>
                <a:solidFill>
                  <a:srgbClr val="292B2C"/>
                </a:solidFill>
                <a:effectLst/>
                <a:uLnTx/>
                <a:uFillTx/>
                <a:latin typeface="Roboto" panose="02000000000000000000" pitchFamily="2" charset="0"/>
                <a:ea typeface="+mn-ea"/>
                <a:cs typeface="+mn-cs"/>
              </a:rPr>
              <a:t> of Women's </a:t>
            </a:r>
            <a:r>
              <a:rPr kumimoji="0" lang="en-US" sz="1200" b="0" i="0" u="none" strike="noStrike" kern="1200" cap="none" spc="0" normalizeH="0" baseline="0" noProof="0" dirty="0" err="1">
                <a:ln>
                  <a:noFill/>
                </a:ln>
                <a:solidFill>
                  <a:srgbClr val="292B2C"/>
                </a:solidFill>
                <a:effectLst/>
                <a:uLnTx/>
                <a:uFillTx/>
                <a:latin typeface="Roboto" panose="02000000000000000000" pitchFamily="2" charset="0"/>
                <a:ea typeface="+mn-ea"/>
                <a:cs typeface="+mn-cs"/>
              </a:rPr>
              <a:t>Health.Jul</a:t>
            </a:r>
            <a:r>
              <a:rPr kumimoji="0" lang="en-US" sz="1200" b="0" i="0" u="none" strike="noStrike" kern="1200" cap="none" spc="0" normalizeH="0" baseline="0" noProof="0" dirty="0">
                <a:ln>
                  <a:noFill/>
                </a:ln>
                <a:solidFill>
                  <a:srgbClr val="292B2C"/>
                </a:solidFill>
                <a:effectLst/>
                <a:uLnTx/>
                <a:uFillTx/>
                <a:latin typeface="Roboto" panose="02000000000000000000" pitchFamily="2" charset="0"/>
                <a:ea typeface="+mn-ea"/>
                <a:cs typeface="+mn-cs"/>
              </a:rPr>
              <a:t> 2016.664-671.</a:t>
            </a:r>
            <a:r>
              <a:rPr kumimoji="0" lang="en-US" sz="1200" b="0" i="0" u="none" strike="noStrike" kern="1200" cap="none" spc="0" normalizeH="0" baseline="0" noProof="0" dirty="0">
                <a:ln>
                  <a:noFill/>
                </a:ln>
                <a:solidFill>
                  <a:srgbClr val="892035"/>
                </a:solidFill>
                <a:effectLst/>
                <a:uLnTx/>
                <a:uFillTx/>
                <a:latin typeface="Roboto" panose="02000000000000000000" pitchFamily="2" charset="0"/>
                <a:ea typeface="+mn-ea"/>
                <a:cs typeface="+mn-cs"/>
                <a:hlinkClick r:id="rId3"/>
              </a:rPr>
              <a:t>http://doi.org/10.1089/jwh.2015.5637</a:t>
            </a:r>
            <a:endParaRPr kumimoji="0" lang="en-US" sz="1200" b="0" i="0" u="none" strike="noStrike" kern="1200" cap="none" spc="0" normalizeH="0" baseline="0" noProof="0" dirty="0">
              <a:ln>
                <a:noFill/>
              </a:ln>
              <a:solidFill>
                <a:srgbClr val="892035"/>
              </a:solidFill>
              <a:effectLst/>
              <a:uLnTx/>
              <a:uFillTx/>
              <a:latin typeface="Roboto" panose="02000000000000000000" pitchFamily="2"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a:ln>
                <a:noFill/>
              </a:ln>
              <a:solidFill>
                <a:srgbClr val="892035"/>
              </a:solidFill>
              <a:effectLst/>
              <a:uLnTx/>
              <a:uFillTx/>
              <a:latin typeface="Roboto" panose="02000000000000000000" pitchFamily="2"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892035"/>
                </a:solidFill>
                <a:effectLst/>
                <a:uLnTx/>
                <a:uFillTx/>
                <a:latin typeface="Roboto" panose="02000000000000000000" pitchFamily="2" charset="0"/>
                <a:ea typeface="+mn-ea"/>
                <a:cs typeface="+mn-cs"/>
              </a:rPr>
              <a:t>Internalized racism – may impact sexual and reproductive health by promoting psychological distress, substance use, and physical health conditions that contribute to pregnancy-related complications, and affect behavioral decisions which may impact high risk sexual behavior and exposure to HIV/STIs. It may also manifest in low self-worth, low self-confidence and depression. Negative societal stereotypes targeting African-American women can unfavorably affect their sexual health. Low self-esteem is linked with engaging in risky sexual behaviors.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a:ln>
                <a:noFill/>
              </a:ln>
              <a:solidFill>
                <a:srgbClr val="892035"/>
              </a:solidFill>
              <a:effectLst/>
              <a:uLnTx/>
              <a:uFillTx/>
              <a:latin typeface="Roboto" panose="02000000000000000000" pitchFamily="2"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892035"/>
                </a:solidFill>
                <a:effectLst/>
                <a:uLnTx/>
                <a:uFillTx/>
                <a:latin typeface="Roboto" panose="02000000000000000000" pitchFamily="2" charset="0"/>
                <a:ea typeface="+mn-ea"/>
                <a:cs typeface="+mn-cs"/>
              </a:rPr>
              <a:t>Young African-American women who perceive negative sexual stereotypes in the media are more likely than others to have multiple sex partners.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892035"/>
                </a:solidFill>
                <a:effectLst/>
                <a:uLnTx/>
                <a:uFillTx/>
                <a:latin typeface="Roboto" panose="02000000000000000000" pitchFamily="2" charset="0"/>
                <a:ea typeface="+mn-ea"/>
                <a:cs typeface="+mn-cs"/>
              </a:rPr>
              <a:t>Peterson S. </a:t>
            </a:r>
            <a:r>
              <a:rPr kumimoji="0" lang="en-US" sz="1200" b="0" i="0" u="none" strike="noStrike" kern="1200" cap="none" spc="0" normalizeH="0" baseline="0" noProof="0" dirty="0" err="1">
                <a:ln>
                  <a:noFill/>
                </a:ln>
                <a:solidFill>
                  <a:srgbClr val="892035"/>
                </a:solidFill>
                <a:effectLst/>
                <a:uLnTx/>
                <a:uFillTx/>
                <a:latin typeface="Roboto" panose="02000000000000000000" pitchFamily="2" charset="0"/>
                <a:ea typeface="+mn-ea"/>
                <a:cs typeface="+mn-cs"/>
              </a:rPr>
              <a:t>Wingood</a:t>
            </a:r>
            <a:r>
              <a:rPr kumimoji="0" lang="en-US" sz="1200" b="0" i="0" u="none" strike="noStrike" kern="1200" cap="none" spc="0" normalizeH="0" baseline="0" noProof="0" dirty="0">
                <a:ln>
                  <a:noFill/>
                </a:ln>
                <a:solidFill>
                  <a:srgbClr val="892035"/>
                </a:solidFill>
                <a:effectLst/>
                <a:uLnTx/>
                <a:uFillTx/>
                <a:latin typeface="Roboto" panose="02000000000000000000" pitchFamily="2" charset="0"/>
                <a:ea typeface="+mn-ea"/>
                <a:cs typeface="+mn-cs"/>
              </a:rPr>
              <a:t> GM et al. Images of sexual stereotypes in rap videos and the health of AA female adolescents. J Women’s Health 2007; 16: 1157-1164. </a:t>
            </a: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109</a:t>
            </a:fld>
            <a:endParaRPr lang="en-US"/>
          </a:p>
        </p:txBody>
      </p:sp>
    </p:spTree>
    <p:extLst>
      <p:ext uri="{BB962C8B-B14F-4D97-AF65-F5344CB8AC3E}">
        <p14:creationId xmlns:p14="http://schemas.microsoft.com/office/powerpoint/2010/main" val="31562114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algn="l"/>
            <a:r>
              <a:rPr lang="en-US" sz="1200" dirty="0"/>
              <a:t>Prather et al J Women’s Health 2016; Logan et al, Qual Health Research, 2021</a:t>
            </a:r>
          </a:p>
          <a:p>
            <a:pPr algn="l"/>
            <a:r>
              <a:rPr lang="en-US" sz="1200" dirty="0"/>
              <a:t>*Peterson et al. J Women’s Health 2007</a:t>
            </a:r>
          </a:p>
          <a:p>
            <a:pPr algn="l"/>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Logan, R. G., Daley, E. M., </a:t>
            </a:r>
            <a:r>
              <a:rPr lang="en-US" dirty="0" err="1">
                <a:effectLst/>
              </a:rPr>
              <a:t>Vamos</a:t>
            </a:r>
            <a:r>
              <a:rPr lang="en-US" dirty="0">
                <a:effectLst/>
              </a:rPr>
              <a:t>, C. A., Louis-Jacques, A., &amp; </a:t>
            </a:r>
            <a:r>
              <a:rPr lang="en-US" dirty="0" err="1">
                <a:effectLst/>
              </a:rPr>
              <a:t>Marhefka</a:t>
            </a:r>
            <a:r>
              <a:rPr lang="en-US" dirty="0">
                <a:effectLst/>
              </a:rPr>
              <a:t>, S. L. (2021). “When is health care actually going to BE Care?” the lived experience of family planning care among young black women. </a:t>
            </a:r>
            <a:r>
              <a:rPr lang="en-US" i="1" dirty="0">
                <a:effectLst/>
              </a:rPr>
              <a:t>Qualitative Health Research</a:t>
            </a:r>
            <a:r>
              <a:rPr lang="en-US" dirty="0">
                <a:effectLst/>
              </a:rPr>
              <a:t>, </a:t>
            </a:r>
            <a:r>
              <a:rPr lang="en-US" i="1" dirty="0">
                <a:effectLst/>
              </a:rPr>
              <a:t>31</a:t>
            </a:r>
            <a:r>
              <a:rPr lang="en-US" dirty="0">
                <a:effectLst/>
              </a:rPr>
              <a:t>(6), 1169–1182. https://doi.org/10.1177/1049732321993094 </a:t>
            </a:r>
          </a:p>
          <a:p>
            <a:pPr algn="l"/>
            <a:endParaRPr lang="en-US" sz="1200"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110</a:t>
            </a:fld>
            <a:endParaRPr lang="en-US"/>
          </a:p>
        </p:txBody>
      </p:sp>
    </p:spTree>
    <p:extLst>
      <p:ext uri="{BB962C8B-B14F-4D97-AF65-F5344CB8AC3E}">
        <p14:creationId xmlns:p14="http://schemas.microsoft.com/office/powerpoint/2010/main" val="17808288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Prather et al J Women’s Health 2016; Logan et al, Qual Health Research, 2021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Logan, R. G., Daley, E. M., </a:t>
            </a:r>
            <a:r>
              <a:rPr lang="en-US" sz="1200" b="0" i="0" kern="1200" dirty="0" err="1">
                <a:solidFill>
                  <a:schemeClr val="tx1"/>
                </a:solidFill>
                <a:effectLst/>
                <a:latin typeface="Arial" charset="0"/>
                <a:ea typeface="+mn-ea"/>
                <a:cs typeface="+mn-cs"/>
              </a:rPr>
              <a:t>Vamos</a:t>
            </a:r>
            <a:r>
              <a:rPr lang="en-US" sz="1200" b="0" i="0" kern="1200" dirty="0">
                <a:solidFill>
                  <a:schemeClr val="tx1"/>
                </a:solidFill>
                <a:effectLst/>
                <a:latin typeface="Arial" charset="0"/>
                <a:ea typeface="+mn-ea"/>
                <a:cs typeface="+mn-cs"/>
              </a:rPr>
              <a:t>, C. A., Louis-Jacques, A., &amp; </a:t>
            </a:r>
            <a:r>
              <a:rPr lang="en-US" sz="1200" b="0" i="0" kern="1200" dirty="0" err="1">
                <a:solidFill>
                  <a:schemeClr val="tx1"/>
                </a:solidFill>
                <a:effectLst/>
                <a:latin typeface="Arial" charset="0"/>
                <a:ea typeface="+mn-ea"/>
                <a:cs typeface="+mn-cs"/>
              </a:rPr>
              <a:t>Marhefka</a:t>
            </a:r>
            <a:r>
              <a:rPr lang="en-US" sz="1200" b="0" i="0" kern="1200" dirty="0">
                <a:solidFill>
                  <a:schemeClr val="tx1"/>
                </a:solidFill>
                <a:effectLst/>
                <a:latin typeface="Arial" charset="0"/>
                <a:ea typeface="+mn-ea"/>
                <a:cs typeface="+mn-cs"/>
              </a:rPr>
              <a:t>, S. L. (2021). "When Is Health Care Actually Going to Be Care?" The Lived Experience of Family Planning Care Among Young Black Women. </a:t>
            </a:r>
            <a:r>
              <a:rPr lang="en-US" sz="1200" b="0" i="1" kern="1200" dirty="0">
                <a:solidFill>
                  <a:schemeClr val="tx1"/>
                </a:solidFill>
                <a:effectLst/>
                <a:latin typeface="Arial" charset="0"/>
                <a:ea typeface="+mn-ea"/>
                <a:cs typeface="+mn-cs"/>
              </a:rPr>
              <a:t>Qualitative health research</a:t>
            </a:r>
            <a:r>
              <a:rPr lang="en-US" sz="1200" b="0" i="0" kern="1200" dirty="0">
                <a:solidFill>
                  <a:schemeClr val="tx1"/>
                </a:solidFill>
                <a:effectLst/>
                <a:latin typeface="Arial" charset="0"/>
                <a:ea typeface="+mn-ea"/>
                <a:cs typeface="+mn-cs"/>
              </a:rPr>
              <a:t>, </a:t>
            </a:r>
            <a:r>
              <a:rPr lang="en-US" sz="1200" b="0" i="1" kern="1200" dirty="0">
                <a:solidFill>
                  <a:schemeClr val="tx1"/>
                </a:solidFill>
                <a:effectLst/>
                <a:latin typeface="Arial" charset="0"/>
                <a:ea typeface="+mn-ea"/>
                <a:cs typeface="+mn-cs"/>
              </a:rPr>
              <a:t>31</a:t>
            </a:r>
            <a:r>
              <a:rPr lang="en-US" sz="1200" b="0" i="0" kern="1200" dirty="0">
                <a:solidFill>
                  <a:schemeClr val="tx1"/>
                </a:solidFill>
                <a:effectLst/>
                <a:latin typeface="Arial" charset="0"/>
                <a:ea typeface="+mn-ea"/>
                <a:cs typeface="+mn-cs"/>
              </a:rPr>
              <a:t>(6), 1169–1182. https://doi.org/10.1177/1049732321993094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111</a:t>
            </a:fld>
            <a:endParaRPr lang="en-US"/>
          </a:p>
        </p:txBody>
      </p:sp>
    </p:spTree>
    <p:extLst>
      <p:ext uri="{BB962C8B-B14F-4D97-AF65-F5344CB8AC3E}">
        <p14:creationId xmlns:p14="http://schemas.microsoft.com/office/powerpoint/2010/main" val="26246850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Prather et al J Women’s Health 2016; Logan et al, Qual Health Research, 2021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charset="0"/>
                <a:ea typeface="+mn-ea"/>
                <a:cs typeface="+mn-cs"/>
              </a:rPr>
              <a:t>Logan, R. G., Daley, E. M., </a:t>
            </a:r>
            <a:r>
              <a:rPr lang="en-US" sz="1200" b="0" i="0" kern="1200" dirty="0" err="1">
                <a:solidFill>
                  <a:schemeClr val="tx1"/>
                </a:solidFill>
                <a:effectLst/>
                <a:latin typeface="Arial" charset="0"/>
                <a:ea typeface="+mn-ea"/>
                <a:cs typeface="+mn-cs"/>
              </a:rPr>
              <a:t>Vamos</a:t>
            </a:r>
            <a:r>
              <a:rPr lang="en-US" sz="1200" b="0" i="0" kern="1200" dirty="0">
                <a:solidFill>
                  <a:schemeClr val="tx1"/>
                </a:solidFill>
                <a:effectLst/>
                <a:latin typeface="Arial" charset="0"/>
                <a:ea typeface="+mn-ea"/>
                <a:cs typeface="+mn-cs"/>
              </a:rPr>
              <a:t>, C. A., Louis-Jacques, A., &amp; </a:t>
            </a:r>
            <a:r>
              <a:rPr lang="en-US" sz="1200" b="0" i="0" kern="1200" dirty="0" err="1">
                <a:solidFill>
                  <a:schemeClr val="tx1"/>
                </a:solidFill>
                <a:effectLst/>
                <a:latin typeface="Arial" charset="0"/>
                <a:ea typeface="+mn-ea"/>
                <a:cs typeface="+mn-cs"/>
              </a:rPr>
              <a:t>Marhefka</a:t>
            </a:r>
            <a:r>
              <a:rPr lang="en-US" sz="1200" b="0" i="0" kern="1200" dirty="0">
                <a:solidFill>
                  <a:schemeClr val="tx1"/>
                </a:solidFill>
                <a:effectLst/>
                <a:latin typeface="Arial" charset="0"/>
                <a:ea typeface="+mn-ea"/>
                <a:cs typeface="+mn-cs"/>
              </a:rPr>
              <a:t>, S. L. (2021). "When Is Health Care Actually Going to Be Care?" The Lived Experience of Family Planning Care Among Young Black Women. </a:t>
            </a:r>
            <a:r>
              <a:rPr lang="en-US" sz="1200" b="0" i="1" kern="1200" dirty="0">
                <a:solidFill>
                  <a:schemeClr val="tx1"/>
                </a:solidFill>
                <a:effectLst/>
                <a:latin typeface="Arial" charset="0"/>
                <a:ea typeface="+mn-ea"/>
                <a:cs typeface="+mn-cs"/>
              </a:rPr>
              <a:t>Qualitative health research</a:t>
            </a:r>
            <a:r>
              <a:rPr lang="en-US" sz="1200" b="0" i="0" kern="1200" dirty="0">
                <a:solidFill>
                  <a:schemeClr val="tx1"/>
                </a:solidFill>
                <a:effectLst/>
                <a:latin typeface="Arial" charset="0"/>
                <a:ea typeface="+mn-ea"/>
                <a:cs typeface="+mn-cs"/>
              </a:rPr>
              <a:t>, </a:t>
            </a:r>
            <a:r>
              <a:rPr lang="en-US" sz="1200" b="0" i="1" kern="1200" dirty="0">
                <a:solidFill>
                  <a:schemeClr val="tx1"/>
                </a:solidFill>
                <a:effectLst/>
                <a:latin typeface="Arial" charset="0"/>
                <a:ea typeface="+mn-ea"/>
                <a:cs typeface="+mn-cs"/>
              </a:rPr>
              <a:t>31</a:t>
            </a:r>
            <a:r>
              <a:rPr lang="en-US" sz="1200" b="0" i="0" kern="1200" dirty="0">
                <a:solidFill>
                  <a:schemeClr val="tx1"/>
                </a:solidFill>
                <a:effectLst/>
                <a:latin typeface="Arial" charset="0"/>
                <a:ea typeface="+mn-ea"/>
                <a:cs typeface="+mn-cs"/>
              </a:rPr>
              <a:t>(6), 1169–1182. https://doi.org/10.1177/1049732321993094</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112</a:t>
            </a:fld>
            <a:endParaRPr lang="en-US"/>
          </a:p>
        </p:txBody>
      </p:sp>
    </p:spTree>
    <p:extLst>
      <p:ext uri="{BB962C8B-B14F-4D97-AF65-F5344CB8AC3E}">
        <p14:creationId xmlns:p14="http://schemas.microsoft.com/office/powerpoint/2010/main" val="328013531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Prather et al J Women’s Health 2016; Logan et al, Qual Health Research, 2021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Texas Law now bans abortions after 6 </a:t>
            </a:r>
            <a:r>
              <a:rPr lang="en-US" dirty="0" err="1">
                <a:effectLst/>
              </a:rPr>
              <a:t>wks</a:t>
            </a:r>
            <a:r>
              <a:rPr lang="en-US" dirty="0">
                <a:effectLst/>
              </a:rPr>
              <a:t> GA – 9/1/21 - </a:t>
            </a:r>
            <a:r>
              <a:rPr lang="en-US" dirty="0">
                <a:hlinkClick r:id="rId3"/>
              </a:rPr>
              <a:t>Texas Law That Bans Abortion After About 6 Weeks Takes Effect : NPR</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Logan, R. G., Daley, E. M., </a:t>
            </a:r>
            <a:r>
              <a:rPr lang="en-US" dirty="0" err="1">
                <a:effectLst/>
              </a:rPr>
              <a:t>Vamos</a:t>
            </a:r>
            <a:r>
              <a:rPr lang="en-US" dirty="0">
                <a:effectLst/>
              </a:rPr>
              <a:t>, C. A., Louis-Jacques, A., &amp; </a:t>
            </a:r>
            <a:r>
              <a:rPr lang="en-US" dirty="0" err="1">
                <a:effectLst/>
              </a:rPr>
              <a:t>Marhefka</a:t>
            </a:r>
            <a:r>
              <a:rPr lang="en-US" dirty="0">
                <a:effectLst/>
              </a:rPr>
              <a:t>, S. L. (2021). “When is health care actually going to BE Care?” the lived experience of family planning care among young black women. </a:t>
            </a:r>
            <a:r>
              <a:rPr lang="en-US" i="1" dirty="0">
                <a:effectLst/>
              </a:rPr>
              <a:t>Qualitative Health Research</a:t>
            </a:r>
            <a:r>
              <a:rPr lang="en-US" dirty="0">
                <a:effectLst/>
              </a:rPr>
              <a:t>, </a:t>
            </a:r>
            <a:r>
              <a:rPr lang="en-US" i="1" dirty="0">
                <a:effectLst/>
              </a:rPr>
              <a:t>31</a:t>
            </a:r>
            <a:r>
              <a:rPr lang="en-US" dirty="0">
                <a:effectLst/>
              </a:rPr>
              <a:t>(6), 1169–1182. https://doi.org/10.1177/1049732321993094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mn-ea"/>
                <a:cs typeface="+mn-cs"/>
              </a:rPr>
              <a:t>Prather, C., Fuller, T. R., Marshall, K. J., &amp; Jeffries, W. L., 4th (2016). The Impact of Racism on the Sexual and Reproductive Health of African American Women. </a:t>
            </a:r>
            <a:r>
              <a:rPr kumimoji="0" lang="en-US" sz="1200" b="0" i="1" u="none" strike="noStrike" kern="1200" cap="none" spc="0" normalizeH="0" baseline="0" noProof="0" dirty="0">
                <a:ln>
                  <a:noFill/>
                </a:ln>
                <a:solidFill>
                  <a:srgbClr val="000000"/>
                </a:solidFill>
                <a:effectLst/>
                <a:uLnTx/>
                <a:uFillTx/>
                <a:latin typeface="Arial" charset="0"/>
                <a:ea typeface="+mn-ea"/>
                <a:cs typeface="+mn-cs"/>
              </a:rPr>
              <a:t>Journal of women's health (2002)</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 </a:t>
            </a:r>
            <a:r>
              <a:rPr kumimoji="0" lang="en-US" sz="1200" b="0" i="1" u="none" strike="noStrike" kern="1200" cap="none" spc="0" normalizeH="0" baseline="0" noProof="0" dirty="0">
                <a:ln>
                  <a:noFill/>
                </a:ln>
                <a:solidFill>
                  <a:srgbClr val="000000"/>
                </a:solidFill>
                <a:effectLst/>
                <a:uLnTx/>
                <a:uFillTx/>
                <a:latin typeface="Arial" charset="0"/>
                <a:ea typeface="+mn-ea"/>
                <a:cs typeface="+mn-cs"/>
              </a:rPr>
              <a:t>25</a:t>
            </a:r>
            <a:r>
              <a:rPr kumimoji="0" lang="en-US" sz="1200" b="0" i="0" u="none" strike="noStrike" kern="1200" cap="none" spc="0" normalizeH="0" baseline="0" noProof="0" dirty="0">
                <a:ln>
                  <a:noFill/>
                </a:ln>
                <a:solidFill>
                  <a:srgbClr val="000000"/>
                </a:solidFill>
                <a:effectLst/>
                <a:uLnTx/>
                <a:uFillTx/>
                <a:latin typeface="Arial" charset="0"/>
                <a:ea typeface="+mn-ea"/>
                <a:cs typeface="+mn-cs"/>
              </a:rPr>
              <a:t>(7), 664–671. https://doi.org/10.1089/jwh.2015.5637</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a:p>
            <a:r>
              <a:rPr lang="en-US" b="0" i="0" dirty="0">
                <a:solidFill>
                  <a:srgbClr val="292B2C"/>
                </a:solidFill>
                <a:effectLst/>
                <a:latin typeface="Roboto" panose="02000000000000000000" pitchFamily="2" charset="0"/>
              </a:rPr>
              <a:t>Cynthia Prather, </a:t>
            </a:r>
            <a:r>
              <a:rPr lang="en-US" b="0" i="0" dirty="0" err="1">
                <a:solidFill>
                  <a:srgbClr val="292B2C"/>
                </a:solidFill>
                <a:effectLst/>
                <a:latin typeface="Roboto" panose="02000000000000000000" pitchFamily="2" charset="0"/>
              </a:rPr>
              <a:t>Taleria</a:t>
            </a:r>
            <a:r>
              <a:rPr lang="en-US" b="0" i="0" dirty="0">
                <a:solidFill>
                  <a:srgbClr val="292B2C"/>
                </a:solidFill>
                <a:effectLst/>
                <a:latin typeface="Roboto" panose="02000000000000000000" pitchFamily="2" charset="0"/>
              </a:rPr>
              <a:t> R. Fuller, </a:t>
            </a:r>
            <a:r>
              <a:rPr lang="en-US" b="0" i="0" dirty="0" err="1">
                <a:solidFill>
                  <a:srgbClr val="292B2C"/>
                </a:solidFill>
                <a:effectLst/>
                <a:latin typeface="Roboto" panose="02000000000000000000" pitchFamily="2" charset="0"/>
              </a:rPr>
              <a:t>Khiya</a:t>
            </a:r>
            <a:r>
              <a:rPr lang="en-US" b="0" i="0" dirty="0">
                <a:solidFill>
                  <a:srgbClr val="292B2C"/>
                </a:solidFill>
                <a:effectLst/>
                <a:latin typeface="Roboto" panose="02000000000000000000" pitchFamily="2" charset="0"/>
              </a:rPr>
              <a:t> J. Marshall, and William L. </a:t>
            </a:r>
            <a:r>
              <a:rPr lang="en-US" b="0" i="0" dirty="0" err="1">
                <a:solidFill>
                  <a:srgbClr val="292B2C"/>
                </a:solidFill>
                <a:effectLst/>
                <a:latin typeface="Roboto" panose="02000000000000000000" pitchFamily="2" charset="0"/>
              </a:rPr>
              <a:t>JeffriesIV.Journal</a:t>
            </a:r>
            <a:r>
              <a:rPr lang="en-US" b="0" i="0" dirty="0">
                <a:solidFill>
                  <a:srgbClr val="292B2C"/>
                </a:solidFill>
                <a:effectLst/>
                <a:latin typeface="Roboto" panose="02000000000000000000" pitchFamily="2" charset="0"/>
              </a:rPr>
              <a:t> of Women's </a:t>
            </a:r>
            <a:r>
              <a:rPr lang="en-US" b="0" i="0" dirty="0" err="1">
                <a:solidFill>
                  <a:srgbClr val="292B2C"/>
                </a:solidFill>
                <a:effectLst/>
                <a:latin typeface="Roboto" panose="02000000000000000000" pitchFamily="2" charset="0"/>
              </a:rPr>
              <a:t>Health.Jul</a:t>
            </a:r>
            <a:r>
              <a:rPr lang="en-US" b="0" i="0" dirty="0">
                <a:solidFill>
                  <a:srgbClr val="292B2C"/>
                </a:solidFill>
                <a:effectLst/>
                <a:latin typeface="Roboto" panose="02000000000000000000" pitchFamily="2" charset="0"/>
              </a:rPr>
              <a:t> 2016.664-671.</a:t>
            </a:r>
            <a:r>
              <a:rPr lang="en-US" b="0" i="0" u="none" strike="noStrike" dirty="0">
                <a:solidFill>
                  <a:srgbClr val="892035"/>
                </a:solidFill>
                <a:effectLst/>
                <a:latin typeface="Roboto" panose="02000000000000000000" pitchFamily="2" charset="0"/>
                <a:hlinkClick r:id="rId4"/>
              </a:rPr>
              <a:t>http://doi.org/10.1089/jwh.2015.5637</a:t>
            </a:r>
            <a:endParaRPr lang="en-US" b="0" i="0" u="none" strike="noStrike" dirty="0">
              <a:solidFill>
                <a:srgbClr val="892035"/>
              </a:solidFill>
              <a:effectLst/>
              <a:latin typeface="Roboto" panose="02000000000000000000" pitchFamily="2" charset="0"/>
            </a:endParaRPr>
          </a:p>
          <a:p>
            <a:endParaRPr lang="en-US" b="0" i="0" u="none" strike="noStrike" dirty="0">
              <a:solidFill>
                <a:srgbClr val="892035"/>
              </a:solidFill>
              <a:effectLst/>
              <a:latin typeface="Roboto" panose="02000000000000000000" pitchFamily="2"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en-US" sz="1800" b="1" i="0" u="none" strike="noStrike" kern="1200" cap="none" spc="0" normalizeH="0" baseline="0" noProof="0" dirty="0">
                <a:ln>
                  <a:noFill/>
                </a:ln>
                <a:solidFill>
                  <a:srgbClr val="000000">
                    <a:lumMod val="75000"/>
                    <a:lumOff val="25000"/>
                  </a:srgbClr>
                </a:solidFill>
                <a:effectLst/>
                <a:uLnTx/>
                <a:uFillTx/>
                <a:latin typeface="Segoe UI"/>
                <a:ea typeface="+mn-ea"/>
                <a:cs typeface="+mn-cs"/>
              </a:rPr>
              <a:t>Here are just a few examples:</a:t>
            </a:r>
          </a:p>
          <a:p>
            <a:pPr marL="283464" marR="0" lvl="1" indent="-283464"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Black and other Women of color stated that they experienced or feared judgement about their reproductive decisions when speaking to medical professionals. </a:t>
            </a:r>
          </a:p>
          <a:p>
            <a:pPr marL="283464" marR="0" lvl="1" indent="-283464"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Black Women have described providers as impersonal and ignoring and invalidating their pain.</a:t>
            </a:r>
          </a:p>
          <a:p>
            <a:pPr marL="283464" marR="0" lvl="1" indent="-283464"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lumMod val="75000"/>
                    <a:lumOff val="25000"/>
                  </a:srgbClr>
                </a:solidFill>
                <a:effectLst/>
                <a:uLnTx/>
                <a:uFillTx/>
                <a:latin typeface="Segoe UI"/>
                <a:ea typeface="+mn-ea"/>
                <a:cs typeface="+mn-cs"/>
              </a:rPr>
              <a:t>Although Black Women use family planning services at a higher rate, they encounter poorer quality care than White Women.</a:t>
            </a:r>
          </a:p>
          <a:p>
            <a:endParaRPr lang="en-US" dirty="0"/>
          </a:p>
          <a:p>
            <a:r>
              <a:rPr lang="en-US" dirty="0"/>
              <a:t>Institutional racism reinforces personally mediated and internalized racism by </a:t>
            </a:r>
            <a:r>
              <a:rPr lang="en-US" b="1" dirty="0"/>
              <a:t>promoting attitudes, practices, beliefs and policies </a:t>
            </a:r>
            <a:r>
              <a:rPr lang="en-US" dirty="0"/>
              <a:t>that give an advantage to whites and disadvantage to other racial groups. </a:t>
            </a:r>
          </a:p>
          <a:p>
            <a:endParaRPr lang="en-US" dirty="0"/>
          </a:p>
          <a:p>
            <a:r>
              <a:rPr lang="en-US" dirty="0"/>
              <a:t>Although policies may be instrumental in creating societal change conducive to health equity, institutional racism is a root cause of racial disparities in health outcomes. </a:t>
            </a:r>
          </a:p>
          <a:p>
            <a:endParaRPr lang="en-US" dirty="0"/>
          </a:p>
          <a:p>
            <a:r>
              <a:rPr lang="en-US" dirty="0"/>
              <a:t>Racially discriminatory policies affect healthcare access, treatment, and delivery of quality care, as well as housing, employment, and educational opportunities, and disparate sentencing laws towards African Americans.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113</a:t>
            </a:fld>
            <a:endParaRPr lang="en-US"/>
          </a:p>
        </p:txBody>
      </p:sp>
    </p:spTree>
    <p:extLst>
      <p:ext uri="{BB962C8B-B14F-4D97-AF65-F5344CB8AC3E}">
        <p14:creationId xmlns:p14="http://schemas.microsoft.com/office/powerpoint/2010/main" val="41763902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World Health Organization, 2006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114</a:t>
            </a:fld>
            <a:endParaRPr lang="en-US"/>
          </a:p>
        </p:txBody>
      </p:sp>
    </p:spTree>
    <p:extLst>
      <p:ext uri="{BB962C8B-B14F-4D97-AF65-F5344CB8AC3E}">
        <p14:creationId xmlns:p14="http://schemas.microsoft.com/office/powerpoint/2010/main" val="1747326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References:</a:t>
            </a:r>
          </a:p>
          <a:p>
            <a:r>
              <a:rPr lang="en-US" dirty="0"/>
              <a:t>Parish, SJ, Goldstein AT, Goldstein SW et al. Toward a more evidence-based nosology and nomenclature for female sexual dysfunctions--part 2. J Sex Med. 2016 Dec;13(12):1888-1906.</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a:t>
            </a:fld>
            <a:endParaRPr lang="en-US"/>
          </a:p>
        </p:txBody>
      </p:sp>
    </p:spTree>
    <p:extLst>
      <p:ext uri="{BB962C8B-B14F-4D97-AF65-F5344CB8AC3E}">
        <p14:creationId xmlns:p14="http://schemas.microsoft.com/office/powerpoint/2010/main" val="17971692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Cultural competency workshops as part of 3</a:t>
            </a:r>
            <a:r>
              <a:rPr lang="en-US" baseline="30000" dirty="0"/>
              <a:t>rd</a:t>
            </a:r>
            <a:r>
              <a:rPr lang="en-US" dirty="0"/>
              <a:t> year clinical clerkships</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115</a:t>
            </a:fld>
            <a:endParaRPr lang="en-US"/>
          </a:p>
        </p:txBody>
      </p:sp>
    </p:spTree>
    <p:extLst>
      <p:ext uri="{BB962C8B-B14F-4D97-AF65-F5344CB8AC3E}">
        <p14:creationId xmlns:p14="http://schemas.microsoft.com/office/powerpoint/2010/main" val="377104991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the fall-out of the COVID-19 pandemic, disproportionately impacting Community of Color – and how this also manifested with resultant vaccine hesitancy and structural (including lack of access – transportation, language, job loss, lack of paid sick leave, loss of housing, </a:t>
            </a:r>
            <a:r>
              <a:rPr lang="en-US" dirty="0" err="1"/>
              <a:t>etc</a:t>
            </a:r>
            <a:r>
              <a:rPr lang="en-US" dirty="0"/>
              <a:t>) barriers to vaccine uptake.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116</a:t>
            </a:fld>
            <a:endParaRPr lang="en-US"/>
          </a:p>
        </p:txBody>
      </p:sp>
    </p:spTree>
    <p:extLst>
      <p:ext uri="{BB962C8B-B14F-4D97-AF65-F5344CB8AC3E}">
        <p14:creationId xmlns:p14="http://schemas.microsoft.com/office/powerpoint/2010/main" val="16924778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Johnson-</a:t>
            </a:r>
            <a:r>
              <a:rPr lang="en-US" dirty="0" err="1"/>
              <a:t>Agbakwu</a:t>
            </a:r>
            <a:r>
              <a:rPr lang="en-US" dirty="0"/>
              <a:t>, et al. J Racial Ethnic Health Disparities, 2020</a:t>
            </a:r>
          </a:p>
          <a:p>
            <a:endParaRPr lang="en-US" dirty="0"/>
          </a:p>
          <a:p>
            <a:r>
              <a:rPr lang="en-US" dirty="0"/>
              <a:t>Let’s push the envelope to demand greater rigor in the conduction of research/clinical trials inclusive of communities of color</a:t>
            </a:r>
          </a:p>
          <a:p>
            <a:endParaRPr lang="en-US" dirty="0"/>
          </a:p>
          <a:p>
            <a:r>
              <a:rPr lang="en-US" dirty="0"/>
              <a:t>Cultivate cultural health capital – examine the structure of visits, information-sharing, counseling practices, including information delivery, and how clinicians and staff help patients navigate visits. </a:t>
            </a:r>
          </a:p>
          <a:p>
            <a:endParaRPr lang="en-US" dirty="0"/>
          </a:p>
          <a:p>
            <a:r>
              <a:rPr lang="en-US" dirty="0"/>
              <a:t>Cultural health capital fosters relationship-building, and ultimately may reduce persistent health inequities. </a:t>
            </a:r>
          </a:p>
          <a:p>
            <a:endParaRPr lang="en-US" dirty="0"/>
          </a:p>
          <a:p>
            <a:r>
              <a:rPr lang="en-US" dirty="0"/>
              <a:t>Institutions can enhance care experiences by exploring their role in naming, acknowledging, and dismantling systemic and structural inequities that perpetuate disadvantage</a:t>
            </a:r>
          </a:p>
          <a:p>
            <a:endParaRPr lang="en-US" dirty="0"/>
          </a:p>
          <a:p>
            <a:r>
              <a:rPr lang="en-US" dirty="0"/>
              <a:t>Cultural health capital influences decision-making, satisfaction, and health care utilization. </a:t>
            </a:r>
          </a:p>
          <a:p>
            <a:endParaRPr lang="en-US" dirty="0"/>
          </a:p>
          <a:p>
            <a:r>
              <a:rPr lang="en-US" dirty="0"/>
              <a:t>Future research should assess the cumulative and long-term effects of cultural health capital to determine how it might be leverage to reduce long-standing health care inequities and outcomes. </a:t>
            </a:r>
          </a:p>
          <a:p>
            <a:endParaRPr lang="en-US" dirty="0"/>
          </a:p>
          <a:p>
            <a:r>
              <a:rPr lang="en-US" dirty="0"/>
              <a:t>(Logan et al Qual Health Research, 2021)</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117</a:t>
            </a:fld>
            <a:endParaRPr lang="en-US"/>
          </a:p>
        </p:txBody>
      </p:sp>
    </p:spTree>
    <p:extLst>
      <p:ext uri="{BB962C8B-B14F-4D97-AF65-F5344CB8AC3E}">
        <p14:creationId xmlns:p14="http://schemas.microsoft.com/office/powerpoint/2010/main" val="259549436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Johnson-</a:t>
            </a:r>
            <a:r>
              <a:rPr lang="en-US" dirty="0" err="1"/>
              <a:t>Agbakwu</a:t>
            </a:r>
            <a:r>
              <a:rPr lang="en-US" dirty="0"/>
              <a:t>, et al. J Racial Ethnic Health Disparities, 2020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Silence and complicity are both corrosive and destructive</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118</a:t>
            </a:fld>
            <a:endParaRPr lang="en-US"/>
          </a:p>
        </p:txBody>
      </p:sp>
    </p:spTree>
    <p:extLst>
      <p:ext uri="{BB962C8B-B14F-4D97-AF65-F5344CB8AC3E}">
        <p14:creationId xmlns:p14="http://schemas.microsoft.com/office/powerpoint/2010/main" val="9024465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Adapted from: Alisha Moreland-</a:t>
            </a:r>
            <a:r>
              <a:rPr kumimoji="0" lang="en-US"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Capuia</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MD (</a:t>
            </a:r>
            <a:r>
              <a:rPr kumimoji="0" lang="en-US" sz="1200" b="0" i="0" u="none" strike="noStrike" kern="1200" cap="none" spc="0" normalizeH="0" baseline="0" noProof="0" dirty="0">
                <a:ln>
                  <a:noFill/>
                </a:ln>
                <a:solidFill>
                  <a:srgbClr val="C00000"/>
                </a:solidFill>
                <a:effectLst/>
                <a:uLnTx/>
                <a:uFillTx/>
                <a:latin typeface="Arial" panose="020B0604020202020204" pitchFamily="34" charset="0"/>
                <a:ea typeface="+mn-ea"/>
                <a:cs typeface="+mn-cs"/>
                <a:hlinkClick r:id="rId3">
                  <a:extLst>
                    <a:ext uri="{A12FA001-AC4F-418D-AE19-62706E023703}">
                      <ahyp:hlinkClr xmlns:ahyp="http://schemas.microsoft.com/office/drawing/2018/hyperlinkcolor" val="tx"/>
                    </a:ext>
                  </a:extLst>
                </a:hlinkClick>
              </a:rPr>
              <a:t>HOME | Dr. AMC (dralishamorelandcapuia.com)</a:t>
            </a:r>
            <a:r>
              <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119</a:t>
            </a:fld>
            <a:endParaRPr lang="en-US"/>
          </a:p>
        </p:txBody>
      </p:sp>
    </p:spTree>
    <p:extLst>
      <p:ext uri="{BB962C8B-B14F-4D97-AF65-F5344CB8AC3E}">
        <p14:creationId xmlns:p14="http://schemas.microsoft.com/office/powerpoint/2010/main" val="18497247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p>
          <a:p>
            <a:r>
              <a:rPr lang="en-US" dirty="0"/>
              <a:t>WHO (World Health Organization), global prevalence database (201.3) using World Bank regions.24</a:t>
            </a:r>
          </a:p>
        </p:txBody>
      </p:sp>
      <p:sp>
        <p:nvSpPr>
          <p:cNvPr id="4" name="Slide Number Placeholder 3"/>
          <p:cNvSpPr>
            <a:spLocks noGrp="1"/>
          </p:cNvSpPr>
          <p:nvPr>
            <p:ph type="sldNum" sz="quarter" idx="5"/>
          </p:nvPr>
        </p:nvSpPr>
        <p:spPr/>
        <p:txBody>
          <a:bodyPr/>
          <a:lstStyle/>
          <a:p>
            <a:fld id="{C9B80B2D-5AA8-4CEB-AE44-47CDFCA8B2A8}" type="slidenum">
              <a:rPr lang="en-US" smtClean="0"/>
              <a:t>121</a:t>
            </a:fld>
            <a:endParaRPr lang="en-US"/>
          </a:p>
        </p:txBody>
      </p:sp>
    </p:spTree>
    <p:extLst>
      <p:ext uri="{BB962C8B-B14F-4D97-AF65-F5344CB8AC3E}">
        <p14:creationId xmlns:p14="http://schemas.microsoft.com/office/powerpoint/2010/main" val="12446548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589FF"/>
                </a:solidFill>
                <a:latin typeface="Open Sans" panose="020B0606030504020204" pitchFamily="34" charset="0"/>
                <a:hlinkClick r:id="rId3"/>
              </a:rPr>
              <a:t>Hotline Statistics | National Human Trafficking Hotline</a:t>
            </a:r>
            <a:r>
              <a:rPr lang="en-US" sz="1200" dirty="0">
                <a:solidFill>
                  <a:srgbClr val="1589FF"/>
                </a:solidFill>
                <a:latin typeface="Open Sans" panose="020B0606030504020204" pitchFamily="34" charset="0"/>
              </a:rPr>
              <a:t>, 2021</a:t>
            </a:r>
            <a:endParaRPr lang="en-US" b="0" i="0" dirty="0">
              <a:solidFill>
                <a:srgbClr val="444444"/>
              </a:solidFill>
              <a:effectLst/>
              <a:latin typeface="Open Sans" panose="020B0606030504020204" pitchFamily="34" charset="0"/>
            </a:endParaRPr>
          </a:p>
          <a:p>
            <a:pPr algn="l"/>
            <a:endParaRPr lang="en-US" b="0" i="0" dirty="0">
              <a:solidFill>
                <a:srgbClr val="444444"/>
              </a:solidFill>
              <a:effectLst/>
              <a:latin typeface="Open Sans" panose="020B0606030504020204" pitchFamily="34" charset="0"/>
            </a:endParaRPr>
          </a:p>
          <a:p>
            <a:pPr algn="l"/>
            <a:r>
              <a:rPr lang="en-US" b="0" i="0" dirty="0">
                <a:solidFill>
                  <a:srgbClr val="444444"/>
                </a:solidFill>
                <a:effectLst/>
                <a:latin typeface="Open Sans" panose="020B0606030504020204" pitchFamily="34" charset="0"/>
              </a:rPr>
              <a:t>Here are the 10 states with the highest rates of human trafficking:</a:t>
            </a:r>
          </a:p>
          <a:p>
            <a:pPr algn="l">
              <a:buFont typeface="+mj-lt"/>
              <a:buAutoNum type="arabicPeriod"/>
            </a:pPr>
            <a:r>
              <a:rPr lang="en-US" b="0" i="0" u="none" strike="noStrike" dirty="0">
                <a:solidFill>
                  <a:srgbClr val="337AB7"/>
                </a:solidFill>
                <a:effectLst/>
                <a:latin typeface="Open Sans" panose="020B0606030504020204" pitchFamily="34" charset="0"/>
                <a:hlinkClick r:id="rId4"/>
              </a:rPr>
              <a:t>Nevada</a:t>
            </a:r>
            <a:r>
              <a:rPr lang="en-US" b="0" i="0" dirty="0">
                <a:solidFill>
                  <a:srgbClr val="444444"/>
                </a:solidFill>
                <a:effectLst/>
                <a:latin typeface="Open Sans" panose="020B0606030504020204" pitchFamily="34" charset="0"/>
              </a:rPr>
              <a:t> (7.50 per 100k)</a:t>
            </a:r>
          </a:p>
          <a:p>
            <a:pPr algn="l">
              <a:buFont typeface="+mj-lt"/>
              <a:buAutoNum type="arabicPeriod"/>
            </a:pPr>
            <a:r>
              <a:rPr lang="en-US" b="0" i="0" u="none" strike="noStrike" dirty="0">
                <a:solidFill>
                  <a:srgbClr val="337AB7"/>
                </a:solidFill>
                <a:effectLst/>
                <a:latin typeface="Open Sans" panose="020B0606030504020204" pitchFamily="34" charset="0"/>
                <a:hlinkClick r:id="rId5"/>
              </a:rPr>
              <a:t>Mississippi</a:t>
            </a:r>
            <a:r>
              <a:rPr lang="en-US" b="0" i="0" dirty="0">
                <a:solidFill>
                  <a:srgbClr val="444444"/>
                </a:solidFill>
                <a:effectLst/>
                <a:latin typeface="Open Sans" panose="020B0606030504020204" pitchFamily="34" charset="0"/>
              </a:rPr>
              <a:t> (4.99 per 100k)</a:t>
            </a:r>
          </a:p>
          <a:p>
            <a:pPr algn="l">
              <a:buFont typeface="+mj-lt"/>
              <a:buAutoNum type="arabicPeriod"/>
            </a:pPr>
            <a:r>
              <a:rPr lang="en-US" b="0" i="0" u="none" strike="noStrike" dirty="0">
                <a:solidFill>
                  <a:srgbClr val="337AB7"/>
                </a:solidFill>
                <a:effectLst/>
                <a:latin typeface="Open Sans" panose="020B0606030504020204" pitchFamily="34" charset="0"/>
                <a:hlinkClick r:id="rId6"/>
              </a:rPr>
              <a:t>Florida</a:t>
            </a:r>
            <a:r>
              <a:rPr lang="en-US" b="0" i="0" dirty="0">
                <a:solidFill>
                  <a:srgbClr val="444444"/>
                </a:solidFill>
                <a:effectLst/>
                <a:latin typeface="Open Sans" panose="020B0606030504020204" pitchFamily="34" charset="0"/>
              </a:rPr>
              <a:t> (4.08 per 100k)</a:t>
            </a:r>
          </a:p>
          <a:p>
            <a:pPr algn="l">
              <a:buFont typeface="+mj-lt"/>
              <a:buAutoNum type="arabicPeriod"/>
            </a:pPr>
            <a:r>
              <a:rPr lang="en-US" b="0" i="0" u="none" strike="noStrike" dirty="0">
                <a:solidFill>
                  <a:srgbClr val="337AB7"/>
                </a:solidFill>
                <a:effectLst/>
                <a:latin typeface="Open Sans" panose="020B0606030504020204" pitchFamily="34" charset="0"/>
                <a:hlinkClick r:id="rId7"/>
              </a:rPr>
              <a:t>Georgia</a:t>
            </a:r>
            <a:r>
              <a:rPr lang="en-US" b="0" i="0" dirty="0">
                <a:solidFill>
                  <a:srgbClr val="444444"/>
                </a:solidFill>
                <a:effectLst/>
                <a:latin typeface="Open Sans" panose="020B0606030504020204" pitchFamily="34" charset="0"/>
              </a:rPr>
              <a:t> (3.85 per 100k)</a:t>
            </a:r>
          </a:p>
          <a:p>
            <a:pPr algn="l">
              <a:buFont typeface="+mj-lt"/>
              <a:buAutoNum type="arabicPeriod"/>
            </a:pPr>
            <a:r>
              <a:rPr lang="en-US" b="0" i="0" u="none" strike="noStrike" dirty="0">
                <a:solidFill>
                  <a:srgbClr val="337AB7"/>
                </a:solidFill>
                <a:effectLst/>
                <a:latin typeface="Open Sans" panose="020B0606030504020204" pitchFamily="34" charset="0"/>
                <a:hlinkClick r:id="rId8"/>
              </a:rPr>
              <a:t>Ohio</a:t>
            </a:r>
            <a:r>
              <a:rPr lang="en-US" b="0" i="0" dirty="0">
                <a:solidFill>
                  <a:srgbClr val="444444"/>
                </a:solidFill>
                <a:effectLst/>
                <a:latin typeface="Open Sans" panose="020B0606030504020204" pitchFamily="34" charset="0"/>
              </a:rPr>
              <a:t> (3.84 per 100k)</a:t>
            </a:r>
          </a:p>
          <a:p>
            <a:pPr algn="l">
              <a:buFont typeface="+mj-lt"/>
              <a:buAutoNum type="arabicPeriod"/>
            </a:pPr>
            <a:r>
              <a:rPr lang="en-US" b="0" i="0" u="none" strike="noStrike" dirty="0">
                <a:solidFill>
                  <a:srgbClr val="337AB7"/>
                </a:solidFill>
                <a:effectLst/>
                <a:latin typeface="Open Sans" panose="020B0606030504020204" pitchFamily="34" charset="0"/>
                <a:hlinkClick r:id="rId9"/>
              </a:rPr>
              <a:t>Delaware</a:t>
            </a:r>
            <a:r>
              <a:rPr lang="en-US" b="0" i="0" dirty="0">
                <a:solidFill>
                  <a:srgbClr val="444444"/>
                </a:solidFill>
                <a:effectLst/>
                <a:latin typeface="Open Sans" panose="020B0606030504020204" pitchFamily="34" charset="0"/>
              </a:rPr>
              <a:t> (3.84 per 100k)</a:t>
            </a:r>
          </a:p>
          <a:p>
            <a:pPr algn="l">
              <a:buFont typeface="+mj-lt"/>
              <a:buAutoNum type="arabicPeriod"/>
            </a:pPr>
            <a:r>
              <a:rPr lang="en-US" b="0" i="0" u="none" strike="noStrike" dirty="0">
                <a:solidFill>
                  <a:srgbClr val="337AB7"/>
                </a:solidFill>
                <a:effectLst/>
                <a:latin typeface="Open Sans" panose="020B0606030504020204" pitchFamily="34" charset="0"/>
                <a:hlinkClick r:id="rId10"/>
              </a:rPr>
              <a:t>California</a:t>
            </a:r>
            <a:r>
              <a:rPr lang="en-US" b="0" i="0" dirty="0">
                <a:solidFill>
                  <a:srgbClr val="444444"/>
                </a:solidFill>
                <a:effectLst/>
                <a:latin typeface="Open Sans" panose="020B0606030504020204" pitchFamily="34" charset="0"/>
              </a:rPr>
              <a:t> (3.80 per 100k)</a:t>
            </a:r>
          </a:p>
          <a:p>
            <a:pPr algn="l">
              <a:buFont typeface="+mj-lt"/>
              <a:buAutoNum type="arabicPeriod"/>
            </a:pPr>
            <a:r>
              <a:rPr lang="en-US" b="0" i="0" u="none" strike="noStrike" dirty="0">
                <a:solidFill>
                  <a:srgbClr val="337AB7"/>
                </a:solidFill>
                <a:effectLst/>
                <a:latin typeface="Open Sans" panose="020B0606030504020204" pitchFamily="34" charset="0"/>
                <a:hlinkClick r:id="rId11"/>
              </a:rPr>
              <a:t>Missouri</a:t>
            </a:r>
            <a:r>
              <a:rPr lang="en-US" b="0" i="0" dirty="0">
                <a:solidFill>
                  <a:srgbClr val="444444"/>
                </a:solidFill>
                <a:effectLst/>
                <a:latin typeface="Open Sans" panose="020B0606030504020204" pitchFamily="34" charset="0"/>
              </a:rPr>
              <a:t> (3.78 per 100k)</a:t>
            </a:r>
          </a:p>
          <a:p>
            <a:pPr algn="l">
              <a:buFont typeface="+mj-lt"/>
              <a:buAutoNum type="arabicPeriod"/>
            </a:pPr>
            <a:r>
              <a:rPr lang="en-US" b="0" i="0" u="none" strike="noStrike" dirty="0">
                <a:solidFill>
                  <a:srgbClr val="337AB7"/>
                </a:solidFill>
                <a:effectLst/>
                <a:latin typeface="Open Sans" panose="020B0606030504020204" pitchFamily="34" charset="0"/>
                <a:hlinkClick r:id="rId12"/>
              </a:rPr>
              <a:t>Michigan</a:t>
            </a:r>
            <a:r>
              <a:rPr lang="en-US" b="0" i="0" dirty="0">
                <a:solidFill>
                  <a:srgbClr val="444444"/>
                </a:solidFill>
                <a:effectLst/>
                <a:latin typeface="Open Sans" panose="020B0606030504020204" pitchFamily="34" charset="0"/>
              </a:rPr>
              <a:t> (3.64 per 100k)</a:t>
            </a:r>
          </a:p>
          <a:p>
            <a:pPr algn="l">
              <a:buFont typeface="+mj-lt"/>
              <a:buAutoNum type="arabicPeriod"/>
            </a:pPr>
            <a:r>
              <a:rPr lang="en-US" b="0" i="0" u="none" strike="noStrike" dirty="0">
                <a:solidFill>
                  <a:srgbClr val="337AB7"/>
                </a:solidFill>
                <a:effectLst/>
                <a:latin typeface="Open Sans" panose="020B0606030504020204" pitchFamily="34" charset="0"/>
                <a:hlinkClick r:id="rId13"/>
              </a:rPr>
              <a:t>Texas</a:t>
            </a:r>
            <a:r>
              <a:rPr lang="en-US" b="0" i="0" dirty="0">
                <a:solidFill>
                  <a:srgbClr val="444444"/>
                </a:solidFill>
                <a:effectLst/>
                <a:latin typeface="Open Sans" panose="020B0606030504020204" pitchFamily="34" charset="0"/>
              </a:rPr>
              <a:t> (3.63 per 100k)</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124</a:t>
            </a:fld>
            <a:endParaRPr lang="en-US"/>
          </a:p>
        </p:txBody>
      </p:sp>
    </p:spTree>
    <p:extLst>
      <p:ext uri="{BB962C8B-B14F-4D97-AF65-F5344CB8AC3E}">
        <p14:creationId xmlns:p14="http://schemas.microsoft.com/office/powerpoint/2010/main" val="373795306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38FEF"/>
                </a:solidFill>
                <a:latin typeface="Calibri"/>
              </a:rPr>
              <a:t>Fukushima AI et al, Int J Human Rights in Healthcare, 2020</a:t>
            </a:r>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126</a:t>
            </a:fld>
            <a:endParaRPr lang="en-US"/>
          </a:p>
        </p:txBody>
      </p:sp>
    </p:spTree>
    <p:extLst>
      <p:ext uri="{BB962C8B-B14F-4D97-AF65-F5344CB8AC3E}">
        <p14:creationId xmlns:p14="http://schemas.microsoft.com/office/powerpoint/2010/main" val="222727789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NGO Statement on Women at Risk/International Council of Voluntary Agencies, 2006</a:t>
            </a:r>
          </a:p>
          <a:p>
            <a:endParaRPr lang="en-US" dirty="0"/>
          </a:p>
          <a:p>
            <a:r>
              <a:rPr lang="en-US" dirty="0"/>
              <a:t>There are myriad human rights violations against</a:t>
            </a:r>
            <a:r>
              <a:rPr lang="en-US" baseline="0" dirty="0"/>
              <a:t> displaced women and girls throughout all stages of displacement. Risk is high for all displaced persons, but especially for refugee women and girls. </a:t>
            </a:r>
          </a:p>
          <a:p>
            <a:endParaRPr lang="en-US" baseline="0" dirty="0"/>
          </a:p>
          <a:p>
            <a:r>
              <a:rPr lang="en-US" baseline="0" dirty="0"/>
              <a:t>There is also a systemic failure of international protection measures to avoid further exposure to violence, exploitation, sexual abuse and death</a:t>
            </a:r>
            <a:endParaRPr lang="en-US" dirty="0"/>
          </a:p>
          <a:p>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127</a:t>
            </a:fld>
            <a:endParaRPr lang="en-US"/>
          </a:p>
        </p:txBody>
      </p:sp>
    </p:spTree>
    <p:extLst>
      <p:ext uri="{BB962C8B-B14F-4D97-AF65-F5344CB8AC3E}">
        <p14:creationId xmlns:p14="http://schemas.microsoft.com/office/powerpoint/2010/main" val="20750203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References:</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NGO Statement on Women at Risk/International Council of Voluntary Agencies, 2006</a:t>
            </a:r>
          </a:p>
          <a:p>
            <a:endParaRPr lang="en-US" dirty="0"/>
          </a:p>
          <a:p>
            <a:r>
              <a:rPr lang="en-US" dirty="0"/>
              <a:t>In</a:t>
            </a:r>
            <a:r>
              <a:rPr lang="en-US" baseline="0" dirty="0"/>
              <a:t> determining the criteria for resettlement there are challenges women/girls face that are specific to gender/sex. </a:t>
            </a:r>
            <a:endParaRPr lang="en-US" dirty="0"/>
          </a:p>
          <a:p>
            <a:endParaRPr lang="en-US" dirty="0"/>
          </a:p>
          <a:p>
            <a:r>
              <a:rPr lang="en-US" dirty="0"/>
              <a:t>Although</a:t>
            </a:r>
            <a:r>
              <a:rPr lang="en-US" baseline="0" dirty="0"/>
              <a:t> resettlement criteria for ‘women-at-risk’ has been established by UNHCR, problems with its execution continues namely due to:</a:t>
            </a:r>
          </a:p>
          <a:p>
            <a:endParaRPr lang="en-US" baseline="0" dirty="0"/>
          </a:p>
          <a:p>
            <a:r>
              <a:rPr lang="en-US" baseline="0" dirty="0"/>
              <a:t>Confusion over the definition of who constitutes a ‘woman-at-risk’</a:t>
            </a:r>
          </a:p>
          <a:p>
            <a:r>
              <a:rPr lang="en-US" baseline="0" dirty="0"/>
              <a:t>Inconsistency between UNHCRs resettlement criteria and the ones various countries are applying</a:t>
            </a:r>
          </a:p>
          <a:p>
            <a:r>
              <a:rPr lang="en-US" baseline="0" dirty="0"/>
              <a:t>Failures in implementation due in part to lack of adequate training of all staff involved in resettlement processes</a:t>
            </a:r>
          </a:p>
          <a:p>
            <a:r>
              <a:rPr lang="en-US" baseline="0" dirty="0"/>
              <a:t>Disregard of rape and sexual abuse as sufficient grounds for resettlement</a:t>
            </a:r>
          </a:p>
          <a:p>
            <a:r>
              <a:rPr lang="en-US" baseline="0" dirty="0"/>
              <a:t>A culture of distrust of refugees’ stories</a:t>
            </a:r>
          </a:p>
          <a:p>
            <a:r>
              <a:rPr lang="en-US" baseline="0" dirty="0"/>
              <a:t>Disbelief in the extent of the abuses women and girls are facing</a:t>
            </a:r>
          </a:p>
          <a:p>
            <a:r>
              <a:rPr lang="en-US" baseline="0" dirty="0"/>
              <a:t>Lack of access to resettlement</a:t>
            </a:r>
          </a:p>
          <a:p>
            <a:r>
              <a:rPr lang="en-US" baseline="0" dirty="0"/>
              <a:t>Lack of access to education</a:t>
            </a:r>
          </a:p>
          <a:p>
            <a:r>
              <a:rPr lang="en-US" baseline="0" dirty="0"/>
              <a:t>Poor quality physical, social, and legal protection</a:t>
            </a:r>
          </a:p>
          <a:p>
            <a:r>
              <a:rPr lang="en-US" baseline="0" dirty="0"/>
              <a:t>Slow response time among resettlement countries</a:t>
            </a:r>
            <a:endParaRPr lang="en-US" dirty="0"/>
          </a:p>
        </p:txBody>
      </p:sp>
      <p:sp>
        <p:nvSpPr>
          <p:cNvPr id="4" name="Slide Number Placeholder 3"/>
          <p:cNvSpPr>
            <a:spLocks noGrp="1"/>
          </p:cNvSpPr>
          <p:nvPr>
            <p:ph type="sldNum" sz="quarter" idx="5"/>
          </p:nvPr>
        </p:nvSpPr>
        <p:spPr/>
        <p:txBody>
          <a:bodyPr/>
          <a:lstStyle/>
          <a:p>
            <a:fld id="{C9B80B2D-5AA8-4CEB-AE44-47CDFCA8B2A8}" type="slidenum">
              <a:rPr lang="en-US" smtClean="0"/>
              <a:t>128</a:t>
            </a:fld>
            <a:endParaRPr lang="en-US"/>
          </a:p>
        </p:txBody>
      </p:sp>
    </p:spTree>
    <p:extLst>
      <p:ext uri="{BB962C8B-B14F-4D97-AF65-F5344CB8AC3E}">
        <p14:creationId xmlns:p14="http://schemas.microsoft.com/office/powerpoint/2010/main" val="2802678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EB7ED86-B338-46E9-BF4D-C29C5733774C}"/>
              </a:ext>
            </a:extLst>
          </p:cNvPr>
          <p:cNvSpPr>
            <a:spLocks noGrp="1"/>
          </p:cNvSpPr>
          <p:nvPr>
            <p:ph type="subTitle" idx="1"/>
          </p:nvPr>
        </p:nvSpPr>
        <p:spPr>
          <a:xfrm>
            <a:off x="1523999" y="5510201"/>
            <a:ext cx="9144000" cy="694113"/>
          </a:xfrm>
        </p:spPr>
        <p:txBody>
          <a:bodyPr anchor="ct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F51685A-38AC-4B51-823D-99E4C6E7E40E}"/>
              </a:ext>
            </a:extLst>
          </p:cNvPr>
          <p:cNvSpPr>
            <a:spLocks noGrp="1"/>
          </p:cNvSpPr>
          <p:nvPr>
            <p:ph type="dt" sz="half" idx="10"/>
          </p:nvPr>
        </p:nvSpPr>
        <p:spPr/>
        <p:txBody>
          <a:bodyPr/>
          <a:lstStyle/>
          <a:p>
            <a:fld id="{BFA9C07D-D88C-4E76-9170-476E370653E5}" type="datetimeFigureOut">
              <a:rPr lang="en-US" smtClean="0"/>
              <a:t>7/11/2023</a:t>
            </a:fld>
            <a:endParaRPr lang="en-US"/>
          </a:p>
        </p:txBody>
      </p:sp>
      <p:sp>
        <p:nvSpPr>
          <p:cNvPr id="5" name="Footer Placeholder 4">
            <a:extLst>
              <a:ext uri="{FF2B5EF4-FFF2-40B4-BE49-F238E27FC236}">
                <a16:creationId xmlns:a16="http://schemas.microsoft.com/office/drawing/2014/main" id="{9C3AEA26-6DFD-490D-87AC-FA42DC070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1F267C-5187-4DCD-A0AB-AC01884FF499}"/>
              </a:ext>
            </a:extLst>
          </p:cNvPr>
          <p:cNvSpPr>
            <a:spLocks noGrp="1"/>
          </p:cNvSpPr>
          <p:nvPr>
            <p:ph type="sldNum" sz="quarter" idx="12"/>
          </p:nvPr>
        </p:nvSpPr>
        <p:spPr/>
        <p:txBody>
          <a:bodyPr/>
          <a:lstStyle/>
          <a:p>
            <a:fld id="{85E3B5F4-58D8-4063-B0DA-7CE23513C4D7}" type="slidenum">
              <a:rPr lang="en-US" smtClean="0"/>
              <a:t>‹#›</a:t>
            </a:fld>
            <a:endParaRPr lang="en-US"/>
          </a:p>
        </p:txBody>
      </p:sp>
      <p:sp>
        <p:nvSpPr>
          <p:cNvPr id="7" name="Rectangle 6">
            <a:extLst>
              <a:ext uri="{FF2B5EF4-FFF2-40B4-BE49-F238E27FC236}">
                <a16:creationId xmlns:a16="http://schemas.microsoft.com/office/drawing/2014/main" id="{0E042603-6875-4409-80F2-91C7072EECBC}"/>
              </a:ext>
            </a:extLst>
          </p:cNvPr>
          <p:cNvSpPr/>
          <p:nvPr userDrawn="1"/>
        </p:nvSpPr>
        <p:spPr>
          <a:xfrm>
            <a:off x="0" y="1048743"/>
            <a:ext cx="12192000" cy="15203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424FEA3-6075-4A14-BAB1-2462E942AF2C}"/>
              </a:ext>
            </a:extLst>
          </p:cNvPr>
          <p:cNvSpPr txBox="1"/>
          <p:nvPr userDrawn="1"/>
        </p:nvSpPr>
        <p:spPr>
          <a:xfrm>
            <a:off x="0" y="6413698"/>
            <a:ext cx="6301048"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2021 International Society for the Study of Women’s Sexual Health, Inc.</a:t>
            </a:r>
          </a:p>
          <a:p>
            <a:endParaRPr lang="en-US" dirty="0"/>
          </a:p>
        </p:txBody>
      </p:sp>
      <p:pic>
        <p:nvPicPr>
          <p:cNvPr id="11" name="Picture 10" descr="A close up of a logo&#10;&#10;Description automatically generated">
            <a:extLst>
              <a:ext uri="{FF2B5EF4-FFF2-40B4-BE49-F238E27FC236}">
                <a16:creationId xmlns:a16="http://schemas.microsoft.com/office/drawing/2014/main" id="{A6D525BE-54C0-452C-BBBE-13BF0F2CD3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0831" y="1258887"/>
            <a:ext cx="6510337" cy="4340225"/>
          </a:xfrm>
          <a:prstGeom prst="rect">
            <a:avLst/>
          </a:prstGeom>
        </p:spPr>
      </p:pic>
      <p:sp>
        <p:nvSpPr>
          <p:cNvPr id="13" name="Title 1">
            <a:extLst>
              <a:ext uri="{FF2B5EF4-FFF2-40B4-BE49-F238E27FC236}">
                <a16:creationId xmlns:a16="http://schemas.microsoft.com/office/drawing/2014/main" id="{C3292808-ECD1-43D1-A800-560548B35026}"/>
              </a:ext>
            </a:extLst>
          </p:cNvPr>
          <p:cNvSpPr>
            <a:spLocks noGrp="1"/>
          </p:cNvSpPr>
          <p:nvPr>
            <p:ph type="ctrTitle"/>
          </p:nvPr>
        </p:nvSpPr>
        <p:spPr>
          <a:xfrm>
            <a:off x="838200" y="9797"/>
            <a:ext cx="10515600" cy="1038946"/>
          </a:xfrm>
        </p:spPr>
        <p:txBody>
          <a:bodyPr anchor="ctr">
            <a:normAutofit/>
          </a:bodyPr>
          <a:lstStyle>
            <a:lvl1pPr algn="ctr">
              <a:defRPr sz="4400">
                <a:latin typeface="+mn-lt"/>
              </a:defRPr>
            </a:lvl1pPr>
          </a:lstStyle>
          <a:p>
            <a:r>
              <a:rPr lang="en-US" dirty="0"/>
              <a:t>Click to edit Master title style</a:t>
            </a:r>
          </a:p>
        </p:txBody>
      </p:sp>
    </p:spTree>
    <p:extLst>
      <p:ext uri="{BB962C8B-B14F-4D97-AF65-F5344CB8AC3E}">
        <p14:creationId xmlns:p14="http://schemas.microsoft.com/office/powerpoint/2010/main" val="119845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7407B3-EC33-4774-ABF6-FBD54E2EBB3F}"/>
              </a:ext>
            </a:extLst>
          </p:cNvPr>
          <p:cNvSpPr>
            <a:spLocks noGrp="1"/>
          </p:cNvSpPr>
          <p:nvPr>
            <p:ph type="dt" sz="half" idx="10"/>
          </p:nvPr>
        </p:nvSpPr>
        <p:spPr/>
        <p:txBody>
          <a:bodyPr/>
          <a:lstStyle/>
          <a:p>
            <a:fld id="{BFA9C07D-D88C-4E76-9170-476E370653E5}" type="datetimeFigureOut">
              <a:rPr lang="en-US" smtClean="0"/>
              <a:t>7/11/2023</a:t>
            </a:fld>
            <a:endParaRPr lang="en-US"/>
          </a:p>
        </p:txBody>
      </p:sp>
      <p:sp>
        <p:nvSpPr>
          <p:cNvPr id="5" name="Footer Placeholder 4">
            <a:extLst>
              <a:ext uri="{FF2B5EF4-FFF2-40B4-BE49-F238E27FC236}">
                <a16:creationId xmlns:a16="http://schemas.microsoft.com/office/drawing/2014/main" id="{A94C4E54-4807-44DF-AA9A-E1F5235D2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ED26F-1C84-4F1A-A6CA-B00526524A69}"/>
              </a:ext>
            </a:extLst>
          </p:cNvPr>
          <p:cNvSpPr>
            <a:spLocks noGrp="1"/>
          </p:cNvSpPr>
          <p:nvPr>
            <p:ph type="sldNum" sz="quarter" idx="12"/>
          </p:nvPr>
        </p:nvSpPr>
        <p:spPr/>
        <p:txBody>
          <a:bodyPr/>
          <a:lstStyle/>
          <a:p>
            <a:fld id="{85E3B5F4-58D8-4063-B0DA-7CE23513C4D7}" type="slidenum">
              <a:rPr lang="en-US" smtClean="0"/>
              <a:t>‹#›</a:t>
            </a:fld>
            <a:endParaRPr lang="en-US"/>
          </a:p>
        </p:txBody>
      </p:sp>
      <p:sp>
        <p:nvSpPr>
          <p:cNvPr id="7" name="Title 1">
            <a:extLst>
              <a:ext uri="{FF2B5EF4-FFF2-40B4-BE49-F238E27FC236}">
                <a16:creationId xmlns:a16="http://schemas.microsoft.com/office/drawing/2014/main" id="{70143855-FA47-417A-807F-4688C3FF4B15}"/>
              </a:ext>
            </a:extLst>
          </p:cNvPr>
          <p:cNvSpPr>
            <a:spLocks noGrp="1"/>
          </p:cNvSpPr>
          <p:nvPr>
            <p:ph type="ctrTitle"/>
          </p:nvPr>
        </p:nvSpPr>
        <p:spPr>
          <a:xfrm>
            <a:off x="838200" y="9797"/>
            <a:ext cx="10515600" cy="1038946"/>
          </a:xfrm>
        </p:spPr>
        <p:txBody>
          <a:bodyPr anchor="ctr">
            <a:normAutofit/>
          </a:bodyPr>
          <a:lstStyle>
            <a:lvl1pPr algn="ctr">
              <a:defRPr sz="4400">
                <a:latin typeface="+mn-lt"/>
              </a:defRPr>
            </a:lvl1pPr>
          </a:lstStyle>
          <a:p>
            <a:r>
              <a:rPr lang="en-US" dirty="0"/>
              <a:t>Click to edit Master title style</a:t>
            </a:r>
          </a:p>
        </p:txBody>
      </p:sp>
      <p:sp>
        <p:nvSpPr>
          <p:cNvPr id="8" name="Rectangle 7">
            <a:extLst>
              <a:ext uri="{FF2B5EF4-FFF2-40B4-BE49-F238E27FC236}">
                <a16:creationId xmlns:a16="http://schemas.microsoft.com/office/drawing/2014/main" id="{E7133021-1B1A-4164-B580-20FCB50963EF}"/>
              </a:ext>
            </a:extLst>
          </p:cNvPr>
          <p:cNvSpPr/>
          <p:nvPr userDrawn="1"/>
        </p:nvSpPr>
        <p:spPr>
          <a:xfrm>
            <a:off x="0" y="1048743"/>
            <a:ext cx="12192000" cy="15203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logo&#10;&#10;Description automatically generated">
            <a:extLst>
              <a:ext uri="{FF2B5EF4-FFF2-40B4-BE49-F238E27FC236}">
                <a16:creationId xmlns:a16="http://schemas.microsoft.com/office/drawing/2014/main" id="{AB2535A8-87D6-4F38-87E2-24D16B3CB8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40831" y="1258887"/>
            <a:ext cx="6510337" cy="4340225"/>
          </a:xfrm>
          <a:prstGeom prst="rect">
            <a:avLst/>
          </a:prstGeom>
        </p:spPr>
      </p:pic>
    </p:spTree>
    <p:extLst>
      <p:ext uri="{BB962C8B-B14F-4D97-AF65-F5344CB8AC3E}">
        <p14:creationId xmlns:p14="http://schemas.microsoft.com/office/powerpoint/2010/main" val="161946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368749-3380-4C51-96C4-3B6740EE772E}"/>
              </a:ext>
            </a:extLst>
          </p:cNvPr>
          <p:cNvSpPr>
            <a:spLocks noGrp="1"/>
          </p:cNvSpPr>
          <p:nvPr>
            <p:ph idx="1"/>
          </p:nvPr>
        </p:nvSpPr>
        <p:spPr>
          <a:xfrm>
            <a:off x="838200" y="1363287"/>
            <a:ext cx="10515600" cy="4813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407B3-EC33-4774-ABF6-FBD54E2EBB3F}"/>
              </a:ext>
            </a:extLst>
          </p:cNvPr>
          <p:cNvSpPr>
            <a:spLocks noGrp="1"/>
          </p:cNvSpPr>
          <p:nvPr>
            <p:ph type="dt" sz="half" idx="10"/>
          </p:nvPr>
        </p:nvSpPr>
        <p:spPr/>
        <p:txBody>
          <a:bodyPr/>
          <a:lstStyle/>
          <a:p>
            <a:fld id="{BFA9C07D-D88C-4E76-9170-476E370653E5}" type="datetimeFigureOut">
              <a:rPr lang="en-US" smtClean="0"/>
              <a:t>7/11/2023</a:t>
            </a:fld>
            <a:endParaRPr lang="en-US"/>
          </a:p>
        </p:txBody>
      </p:sp>
      <p:sp>
        <p:nvSpPr>
          <p:cNvPr id="5" name="Footer Placeholder 4">
            <a:extLst>
              <a:ext uri="{FF2B5EF4-FFF2-40B4-BE49-F238E27FC236}">
                <a16:creationId xmlns:a16="http://schemas.microsoft.com/office/drawing/2014/main" id="{A94C4E54-4807-44DF-AA9A-E1F5235D20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ED26F-1C84-4F1A-A6CA-B00526524A69}"/>
              </a:ext>
            </a:extLst>
          </p:cNvPr>
          <p:cNvSpPr>
            <a:spLocks noGrp="1"/>
          </p:cNvSpPr>
          <p:nvPr>
            <p:ph type="sldNum" sz="quarter" idx="12"/>
          </p:nvPr>
        </p:nvSpPr>
        <p:spPr/>
        <p:txBody>
          <a:bodyPr/>
          <a:lstStyle/>
          <a:p>
            <a:fld id="{85E3B5F4-58D8-4063-B0DA-7CE23513C4D7}" type="slidenum">
              <a:rPr lang="en-US" smtClean="0"/>
              <a:t>‹#›</a:t>
            </a:fld>
            <a:endParaRPr lang="en-US"/>
          </a:p>
        </p:txBody>
      </p:sp>
      <p:sp>
        <p:nvSpPr>
          <p:cNvPr id="7" name="Title 1">
            <a:extLst>
              <a:ext uri="{FF2B5EF4-FFF2-40B4-BE49-F238E27FC236}">
                <a16:creationId xmlns:a16="http://schemas.microsoft.com/office/drawing/2014/main" id="{70143855-FA47-417A-807F-4688C3FF4B15}"/>
              </a:ext>
            </a:extLst>
          </p:cNvPr>
          <p:cNvSpPr>
            <a:spLocks noGrp="1"/>
          </p:cNvSpPr>
          <p:nvPr>
            <p:ph type="ctrTitle"/>
          </p:nvPr>
        </p:nvSpPr>
        <p:spPr>
          <a:xfrm>
            <a:off x="838200" y="9797"/>
            <a:ext cx="10515600" cy="1038946"/>
          </a:xfrm>
        </p:spPr>
        <p:txBody>
          <a:bodyPr anchor="ctr">
            <a:normAutofit/>
          </a:bodyPr>
          <a:lstStyle>
            <a:lvl1pPr algn="ctr">
              <a:defRPr sz="4400">
                <a:latin typeface="+mn-lt"/>
              </a:defRPr>
            </a:lvl1pPr>
          </a:lstStyle>
          <a:p>
            <a:r>
              <a:rPr lang="en-US" dirty="0"/>
              <a:t>Click to edit Master title style</a:t>
            </a:r>
          </a:p>
        </p:txBody>
      </p:sp>
      <p:sp>
        <p:nvSpPr>
          <p:cNvPr id="8" name="Rectangle 7">
            <a:extLst>
              <a:ext uri="{FF2B5EF4-FFF2-40B4-BE49-F238E27FC236}">
                <a16:creationId xmlns:a16="http://schemas.microsoft.com/office/drawing/2014/main" id="{E7133021-1B1A-4164-B580-20FCB50963EF}"/>
              </a:ext>
            </a:extLst>
          </p:cNvPr>
          <p:cNvSpPr/>
          <p:nvPr userDrawn="1"/>
        </p:nvSpPr>
        <p:spPr>
          <a:xfrm>
            <a:off x="0" y="1048743"/>
            <a:ext cx="12192000" cy="15203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 up of a logo&#10;&#10;Description automatically generated">
            <a:extLst>
              <a:ext uri="{FF2B5EF4-FFF2-40B4-BE49-F238E27FC236}">
                <a16:creationId xmlns:a16="http://schemas.microsoft.com/office/drawing/2014/main" id="{F6D9BA28-F208-436A-B356-8C08269D152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5209" t="8937" r="16055" b="10536"/>
          <a:stretch/>
        </p:blipFill>
        <p:spPr>
          <a:xfrm>
            <a:off x="10806632" y="5757069"/>
            <a:ext cx="1304925" cy="1019176"/>
          </a:xfrm>
          <a:prstGeom prst="rect">
            <a:avLst/>
          </a:prstGeom>
        </p:spPr>
      </p:pic>
    </p:spTree>
    <p:extLst>
      <p:ext uri="{BB962C8B-B14F-4D97-AF65-F5344CB8AC3E}">
        <p14:creationId xmlns:p14="http://schemas.microsoft.com/office/powerpoint/2010/main" val="2368902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52C560-2039-488E-89F7-06368C74824E}"/>
              </a:ext>
            </a:extLst>
          </p:cNvPr>
          <p:cNvSpPr>
            <a:spLocks noGrp="1"/>
          </p:cNvSpPr>
          <p:nvPr>
            <p:ph sz="half" idx="1"/>
          </p:nvPr>
        </p:nvSpPr>
        <p:spPr>
          <a:xfrm>
            <a:off x="838200" y="1380165"/>
            <a:ext cx="5181600" cy="47967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CF21B3-2811-4AC6-916B-8DFF9F321A9C}"/>
              </a:ext>
            </a:extLst>
          </p:cNvPr>
          <p:cNvSpPr>
            <a:spLocks noGrp="1"/>
          </p:cNvSpPr>
          <p:nvPr>
            <p:ph sz="half" idx="2"/>
          </p:nvPr>
        </p:nvSpPr>
        <p:spPr>
          <a:xfrm>
            <a:off x="6172200" y="1380165"/>
            <a:ext cx="5181600" cy="47967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F928C-BF4E-456C-9A94-623CD1998647}"/>
              </a:ext>
            </a:extLst>
          </p:cNvPr>
          <p:cNvSpPr>
            <a:spLocks noGrp="1"/>
          </p:cNvSpPr>
          <p:nvPr>
            <p:ph type="dt" sz="half" idx="10"/>
          </p:nvPr>
        </p:nvSpPr>
        <p:spPr/>
        <p:txBody>
          <a:bodyPr/>
          <a:lstStyle/>
          <a:p>
            <a:fld id="{BFA9C07D-D88C-4E76-9170-476E370653E5}" type="datetimeFigureOut">
              <a:rPr lang="en-US" smtClean="0"/>
              <a:t>7/11/2023</a:t>
            </a:fld>
            <a:endParaRPr lang="en-US" dirty="0"/>
          </a:p>
        </p:txBody>
      </p:sp>
      <p:sp>
        <p:nvSpPr>
          <p:cNvPr id="6" name="Footer Placeholder 5">
            <a:extLst>
              <a:ext uri="{FF2B5EF4-FFF2-40B4-BE49-F238E27FC236}">
                <a16:creationId xmlns:a16="http://schemas.microsoft.com/office/drawing/2014/main" id="{98BD829F-0776-4E49-9320-0D7CD9B5A65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51A272-2C27-4819-8222-BDE8F9CA4928}"/>
              </a:ext>
            </a:extLst>
          </p:cNvPr>
          <p:cNvSpPr>
            <a:spLocks noGrp="1"/>
          </p:cNvSpPr>
          <p:nvPr>
            <p:ph type="sldNum" sz="quarter" idx="12"/>
          </p:nvPr>
        </p:nvSpPr>
        <p:spPr/>
        <p:txBody>
          <a:bodyPr/>
          <a:lstStyle/>
          <a:p>
            <a:fld id="{85E3B5F4-58D8-4063-B0DA-7CE23513C4D7}" type="slidenum">
              <a:rPr lang="en-US" smtClean="0"/>
              <a:t>‹#›</a:t>
            </a:fld>
            <a:endParaRPr lang="en-US"/>
          </a:p>
        </p:txBody>
      </p:sp>
      <p:sp>
        <p:nvSpPr>
          <p:cNvPr id="8" name="Title 1">
            <a:extLst>
              <a:ext uri="{FF2B5EF4-FFF2-40B4-BE49-F238E27FC236}">
                <a16:creationId xmlns:a16="http://schemas.microsoft.com/office/drawing/2014/main" id="{8F80DC5B-1C28-41E5-B372-AFE5B2DBAA25}"/>
              </a:ext>
            </a:extLst>
          </p:cNvPr>
          <p:cNvSpPr>
            <a:spLocks noGrp="1"/>
          </p:cNvSpPr>
          <p:nvPr>
            <p:ph type="ctrTitle"/>
          </p:nvPr>
        </p:nvSpPr>
        <p:spPr>
          <a:xfrm>
            <a:off x="838200" y="9797"/>
            <a:ext cx="10515600" cy="1038946"/>
          </a:xfrm>
        </p:spPr>
        <p:txBody>
          <a:bodyPr anchor="ctr">
            <a:normAutofit/>
          </a:bodyPr>
          <a:lstStyle>
            <a:lvl1pPr algn="ctr">
              <a:defRPr sz="4400">
                <a:latin typeface="+mn-lt"/>
              </a:defRPr>
            </a:lvl1pPr>
          </a:lstStyle>
          <a:p>
            <a:r>
              <a:rPr lang="en-US" dirty="0"/>
              <a:t>Click to edit Master title style</a:t>
            </a:r>
          </a:p>
        </p:txBody>
      </p:sp>
      <p:sp>
        <p:nvSpPr>
          <p:cNvPr id="9" name="Rectangle 8">
            <a:extLst>
              <a:ext uri="{FF2B5EF4-FFF2-40B4-BE49-F238E27FC236}">
                <a16:creationId xmlns:a16="http://schemas.microsoft.com/office/drawing/2014/main" id="{1A9BC771-79C7-4DCC-B4A1-9A12A3CB6141}"/>
              </a:ext>
            </a:extLst>
          </p:cNvPr>
          <p:cNvSpPr/>
          <p:nvPr userDrawn="1"/>
        </p:nvSpPr>
        <p:spPr>
          <a:xfrm>
            <a:off x="0" y="1048743"/>
            <a:ext cx="12192000" cy="15203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logo&#10;&#10;Description automatically generated">
            <a:extLst>
              <a:ext uri="{FF2B5EF4-FFF2-40B4-BE49-F238E27FC236}">
                <a16:creationId xmlns:a16="http://schemas.microsoft.com/office/drawing/2014/main" id="{C73B3759-6A35-40F4-B1CC-936DB83A54F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5209" t="8937" r="16055" b="10536"/>
          <a:stretch/>
        </p:blipFill>
        <p:spPr>
          <a:xfrm>
            <a:off x="10806632" y="5757069"/>
            <a:ext cx="1304925" cy="1019176"/>
          </a:xfrm>
          <a:prstGeom prst="rect">
            <a:avLst/>
          </a:prstGeom>
        </p:spPr>
      </p:pic>
    </p:spTree>
    <p:extLst>
      <p:ext uri="{BB962C8B-B14F-4D97-AF65-F5344CB8AC3E}">
        <p14:creationId xmlns:p14="http://schemas.microsoft.com/office/powerpoint/2010/main" val="3518241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New General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73655-B7E7-4CFC-9DF7-C87EACCE0AE8}"/>
              </a:ext>
            </a:extLst>
          </p:cNvPr>
          <p:cNvSpPr>
            <a:spLocks noGrp="1"/>
          </p:cNvSpPr>
          <p:nvPr>
            <p:ph type="title" hasCustomPrompt="1"/>
          </p:nvPr>
        </p:nvSpPr>
        <p:spPr>
          <a:xfrm>
            <a:off x="721113" y="136527"/>
            <a:ext cx="10965367" cy="823674"/>
          </a:xfrm>
        </p:spPr>
        <p:txBody>
          <a:bodyPr>
            <a:normAutofit/>
          </a:bodyPr>
          <a:lstStyle>
            <a:lvl1pPr algn="ctr">
              <a:defRPr sz="3600">
                <a:latin typeface="+mn-lt"/>
              </a:defRPr>
            </a:lvl1pPr>
          </a:lstStyle>
          <a:p>
            <a:r>
              <a:rPr lang="en-US" dirty="0"/>
              <a:t>Title</a:t>
            </a:r>
          </a:p>
        </p:txBody>
      </p:sp>
      <p:sp>
        <p:nvSpPr>
          <p:cNvPr id="8" name="Content Placeholder 2">
            <a:extLst>
              <a:ext uri="{FF2B5EF4-FFF2-40B4-BE49-F238E27FC236}">
                <a16:creationId xmlns:a16="http://schemas.microsoft.com/office/drawing/2014/main" id="{D3C1795E-0298-49CF-B906-1478E5C44082}"/>
              </a:ext>
            </a:extLst>
          </p:cNvPr>
          <p:cNvSpPr>
            <a:spLocks noGrp="1"/>
          </p:cNvSpPr>
          <p:nvPr>
            <p:ph idx="1" hasCustomPrompt="1"/>
          </p:nvPr>
        </p:nvSpPr>
        <p:spPr>
          <a:xfrm>
            <a:off x="624469" y="1318975"/>
            <a:ext cx="10965367" cy="5443319"/>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2E8F55AB-BAAA-4412-A401-EDB618B25843}"/>
              </a:ext>
            </a:extLst>
          </p:cNvPr>
          <p:cNvSpPr/>
          <p:nvPr userDrawn="1"/>
        </p:nvSpPr>
        <p:spPr>
          <a:xfrm>
            <a:off x="0" y="1048743"/>
            <a:ext cx="12192000" cy="152036"/>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Picture 9" descr="A close up of a logo&#10;&#10;Description automatically generated">
            <a:extLst>
              <a:ext uri="{FF2B5EF4-FFF2-40B4-BE49-F238E27FC236}">
                <a16:creationId xmlns:a16="http://schemas.microsoft.com/office/drawing/2014/main" id="{275718E4-34F3-4AB2-B54C-7003F8EC949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5209" t="8937" r="16055" b="10536"/>
          <a:stretch/>
        </p:blipFill>
        <p:spPr>
          <a:xfrm>
            <a:off x="10407650" y="5800330"/>
            <a:ext cx="1739900" cy="1019176"/>
          </a:xfrm>
          <a:prstGeom prst="rect">
            <a:avLst/>
          </a:prstGeom>
        </p:spPr>
      </p:pic>
      <p:sp>
        <p:nvSpPr>
          <p:cNvPr id="7" name="TextBox 6">
            <a:extLst>
              <a:ext uri="{FF2B5EF4-FFF2-40B4-BE49-F238E27FC236}">
                <a16:creationId xmlns:a16="http://schemas.microsoft.com/office/drawing/2014/main" id="{6D7C7F22-15D8-456B-890A-52704E9B0A5C}"/>
              </a:ext>
            </a:extLst>
          </p:cNvPr>
          <p:cNvSpPr txBox="1"/>
          <p:nvPr userDrawn="1"/>
        </p:nvSpPr>
        <p:spPr>
          <a:xfrm>
            <a:off x="0" y="6413698"/>
            <a:ext cx="6301048"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2022 International Society for the Study of Women’s Sexual Health, Inc.</a:t>
            </a:r>
          </a:p>
          <a:p>
            <a:endParaRPr lang="en-US" dirty="0"/>
          </a:p>
        </p:txBody>
      </p:sp>
    </p:spTree>
    <p:extLst>
      <p:ext uri="{BB962C8B-B14F-4D97-AF65-F5344CB8AC3E}">
        <p14:creationId xmlns:p14="http://schemas.microsoft.com/office/powerpoint/2010/main" val="33226313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A9F0A4-ABBF-4126-9797-00D6665D47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EE5888-941D-4C1E-A370-DA0CCE9E1A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6C3E1-9768-4BAE-AE39-01041B9348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A9C07D-D88C-4E76-9170-476E370653E5}" type="datetimeFigureOut">
              <a:rPr lang="en-US" smtClean="0"/>
              <a:t>7/11/2023</a:t>
            </a:fld>
            <a:endParaRPr lang="en-US"/>
          </a:p>
        </p:txBody>
      </p:sp>
      <p:sp>
        <p:nvSpPr>
          <p:cNvPr id="5" name="Footer Placeholder 4">
            <a:extLst>
              <a:ext uri="{FF2B5EF4-FFF2-40B4-BE49-F238E27FC236}">
                <a16:creationId xmlns:a16="http://schemas.microsoft.com/office/drawing/2014/main" id="{D6A016A6-31C1-43D1-8F4D-D8034A05AD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E0E7CD-8C19-4F32-A58C-543558D86B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3B5F4-58D8-4063-B0DA-7CE23513C4D7}" type="slidenum">
              <a:rPr lang="en-US" smtClean="0"/>
              <a:t>‹#›</a:t>
            </a:fld>
            <a:endParaRPr lang="en-US"/>
          </a:p>
        </p:txBody>
      </p:sp>
      <p:sp>
        <p:nvSpPr>
          <p:cNvPr id="7" name="TextBox 6">
            <a:extLst>
              <a:ext uri="{FF2B5EF4-FFF2-40B4-BE49-F238E27FC236}">
                <a16:creationId xmlns:a16="http://schemas.microsoft.com/office/drawing/2014/main" id="{41795EFD-E1AC-4077-81F0-7D1B21AA4597}"/>
              </a:ext>
            </a:extLst>
          </p:cNvPr>
          <p:cNvSpPr txBox="1"/>
          <p:nvPr userDrawn="1"/>
        </p:nvSpPr>
        <p:spPr>
          <a:xfrm>
            <a:off x="0" y="6413698"/>
            <a:ext cx="6301048"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2023 International Society for the Study of Women’s Sexual Health, Inc.</a:t>
            </a:r>
          </a:p>
          <a:p>
            <a:endParaRPr lang="en-US" dirty="0"/>
          </a:p>
        </p:txBody>
      </p:sp>
    </p:spTree>
    <p:extLst>
      <p:ext uri="{BB962C8B-B14F-4D97-AF65-F5344CB8AC3E}">
        <p14:creationId xmlns:p14="http://schemas.microsoft.com/office/powerpoint/2010/main" val="100030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2"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3.JP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45.JP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44.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49.JP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51.JP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52.JP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53.JP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63.JP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68.JP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69.JP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70.JP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82.JP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83.JP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84.JP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189.JP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90.JP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193.JP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195.JP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98.JP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3" Type="http://schemas.openxmlformats.org/officeDocument/2006/relationships/image" Target="../media/image200.JP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201.JP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202.JP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207.JP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209.JP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211.JP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3" Type="http://schemas.openxmlformats.org/officeDocument/2006/relationships/image" Target="../media/image215.JP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216.JP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218.JPG"/><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3" Type="http://schemas.openxmlformats.org/officeDocument/2006/relationships/image" Target="../media/image219.JP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3" Type="http://schemas.openxmlformats.org/officeDocument/2006/relationships/image" Target="../media/image224.JP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30.JP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232.JP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3" Type="http://schemas.openxmlformats.org/officeDocument/2006/relationships/image" Target="../media/image234.JP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3" Type="http://schemas.openxmlformats.org/officeDocument/2006/relationships/image" Target="../media/image236.JP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0.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245.JPG"/><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3" Type="http://schemas.openxmlformats.org/officeDocument/2006/relationships/image" Target="../media/image247.JPG"/><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3" Type="http://schemas.openxmlformats.org/officeDocument/2006/relationships/image" Target="../media/image248.JP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0.xml.rels><?xml version="1.0" encoding="UTF-8" standalone="yes"?>
<Relationships xmlns="http://schemas.openxmlformats.org/package/2006/relationships"><Relationship Id="rId2" Type="http://schemas.openxmlformats.org/officeDocument/2006/relationships/image" Target="../media/image251.JP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52.JP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253.JP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3" Type="http://schemas.openxmlformats.org/officeDocument/2006/relationships/image" Target="../media/image254.JPG"/><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3" Type="http://schemas.openxmlformats.org/officeDocument/2006/relationships/image" Target="../media/image256.JPG"/><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3" Type="http://schemas.openxmlformats.org/officeDocument/2006/relationships/image" Target="../media/image258.JPG"/><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image" Target="../media/image260.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0.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3" Type="http://schemas.openxmlformats.org/officeDocument/2006/relationships/image" Target="../media/image263.JP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3" Type="http://schemas.openxmlformats.org/officeDocument/2006/relationships/image" Target="../media/image266.JP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image" Target="../media/image267.JP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image" Target="../media/image269.JP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69.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image" Target="../media/image271.JPG"/><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72.xml.rels><?xml version="1.0" encoding="UTF-8" standalone="yes"?>
<Relationships xmlns="http://schemas.openxmlformats.org/package/2006/relationships"><Relationship Id="rId3" Type="http://schemas.openxmlformats.org/officeDocument/2006/relationships/image" Target="../media/image273.JPG"/><Relationship Id="rId2" Type="http://schemas.openxmlformats.org/officeDocument/2006/relationships/notesSlide" Target="../notesSlides/notesSlide222.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image" Target="../media/image274.JPG"/><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3" Type="http://schemas.openxmlformats.org/officeDocument/2006/relationships/image" Target="../media/image275.JPG"/><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3" Type="http://schemas.openxmlformats.org/officeDocument/2006/relationships/image" Target="../media/image276.JPG"/><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3" Type="http://schemas.openxmlformats.org/officeDocument/2006/relationships/image" Target="../media/image277.JPG"/><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77.xml.rels><?xml version="1.0" encoding="UTF-8" standalone="yes"?>
<Relationships xmlns="http://schemas.openxmlformats.org/package/2006/relationships"><Relationship Id="rId3" Type="http://schemas.openxmlformats.org/officeDocument/2006/relationships/image" Target="../media/image278.JPG"/><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notesSlide" Target="../notesSlides/notesSlide227.xml"/><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notesSlide" Target="../notesSlides/notesSlide229.xml"/><Relationship Id="rId1" Type="http://schemas.openxmlformats.org/officeDocument/2006/relationships/slideLayout" Target="../slideLayouts/slideLayout4.xml"/></Relationships>
</file>

<file path=ppt/slides/_rels/slide281.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82.xml.rels><?xml version="1.0" encoding="UTF-8" standalone="yes"?>
<Relationships xmlns="http://schemas.openxmlformats.org/package/2006/relationships"><Relationship Id="rId3" Type="http://schemas.openxmlformats.org/officeDocument/2006/relationships/image" Target="../media/image283.JPG"/><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3" Type="http://schemas.openxmlformats.org/officeDocument/2006/relationships/image" Target="../media/image284.JPG"/><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84.xml.rels><?xml version="1.0" encoding="UTF-8" standalone="yes"?>
<Relationships xmlns="http://schemas.openxmlformats.org/package/2006/relationships"><Relationship Id="rId3" Type="http://schemas.openxmlformats.org/officeDocument/2006/relationships/image" Target="../media/image285.JPG"/><Relationship Id="rId2" Type="http://schemas.openxmlformats.org/officeDocument/2006/relationships/notesSlide" Target="../notesSlides/notesSlide233.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86.xml.rels><?xml version="1.0" encoding="UTF-8" standalone="yes"?>
<Relationships xmlns="http://schemas.openxmlformats.org/package/2006/relationships"><Relationship Id="rId2" Type="http://schemas.openxmlformats.org/officeDocument/2006/relationships/image" Target="../media/image287.JPG"/><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image" Target="../media/image288.JPG"/><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image" Target="../media/image289.JPG"/><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3" Type="http://schemas.openxmlformats.org/officeDocument/2006/relationships/image" Target="../media/image290.JPG"/><Relationship Id="rId2" Type="http://schemas.openxmlformats.org/officeDocument/2006/relationships/notesSlide" Target="../notesSlides/notesSlide23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image" Target="../media/image291.JPG"/><Relationship Id="rId2" Type="http://schemas.openxmlformats.org/officeDocument/2006/relationships/notesSlide" Target="../notesSlides/notesSlide236.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3" Type="http://schemas.openxmlformats.org/officeDocument/2006/relationships/image" Target="../media/image292.JPG"/><Relationship Id="rId2" Type="http://schemas.openxmlformats.org/officeDocument/2006/relationships/notesSlide" Target="../notesSlides/notesSlide237.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3" Type="http://schemas.openxmlformats.org/officeDocument/2006/relationships/image" Target="../media/image293.JPG"/><Relationship Id="rId2" Type="http://schemas.openxmlformats.org/officeDocument/2006/relationships/notesSlide" Target="../notesSlides/notesSlide238.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image" Target="../media/image294.JPG"/><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image" Target="../media/image295.JPG"/><Relationship Id="rId2" Type="http://schemas.openxmlformats.org/officeDocument/2006/relationships/notesSlide" Target="../notesSlides/notesSlide239.xml"/><Relationship Id="rId1" Type="http://schemas.openxmlformats.org/officeDocument/2006/relationships/slideLayout" Target="../slideLayouts/slideLayout3.xml"/></Relationships>
</file>

<file path=ppt/slides/_rels/slide295.xml.rels><?xml version="1.0" encoding="UTF-8" standalone="yes"?>
<Relationships xmlns="http://schemas.openxmlformats.org/package/2006/relationships"><Relationship Id="rId2" Type="http://schemas.openxmlformats.org/officeDocument/2006/relationships/image" Target="../media/image296.JPG"/><Relationship Id="rId1" Type="http://schemas.openxmlformats.org/officeDocument/2006/relationships/slideLayout" Target="../slideLayouts/slideLayout3.xml"/></Relationships>
</file>

<file path=ppt/slides/_rels/slide296.xml.rels><?xml version="1.0" encoding="UTF-8" standalone="yes"?>
<Relationships xmlns="http://schemas.openxmlformats.org/package/2006/relationships"><Relationship Id="rId2" Type="http://schemas.openxmlformats.org/officeDocument/2006/relationships/image" Target="../media/image297.JPG"/><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3" Type="http://schemas.openxmlformats.org/officeDocument/2006/relationships/image" Target="../media/image298.JPG"/><Relationship Id="rId2" Type="http://schemas.openxmlformats.org/officeDocument/2006/relationships/notesSlide" Target="../notesSlides/notesSlide240.xml"/><Relationship Id="rId1" Type="http://schemas.openxmlformats.org/officeDocument/2006/relationships/slideLayout" Target="../slideLayouts/slideLayout3.xml"/></Relationships>
</file>

<file path=ppt/slides/_rels/slide298.xml.rels><?xml version="1.0" encoding="UTF-8" standalone="yes"?>
<Relationships xmlns="http://schemas.openxmlformats.org/package/2006/relationships"><Relationship Id="rId3" Type="http://schemas.openxmlformats.org/officeDocument/2006/relationships/image" Target="../media/image299.JPG"/><Relationship Id="rId2" Type="http://schemas.openxmlformats.org/officeDocument/2006/relationships/notesSlide" Target="../notesSlides/notesSlide241.xml"/><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image" Target="../media/image300.JPG"/><Relationship Id="rId2" Type="http://schemas.openxmlformats.org/officeDocument/2006/relationships/notesSlide" Target="../notesSlides/notesSlide24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00.xml.rels><?xml version="1.0" encoding="UTF-8" standalone="yes"?>
<Relationships xmlns="http://schemas.openxmlformats.org/package/2006/relationships"><Relationship Id="rId3" Type="http://schemas.openxmlformats.org/officeDocument/2006/relationships/image" Target="../media/image301.JPG"/><Relationship Id="rId2" Type="http://schemas.openxmlformats.org/officeDocument/2006/relationships/notesSlide" Target="../notesSlides/notesSlide243.xml"/><Relationship Id="rId1" Type="http://schemas.openxmlformats.org/officeDocument/2006/relationships/slideLayout" Target="../slideLayouts/slideLayout3.xml"/></Relationships>
</file>

<file path=ppt/slides/_rels/slide301.xml.rels><?xml version="1.0" encoding="UTF-8" standalone="yes"?>
<Relationships xmlns="http://schemas.openxmlformats.org/package/2006/relationships"><Relationship Id="rId3" Type="http://schemas.openxmlformats.org/officeDocument/2006/relationships/image" Target="../media/image302.JPG"/><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302.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notesSlide" Target="../notesSlides/notesSlide245.xml"/><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3" Type="http://schemas.openxmlformats.org/officeDocument/2006/relationships/image" Target="../media/image304.JPG"/><Relationship Id="rId2" Type="http://schemas.openxmlformats.org/officeDocument/2006/relationships/notesSlide" Target="../notesSlides/notesSlide246.xml"/><Relationship Id="rId1" Type="http://schemas.openxmlformats.org/officeDocument/2006/relationships/slideLayout" Target="../slideLayouts/slideLayout3.xml"/></Relationships>
</file>

<file path=ppt/slides/_rels/slide304.xml.rels><?xml version="1.0" encoding="UTF-8" standalone="yes"?>
<Relationships xmlns="http://schemas.openxmlformats.org/package/2006/relationships"><Relationship Id="rId3" Type="http://schemas.openxmlformats.org/officeDocument/2006/relationships/image" Target="../media/image305.JPG"/><Relationship Id="rId2" Type="http://schemas.openxmlformats.org/officeDocument/2006/relationships/notesSlide" Target="../notesSlides/notesSlide247.xml"/><Relationship Id="rId1" Type="http://schemas.openxmlformats.org/officeDocument/2006/relationships/slideLayout" Target="../slideLayouts/slideLayout3.xml"/></Relationships>
</file>

<file path=ppt/slides/_rels/slide305.xml.rels><?xml version="1.0" encoding="UTF-8" standalone="yes"?>
<Relationships xmlns="http://schemas.openxmlformats.org/package/2006/relationships"><Relationship Id="rId2" Type="http://schemas.openxmlformats.org/officeDocument/2006/relationships/image" Target="../media/image306.JPG"/><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media/image307.JPG"/><Relationship Id="rId2" Type="http://schemas.openxmlformats.org/officeDocument/2006/relationships/notesSlide" Target="../notesSlides/notesSlide248.xml"/><Relationship Id="rId1" Type="http://schemas.openxmlformats.org/officeDocument/2006/relationships/slideLayout" Target="../slideLayouts/slideLayout3.xml"/></Relationships>
</file>

<file path=ppt/slides/_rels/slide307.xml.rels><?xml version="1.0" encoding="UTF-8" standalone="yes"?>
<Relationships xmlns="http://schemas.openxmlformats.org/package/2006/relationships"><Relationship Id="rId2" Type="http://schemas.openxmlformats.org/officeDocument/2006/relationships/image" Target="../media/image308.JPG"/><Relationship Id="rId1" Type="http://schemas.openxmlformats.org/officeDocument/2006/relationships/slideLayout" Target="../slideLayouts/slideLayout3.xml"/></Relationships>
</file>

<file path=ppt/slides/_rels/slide308.xml.rels><?xml version="1.0" encoding="UTF-8" standalone="yes"?>
<Relationships xmlns="http://schemas.openxmlformats.org/package/2006/relationships"><Relationship Id="rId2" Type="http://schemas.openxmlformats.org/officeDocument/2006/relationships/image" Target="../media/image309.JP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310.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0.xml.rels><?xml version="1.0" encoding="UTF-8" standalone="yes"?>
<Relationships xmlns="http://schemas.openxmlformats.org/package/2006/relationships"><Relationship Id="rId3" Type="http://schemas.openxmlformats.org/officeDocument/2006/relationships/image" Target="../media/image311.JPG"/><Relationship Id="rId2" Type="http://schemas.openxmlformats.org/officeDocument/2006/relationships/notesSlide" Target="../notesSlides/notesSlide249.xml"/><Relationship Id="rId1" Type="http://schemas.openxmlformats.org/officeDocument/2006/relationships/slideLayout" Target="../slideLayouts/slideLayout3.xml"/></Relationships>
</file>

<file path=ppt/slides/_rels/slide311.xml.rels><?xml version="1.0" encoding="UTF-8" standalone="yes"?>
<Relationships xmlns="http://schemas.openxmlformats.org/package/2006/relationships"><Relationship Id="rId3" Type="http://schemas.openxmlformats.org/officeDocument/2006/relationships/image" Target="../media/image312.JPG"/><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312.xml.rels><?xml version="1.0" encoding="UTF-8" standalone="yes"?>
<Relationships xmlns="http://schemas.openxmlformats.org/package/2006/relationships"><Relationship Id="rId3" Type="http://schemas.openxmlformats.org/officeDocument/2006/relationships/image" Target="../media/image313.JPG"/><Relationship Id="rId2" Type="http://schemas.openxmlformats.org/officeDocument/2006/relationships/notesSlide" Target="../notesSlides/notesSlide251.xml"/><Relationship Id="rId1" Type="http://schemas.openxmlformats.org/officeDocument/2006/relationships/slideLayout" Target="../slideLayouts/slideLayout3.xml"/></Relationships>
</file>

<file path=ppt/slides/_rels/slide313.xml.rels><?xml version="1.0" encoding="UTF-8" standalone="yes"?>
<Relationships xmlns="http://schemas.openxmlformats.org/package/2006/relationships"><Relationship Id="rId2" Type="http://schemas.openxmlformats.org/officeDocument/2006/relationships/image" Target="../media/image314.JPG"/><Relationship Id="rId1" Type="http://schemas.openxmlformats.org/officeDocument/2006/relationships/slideLayout" Target="../slideLayouts/slideLayout3.xml"/></Relationships>
</file>

<file path=ppt/slides/_rels/slide314.xml.rels><?xml version="1.0" encoding="UTF-8" standalone="yes"?>
<Relationships xmlns="http://schemas.openxmlformats.org/package/2006/relationships"><Relationship Id="rId2" Type="http://schemas.openxmlformats.org/officeDocument/2006/relationships/image" Target="../media/image315.JPG"/><Relationship Id="rId1" Type="http://schemas.openxmlformats.org/officeDocument/2006/relationships/slideLayout" Target="../slideLayouts/slideLayout3.xml"/></Relationships>
</file>

<file path=ppt/slides/_rels/slide315.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notesSlide" Target="../notesSlides/notesSlide252.xml"/><Relationship Id="rId1" Type="http://schemas.openxmlformats.org/officeDocument/2006/relationships/slideLayout" Target="../slideLayouts/slideLayout4.xml"/></Relationships>
</file>

<file path=ppt/slides/_rels/slide316.xml.rels><?xml version="1.0" encoding="UTF-8" standalone="yes"?>
<Relationships xmlns="http://schemas.openxmlformats.org/package/2006/relationships"><Relationship Id="rId3" Type="http://schemas.openxmlformats.org/officeDocument/2006/relationships/image" Target="../media/image317.JPG"/><Relationship Id="rId2" Type="http://schemas.openxmlformats.org/officeDocument/2006/relationships/notesSlide" Target="../notesSlides/notesSlide253.xml"/><Relationship Id="rId1" Type="http://schemas.openxmlformats.org/officeDocument/2006/relationships/slideLayout" Target="../slideLayouts/slideLayout3.xml"/></Relationships>
</file>

<file path=ppt/slides/_rels/slide317.xml.rels><?xml version="1.0" encoding="UTF-8" standalone="yes"?>
<Relationships xmlns="http://schemas.openxmlformats.org/package/2006/relationships"><Relationship Id="rId3" Type="http://schemas.openxmlformats.org/officeDocument/2006/relationships/image" Target="../media/image318.JPG"/><Relationship Id="rId2" Type="http://schemas.openxmlformats.org/officeDocument/2006/relationships/notesSlide" Target="../notesSlides/notesSlide254.xml"/><Relationship Id="rId1" Type="http://schemas.openxmlformats.org/officeDocument/2006/relationships/slideLayout" Target="../slideLayouts/slideLayout3.xml"/></Relationships>
</file>

<file path=ppt/slides/_rels/slide318.xml.rels><?xml version="1.0" encoding="UTF-8" standalone="yes"?>
<Relationships xmlns="http://schemas.openxmlformats.org/package/2006/relationships"><Relationship Id="rId3" Type="http://schemas.openxmlformats.org/officeDocument/2006/relationships/image" Target="../media/image319.JPG"/><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319.xml.rels><?xml version="1.0" encoding="UTF-8" standalone="yes"?>
<Relationships xmlns="http://schemas.openxmlformats.org/package/2006/relationships"><Relationship Id="rId3" Type="http://schemas.openxmlformats.org/officeDocument/2006/relationships/image" Target="../media/image320.JPG"/><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0.xml.rels><?xml version="1.0" encoding="UTF-8" standalone="yes"?>
<Relationships xmlns="http://schemas.openxmlformats.org/package/2006/relationships"><Relationship Id="rId3" Type="http://schemas.openxmlformats.org/officeDocument/2006/relationships/image" Target="../media/image321.JPG"/><Relationship Id="rId2" Type="http://schemas.openxmlformats.org/officeDocument/2006/relationships/notesSlide" Target="../notesSlides/notesSlide257.xml"/><Relationship Id="rId1" Type="http://schemas.openxmlformats.org/officeDocument/2006/relationships/slideLayout" Target="../slideLayouts/slideLayout3.xml"/></Relationships>
</file>

<file path=ppt/slides/_rels/slide321.xml.rels><?xml version="1.0" encoding="UTF-8" standalone="yes"?>
<Relationships xmlns="http://schemas.openxmlformats.org/package/2006/relationships"><Relationship Id="rId3" Type="http://schemas.openxmlformats.org/officeDocument/2006/relationships/image" Target="../media/image322.JPG"/><Relationship Id="rId2" Type="http://schemas.openxmlformats.org/officeDocument/2006/relationships/notesSlide" Target="../notesSlides/notesSlide258.xml"/><Relationship Id="rId1" Type="http://schemas.openxmlformats.org/officeDocument/2006/relationships/slideLayout" Target="../slideLayouts/slideLayout3.xml"/></Relationships>
</file>

<file path=ppt/slides/_rels/slide322.xml.rels><?xml version="1.0" encoding="UTF-8" standalone="yes"?>
<Relationships xmlns="http://schemas.openxmlformats.org/package/2006/relationships"><Relationship Id="rId2" Type="http://schemas.openxmlformats.org/officeDocument/2006/relationships/image" Target="../media/image323.JPG"/><Relationship Id="rId1" Type="http://schemas.openxmlformats.org/officeDocument/2006/relationships/slideLayout" Target="../slideLayouts/slideLayout3.xml"/></Relationships>
</file>

<file path=ppt/slides/_rels/slide323.xml.rels><?xml version="1.0" encoding="UTF-8" standalone="yes"?>
<Relationships xmlns="http://schemas.openxmlformats.org/package/2006/relationships"><Relationship Id="rId3" Type="http://schemas.openxmlformats.org/officeDocument/2006/relationships/image" Target="../media/image324.JPG"/><Relationship Id="rId2" Type="http://schemas.openxmlformats.org/officeDocument/2006/relationships/notesSlide" Target="../notesSlides/notesSlide259.xml"/><Relationship Id="rId1" Type="http://schemas.openxmlformats.org/officeDocument/2006/relationships/slideLayout" Target="../slideLayouts/slideLayout3.xml"/></Relationships>
</file>

<file path=ppt/slides/_rels/slide324.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325.xml.rels><?xml version="1.0" encoding="UTF-8" standalone="yes"?>
<Relationships xmlns="http://schemas.openxmlformats.org/package/2006/relationships"><Relationship Id="rId2" Type="http://schemas.openxmlformats.org/officeDocument/2006/relationships/image" Target="../media/image326.JPG"/><Relationship Id="rId1" Type="http://schemas.openxmlformats.org/officeDocument/2006/relationships/slideLayout" Target="../slideLayouts/slideLayout3.xml"/></Relationships>
</file>

<file path=ppt/slides/_rels/slide326.xml.rels><?xml version="1.0" encoding="UTF-8" standalone="yes"?>
<Relationships xmlns="http://schemas.openxmlformats.org/package/2006/relationships"><Relationship Id="rId3" Type="http://schemas.openxmlformats.org/officeDocument/2006/relationships/image" Target="../media/image327.JPG"/><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327.xml.rels><?xml version="1.0" encoding="UTF-8" standalone="yes"?>
<Relationships xmlns="http://schemas.openxmlformats.org/package/2006/relationships"><Relationship Id="rId3" Type="http://schemas.openxmlformats.org/officeDocument/2006/relationships/image" Target="../media/image328.JPG"/><Relationship Id="rId2" Type="http://schemas.openxmlformats.org/officeDocument/2006/relationships/notesSlide" Target="../notesSlides/notesSlide262.xml"/><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2" Type="http://schemas.openxmlformats.org/officeDocument/2006/relationships/image" Target="../media/image329.JPG"/><Relationship Id="rId1" Type="http://schemas.openxmlformats.org/officeDocument/2006/relationships/slideLayout" Target="../slideLayouts/slideLayout3.xml"/></Relationships>
</file>

<file path=ppt/slides/_rels/slide329.xml.rels><?xml version="1.0" encoding="UTF-8" standalone="yes"?>
<Relationships xmlns="http://schemas.openxmlformats.org/package/2006/relationships"><Relationship Id="rId3" Type="http://schemas.openxmlformats.org/officeDocument/2006/relationships/image" Target="../media/image330.JPG"/><Relationship Id="rId2" Type="http://schemas.openxmlformats.org/officeDocument/2006/relationships/notesSlide" Target="../notesSlides/notesSlide26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0.xml.rels><?xml version="1.0" encoding="UTF-8" standalone="yes"?>
<Relationships xmlns="http://schemas.openxmlformats.org/package/2006/relationships"><Relationship Id="rId3" Type="http://schemas.openxmlformats.org/officeDocument/2006/relationships/image" Target="../media/image331.JPG"/><Relationship Id="rId2" Type="http://schemas.openxmlformats.org/officeDocument/2006/relationships/notesSlide" Target="../notesSlides/notesSlide264.xml"/><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2.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notesSlide" Target="../notesSlides/notesSlide265.xml"/><Relationship Id="rId1" Type="http://schemas.openxmlformats.org/officeDocument/2006/relationships/slideLayout" Target="../slideLayouts/slideLayout3.xml"/></Relationships>
</file>

<file path=ppt/slides/_rels/slide333.xml.rels><?xml version="1.0" encoding="UTF-8" standalone="yes"?>
<Relationships xmlns="http://schemas.openxmlformats.org/package/2006/relationships"><Relationship Id="rId2" Type="http://schemas.openxmlformats.org/officeDocument/2006/relationships/image" Target="../media/image333.JPG"/><Relationship Id="rId1" Type="http://schemas.openxmlformats.org/officeDocument/2006/relationships/slideLayout" Target="../slideLayouts/slideLayout3.xml"/></Relationships>
</file>

<file path=ppt/slides/_rels/slide334.xml.rels><?xml version="1.0" encoding="UTF-8" standalone="yes"?>
<Relationships xmlns="http://schemas.openxmlformats.org/package/2006/relationships"><Relationship Id="rId3" Type="http://schemas.openxmlformats.org/officeDocument/2006/relationships/image" Target="../media/image334.JPG"/><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335.xml.rels><?xml version="1.0" encoding="UTF-8" standalone="yes"?>
<Relationships xmlns="http://schemas.openxmlformats.org/package/2006/relationships"><Relationship Id="rId2" Type="http://schemas.openxmlformats.org/officeDocument/2006/relationships/image" Target="../media/image335.JPG"/><Relationship Id="rId1" Type="http://schemas.openxmlformats.org/officeDocument/2006/relationships/slideLayout" Target="../slideLayouts/slideLayout3.xml"/></Relationships>
</file>

<file path=ppt/slides/_rels/slide336.xml.rels><?xml version="1.0" encoding="UTF-8" standalone="yes"?>
<Relationships xmlns="http://schemas.openxmlformats.org/package/2006/relationships"><Relationship Id="rId3" Type="http://schemas.openxmlformats.org/officeDocument/2006/relationships/image" Target="../media/image336.JPG"/><Relationship Id="rId2" Type="http://schemas.openxmlformats.org/officeDocument/2006/relationships/notesSlide" Target="../notesSlides/notesSlide267.xml"/><Relationship Id="rId1" Type="http://schemas.openxmlformats.org/officeDocument/2006/relationships/slideLayout" Target="../slideLayouts/slideLayout3.xml"/></Relationships>
</file>

<file path=ppt/slides/_rels/slide337.xml.rels><?xml version="1.0" encoding="UTF-8" standalone="yes"?>
<Relationships xmlns="http://schemas.openxmlformats.org/package/2006/relationships"><Relationship Id="rId2" Type="http://schemas.openxmlformats.org/officeDocument/2006/relationships/image" Target="../media/image337.JPG"/><Relationship Id="rId1" Type="http://schemas.openxmlformats.org/officeDocument/2006/relationships/slideLayout" Target="../slideLayouts/slideLayout3.xml"/></Relationships>
</file>

<file path=ppt/slides/_rels/slide338.xml.rels><?xml version="1.0" encoding="UTF-8" standalone="yes"?>
<Relationships xmlns="http://schemas.openxmlformats.org/package/2006/relationships"><Relationship Id="rId2" Type="http://schemas.openxmlformats.org/officeDocument/2006/relationships/image" Target="../media/image338.JPG"/><Relationship Id="rId1" Type="http://schemas.openxmlformats.org/officeDocument/2006/relationships/slideLayout" Target="../slideLayouts/slideLayout3.xml"/></Relationships>
</file>

<file path=ppt/slides/_rels/slide339.xml.rels><?xml version="1.0" encoding="UTF-8" standalone="yes"?>
<Relationships xmlns="http://schemas.openxmlformats.org/package/2006/relationships"><Relationship Id="rId2" Type="http://schemas.openxmlformats.org/officeDocument/2006/relationships/image" Target="../media/image33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0.xml.rels><?xml version="1.0" encoding="UTF-8" standalone="yes"?>
<Relationships xmlns="http://schemas.openxmlformats.org/package/2006/relationships"><Relationship Id="rId3" Type="http://schemas.openxmlformats.org/officeDocument/2006/relationships/image" Target="../media/image340.JPG"/><Relationship Id="rId2" Type="http://schemas.openxmlformats.org/officeDocument/2006/relationships/notesSlide" Target="../notesSlides/notesSlide268.xml"/><Relationship Id="rId1" Type="http://schemas.openxmlformats.org/officeDocument/2006/relationships/slideLayout" Target="../slideLayouts/slideLayout3.xml"/></Relationships>
</file>

<file path=ppt/slides/_rels/slide341.xml.rels><?xml version="1.0" encoding="UTF-8" standalone="yes"?>
<Relationships xmlns="http://schemas.openxmlformats.org/package/2006/relationships"><Relationship Id="rId3" Type="http://schemas.openxmlformats.org/officeDocument/2006/relationships/image" Target="../media/image341.JPG"/><Relationship Id="rId2" Type="http://schemas.openxmlformats.org/officeDocument/2006/relationships/notesSlide" Target="../notesSlides/notesSlide269.xml"/><Relationship Id="rId1" Type="http://schemas.openxmlformats.org/officeDocument/2006/relationships/slideLayout" Target="../slideLayouts/slideLayout3.xml"/></Relationships>
</file>

<file path=ppt/slides/_rels/slide342.xml.rels><?xml version="1.0" encoding="UTF-8" standalone="yes"?>
<Relationships xmlns="http://schemas.openxmlformats.org/package/2006/relationships"><Relationship Id="rId3" Type="http://schemas.openxmlformats.org/officeDocument/2006/relationships/image" Target="../media/image342.JPG"/><Relationship Id="rId2" Type="http://schemas.openxmlformats.org/officeDocument/2006/relationships/notesSlide" Target="../notesSlides/notesSlide270.xml"/><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3" Type="http://schemas.openxmlformats.org/officeDocument/2006/relationships/image" Target="../media/image343.JPG"/><Relationship Id="rId2" Type="http://schemas.openxmlformats.org/officeDocument/2006/relationships/notesSlide" Target="../notesSlides/notesSlide271.xml"/><Relationship Id="rId1" Type="http://schemas.openxmlformats.org/officeDocument/2006/relationships/slideLayout" Target="../slideLayouts/slideLayout3.xml"/></Relationships>
</file>

<file path=ppt/slides/_rels/slide344.xml.rels><?xml version="1.0" encoding="UTF-8" standalone="yes"?>
<Relationships xmlns="http://schemas.openxmlformats.org/package/2006/relationships"><Relationship Id="rId3" Type="http://schemas.openxmlformats.org/officeDocument/2006/relationships/image" Target="../media/image344.JPG"/><Relationship Id="rId2" Type="http://schemas.openxmlformats.org/officeDocument/2006/relationships/notesSlide" Target="../notesSlides/notesSlide272.xml"/><Relationship Id="rId1" Type="http://schemas.openxmlformats.org/officeDocument/2006/relationships/slideLayout" Target="../slideLayouts/slideLayout3.xml"/></Relationships>
</file>

<file path=ppt/slides/_rels/slide345.xml.rels><?xml version="1.0" encoding="UTF-8" standalone="yes"?>
<Relationships xmlns="http://schemas.openxmlformats.org/package/2006/relationships"><Relationship Id="rId3" Type="http://schemas.openxmlformats.org/officeDocument/2006/relationships/image" Target="../media/image345.JPG"/><Relationship Id="rId2" Type="http://schemas.openxmlformats.org/officeDocument/2006/relationships/notesSlide" Target="../notesSlides/notesSlide273.xml"/><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3" Type="http://schemas.openxmlformats.org/officeDocument/2006/relationships/image" Target="../media/image346.JPG"/><Relationship Id="rId2" Type="http://schemas.openxmlformats.org/officeDocument/2006/relationships/notesSlide" Target="../notesSlides/notesSlide274.xml"/><Relationship Id="rId1" Type="http://schemas.openxmlformats.org/officeDocument/2006/relationships/slideLayout" Target="../slideLayouts/slideLayout3.xml"/></Relationships>
</file>

<file path=ppt/slides/_rels/slide347.xml.rels><?xml version="1.0" encoding="UTF-8" standalone="yes"?>
<Relationships xmlns="http://schemas.openxmlformats.org/package/2006/relationships"><Relationship Id="rId3" Type="http://schemas.openxmlformats.org/officeDocument/2006/relationships/image" Target="../media/image347.JPG"/><Relationship Id="rId2" Type="http://schemas.openxmlformats.org/officeDocument/2006/relationships/notesSlide" Target="../notesSlides/notesSlide275.xml"/><Relationship Id="rId1" Type="http://schemas.openxmlformats.org/officeDocument/2006/relationships/slideLayout" Target="../slideLayouts/slideLayout3.xml"/></Relationships>
</file>

<file path=ppt/slides/_rels/slide348.xml.rels><?xml version="1.0" encoding="UTF-8" standalone="yes"?>
<Relationships xmlns="http://schemas.openxmlformats.org/package/2006/relationships"><Relationship Id="rId3" Type="http://schemas.openxmlformats.org/officeDocument/2006/relationships/image" Target="../media/image348.JPG"/><Relationship Id="rId2" Type="http://schemas.openxmlformats.org/officeDocument/2006/relationships/notesSlide" Target="../notesSlides/notesSlide276.xml"/><Relationship Id="rId1" Type="http://schemas.openxmlformats.org/officeDocument/2006/relationships/slideLayout" Target="../slideLayouts/slideLayout3.xml"/></Relationships>
</file>

<file path=ppt/slides/_rels/slide349.xml.rels><?xml version="1.0" encoding="UTF-8" standalone="yes"?>
<Relationships xmlns="http://schemas.openxmlformats.org/package/2006/relationships"><Relationship Id="rId2" Type="http://schemas.openxmlformats.org/officeDocument/2006/relationships/image" Target="../media/image349.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3" Type="http://schemas.openxmlformats.org/officeDocument/2006/relationships/image" Target="../media/image350.JPG"/><Relationship Id="rId2" Type="http://schemas.openxmlformats.org/officeDocument/2006/relationships/notesSlide" Target="../notesSlides/notesSlide277.xml"/><Relationship Id="rId1" Type="http://schemas.openxmlformats.org/officeDocument/2006/relationships/slideLayout" Target="../slideLayouts/slideLayout3.xml"/></Relationships>
</file>

<file path=ppt/slides/_rels/slide351.xml.rels><?xml version="1.0" encoding="UTF-8" standalone="yes"?>
<Relationships xmlns="http://schemas.openxmlformats.org/package/2006/relationships"><Relationship Id="rId3" Type="http://schemas.openxmlformats.org/officeDocument/2006/relationships/image" Target="../media/image351.JPG"/><Relationship Id="rId2" Type="http://schemas.openxmlformats.org/officeDocument/2006/relationships/notesSlide" Target="../notesSlides/notesSlide278.xml"/><Relationship Id="rId1" Type="http://schemas.openxmlformats.org/officeDocument/2006/relationships/slideLayout" Target="../slideLayouts/slideLayout3.xml"/></Relationships>
</file>

<file path=ppt/slides/_rels/slide352.xml.rels><?xml version="1.0" encoding="UTF-8" standalone="yes"?>
<Relationships xmlns="http://schemas.openxmlformats.org/package/2006/relationships"><Relationship Id="rId3" Type="http://schemas.openxmlformats.org/officeDocument/2006/relationships/image" Target="../media/image352.JPG"/><Relationship Id="rId2" Type="http://schemas.openxmlformats.org/officeDocument/2006/relationships/notesSlide" Target="../notesSlides/notesSlide279.xml"/><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3" Type="http://schemas.openxmlformats.org/officeDocument/2006/relationships/image" Target="../media/image353.JPG"/><Relationship Id="rId2" Type="http://schemas.openxmlformats.org/officeDocument/2006/relationships/notesSlide" Target="../notesSlides/notesSlide280.xml"/><Relationship Id="rId1" Type="http://schemas.openxmlformats.org/officeDocument/2006/relationships/slideLayout" Target="../slideLayouts/slideLayout3.xml"/></Relationships>
</file>

<file path=ppt/slides/_rels/slide354.xml.rels><?xml version="1.0" encoding="UTF-8" standalone="yes"?>
<Relationships xmlns="http://schemas.openxmlformats.org/package/2006/relationships"><Relationship Id="rId3" Type="http://schemas.openxmlformats.org/officeDocument/2006/relationships/image" Target="../media/image354.JPG"/><Relationship Id="rId2" Type="http://schemas.openxmlformats.org/officeDocument/2006/relationships/notesSlide" Target="../notesSlides/notesSlide281.xml"/><Relationship Id="rId1" Type="http://schemas.openxmlformats.org/officeDocument/2006/relationships/slideLayout" Target="../slideLayouts/slideLayout3.xml"/></Relationships>
</file>

<file path=ppt/slides/_rels/slide355.xml.rels><?xml version="1.0" encoding="UTF-8" standalone="yes"?>
<Relationships xmlns="http://schemas.openxmlformats.org/package/2006/relationships"><Relationship Id="rId3" Type="http://schemas.openxmlformats.org/officeDocument/2006/relationships/image" Target="../media/image355.JPG"/><Relationship Id="rId2" Type="http://schemas.openxmlformats.org/officeDocument/2006/relationships/notesSlide" Target="../notesSlides/notesSlide282.xml"/><Relationship Id="rId1" Type="http://schemas.openxmlformats.org/officeDocument/2006/relationships/slideLayout" Target="../slideLayouts/slideLayout3.xml"/></Relationships>
</file>

<file path=ppt/slides/_rels/slide356.xml.rels><?xml version="1.0" encoding="UTF-8" standalone="yes"?>
<Relationships xmlns="http://schemas.openxmlformats.org/package/2006/relationships"><Relationship Id="rId3" Type="http://schemas.openxmlformats.org/officeDocument/2006/relationships/image" Target="../media/image356.JPG"/><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357.xml.rels><?xml version="1.0" encoding="UTF-8" standalone="yes"?>
<Relationships xmlns="http://schemas.openxmlformats.org/package/2006/relationships"><Relationship Id="rId3" Type="http://schemas.openxmlformats.org/officeDocument/2006/relationships/image" Target="../media/image357.JPG"/><Relationship Id="rId2" Type="http://schemas.openxmlformats.org/officeDocument/2006/relationships/notesSlide" Target="../notesSlides/notesSlide284.xml"/><Relationship Id="rId1" Type="http://schemas.openxmlformats.org/officeDocument/2006/relationships/slideLayout" Target="../slideLayouts/slideLayout3.xml"/></Relationships>
</file>

<file path=ppt/slides/_rels/slide358.xml.rels><?xml version="1.0" encoding="UTF-8" standalone="yes"?>
<Relationships xmlns="http://schemas.openxmlformats.org/package/2006/relationships"><Relationship Id="rId3" Type="http://schemas.openxmlformats.org/officeDocument/2006/relationships/image" Target="../media/image358.JPG"/><Relationship Id="rId2" Type="http://schemas.openxmlformats.org/officeDocument/2006/relationships/notesSlide" Target="../notesSlides/notesSlide285.xml"/><Relationship Id="rId1" Type="http://schemas.openxmlformats.org/officeDocument/2006/relationships/slideLayout" Target="../slideLayouts/slideLayout3.xml"/></Relationships>
</file>

<file path=ppt/slides/_rels/slide359.xml.rels><?xml version="1.0" encoding="UTF-8" standalone="yes"?>
<Relationships xmlns="http://schemas.openxmlformats.org/package/2006/relationships"><Relationship Id="rId3" Type="http://schemas.openxmlformats.org/officeDocument/2006/relationships/image" Target="../media/image359.JPG"/><Relationship Id="rId2" Type="http://schemas.openxmlformats.org/officeDocument/2006/relationships/notesSlide" Target="../notesSlides/notesSlide286.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0.xml.rels><?xml version="1.0" encoding="UTF-8" standalone="yes"?>
<Relationships xmlns="http://schemas.openxmlformats.org/package/2006/relationships"><Relationship Id="rId3" Type="http://schemas.openxmlformats.org/officeDocument/2006/relationships/image" Target="../media/image360.JPG"/><Relationship Id="rId2" Type="http://schemas.openxmlformats.org/officeDocument/2006/relationships/notesSlide" Target="../notesSlides/notesSlide287.xml"/><Relationship Id="rId1" Type="http://schemas.openxmlformats.org/officeDocument/2006/relationships/slideLayout" Target="../slideLayouts/slideLayout3.xml"/></Relationships>
</file>

<file path=ppt/slides/_rels/slide361.xml.rels><?xml version="1.0" encoding="UTF-8" standalone="yes"?>
<Relationships xmlns="http://schemas.openxmlformats.org/package/2006/relationships"><Relationship Id="rId3" Type="http://schemas.openxmlformats.org/officeDocument/2006/relationships/image" Target="../media/image361.JPG"/><Relationship Id="rId2" Type="http://schemas.openxmlformats.org/officeDocument/2006/relationships/notesSlide" Target="../notesSlides/notesSlide288.xml"/><Relationship Id="rId1" Type="http://schemas.openxmlformats.org/officeDocument/2006/relationships/slideLayout" Target="../slideLayouts/slideLayout3.xml"/></Relationships>
</file>

<file path=ppt/slides/_rels/slide362.xml.rels><?xml version="1.0" encoding="UTF-8" standalone="yes"?>
<Relationships xmlns="http://schemas.openxmlformats.org/package/2006/relationships"><Relationship Id="rId3" Type="http://schemas.openxmlformats.org/officeDocument/2006/relationships/image" Target="../media/image362.JPG"/><Relationship Id="rId2" Type="http://schemas.openxmlformats.org/officeDocument/2006/relationships/notesSlide" Target="../notesSlides/notesSlide289.xml"/><Relationship Id="rId1" Type="http://schemas.openxmlformats.org/officeDocument/2006/relationships/slideLayout" Target="../slideLayouts/slideLayout3.xml"/></Relationships>
</file>

<file path=ppt/slides/_rels/slide363.xml.rels><?xml version="1.0" encoding="UTF-8" standalone="yes"?>
<Relationships xmlns="http://schemas.openxmlformats.org/package/2006/relationships"><Relationship Id="rId3" Type="http://schemas.openxmlformats.org/officeDocument/2006/relationships/image" Target="../media/image363.JPG"/><Relationship Id="rId2" Type="http://schemas.openxmlformats.org/officeDocument/2006/relationships/notesSlide" Target="../notesSlides/notesSlide290.xml"/><Relationship Id="rId1" Type="http://schemas.openxmlformats.org/officeDocument/2006/relationships/slideLayout" Target="../slideLayouts/slideLayout3.xml"/></Relationships>
</file>

<file path=ppt/slides/_rels/slide364.xml.rels><?xml version="1.0" encoding="UTF-8" standalone="yes"?>
<Relationships xmlns="http://schemas.openxmlformats.org/package/2006/relationships"><Relationship Id="rId3" Type="http://schemas.openxmlformats.org/officeDocument/2006/relationships/image" Target="../media/image364.JPG"/><Relationship Id="rId2" Type="http://schemas.openxmlformats.org/officeDocument/2006/relationships/notesSlide" Target="../notesSlides/notesSlide291.xml"/><Relationship Id="rId1" Type="http://schemas.openxmlformats.org/officeDocument/2006/relationships/slideLayout" Target="../slideLayouts/slideLayout3.xml"/></Relationships>
</file>

<file path=ppt/slides/_rels/slide365.xml.rels><?xml version="1.0" encoding="UTF-8" standalone="yes"?>
<Relationships xmlns="http://schemas.openxmlformats.org/package/2006/relationships"><Relationship Id="rId3" Type="http://schemas.openxmlformats.org/officeDocument/2006/relationships/image" Target="../media/image365.JPG"/><Relationship Id="rId2" Type="http://schemas.openxmlformats.org/officeDocument/2006/relationships/notesSlide" Target="../notesSlides/notesSlide292.xml"/><Relationship Id="rId1" Type="http://schemas.openxmlformats.org/officeDocument/2006/relationships/slideLayout" Target="../slideLayouts/slideLayout3.xml"/></Relationships>
</file>

<file path=ppt/slides/_rels/slide366.xml.rels><?xml version="1.0" encoding="UTF-8" standalone="yes"?>
<Relationships xmlns="http://schemas.openxmlformats.org/package/2006/relationships"><Relationship Id="rId3" Type="http://schemas.openxmlformats.org/officeDocument/2006/relationships/image" Target="../media/image366.JPG"/><Relationship Id="rId2" Type="http://schemas.openxmlformats.org/officeDocument/2006/relationships/notesSlide" Target="../notesSlides/notesSlide293.xml"/><Relationship Id="rId1" Type="http://schemas.openxmlformats.org/officeDocument/2006/relationships/slideLayout" Target="../slideLayouts/slideLayout3.xml"/></Relationships>
</file>

<file path=ppt/slides/_rels/slide367.xml.rels><?xml version="1.0" encoding="UTF-8" standalone="yes"?>
<Relationships xmlns="http://schemas.openxmlformats.org/package/2006/relationships"><Relationship Id="rId3" Type="http://schemas.openxmlformats.org/officeDocument/2006/relationships/image" Target="../media/image367.JPG"/><Relationship Id="rId2" Type="http://schemas.openxmlformats.org/officeDocument/2006/relationships/notesSlide" Target="../notesSlides/notesSlide294.xml"/><Relationship Id="rId1" Type="http://schemas.openxmlformats.org/officeDocument/2006/relationships/slideLayout" Target="../slideLayouts/slideLayout3.xml"/></Relationships>
</file>

<file path=ppt/slides/_rels/slide368.xml.rels><?xml version="1.0" encoding="UTF-8" standalone="yes"?>
<Relationships xmlns="http://schemas.openxmlformats.org/package/2006/relationships"><Relationship Id="rId3" Type="http://schemas.openxmlformats.org/officeDocument/2006/relationships/image" Target="../media/image368.JPG"/><Relationship Id="rId2" Type="http://schemas.openxmlformats.org/officeDocument/2006/relationships/notesSlide" Target="../notesSlides/notesSlide295.xml"/><Relationship Id="rId1" Type="http://schemas.openxmlformats.org/officeDocument/2006/relationships/slideLayout" Target="../slideLayouts/slideLayout3.xml"/></Relationships>
</file>

<file path=ppt/slides/_rels/slide369.xml.rels><?xml version="1.0" encoding="UTF-8" standalone="yes"?>
<Relationships xmlns="http://schemas.openxmlformats.org/package/2006/relationships"><Relationship Id="rId3" Type="http://schemas.openxmlformats.org/officeDocument/2006/relationships/image" Target="../media/image369.JPG"/><Relationship Id="rId2" Type="http://schemas.openxmlformats.org/officeDocument/2006/relationships/notesSlide" Target="../notesSlides/notesSlide29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370.JP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371.JPG"/><Relationship Id="rId2" Type="http://schemas.openxmlformats.org/officeDocument/2006/relationships/notesSlide" Target="../notesSlides/notesSlide297.xml"/><Relationship Id="rId1" Type="http://schemas.openxmlformats.org/officeDocument/2006/relationships/slideLayout" Target="../slideLayouts/slideLayout3.xml"/></Relationships>
</file>

<file path=ppt/slides/_rels/slide372.xml.rels><?xml version="1.0" encoding="UTF-8" standalone="yes"?>
<Relationships xmlns="http://schemas.openxmlformats.org/package/2006/relationships"><Relationship Id="rId3" Type="http://schemas.openxmlformats.org/officeDocument/2006/relationships/image" Target="../media/image372.JPG"/><Relationship Id="rId2" Type="http://schemas.openxmlformats.org/officeDocument/2006/relationships/notesSlide" Target="../notesSlides/notesSlide298.xml"/><Relationship Id="rId1" Type="http://schemas.openxmlformats.org/officeDocument/2006/relationships/slideLayout" Target="../slideLayouts/slideLayout3.xml"/></Relationships>
</file>

<file path=ppt/slides/_rels/slide373.xml.rels><?xml version="1.0" encoding="UTF-8" standalone="yes"?>
<Relationships xmlns="http://schemas.openxmlformats.org/package/2006/relationships"><Relationship Id="rId3" Type="http://schemas.openxmlformats.org/officeDocument/2006/relationships/image" Target="../media/image373.JPG"/><Relationship Id="rId2" Type="http://schemas.openxmlformats.org/officeDocument/2006/relationships/notesSlide" Target="../notesSlides/notesSlide299.xml"/><Relationship Id="rId1" Type="http://schemas.openxmlformats.org/officeDocument/2006/relationships/slideLayout" Target="../slideLayouts/slideLayout4.xml"/></Relationships>
</file>

<file path=ppt/slides/_rels/slide374.xml.rels><?xml version="1.0" encoding="UTF-8" standalone="yes"?>
<Relationships xmlns="http://schemas.openxmlformats.org/package/2006/relationships"><Relationship Id="rId3" Type="http://schemas.openxmlformats.org/officeDocument/2006/relationships/image" Target="../media/image374.JPG"/><Relationship Id="rId2" Type="http://schemas.openxmlformats.org/officeDocument/2006/relationships/notesSlide" Target="../notesSlides/notesSlide300.xml"/><Relationship Id="rId1" Type="http://schemas.openxmlformats.org/officeDocument/2006/relationships/slideLayout" Target="../slideLayouts/slideLayout3.xml"/></Relationships>
</file>

<file path=ppt/slides/_rels/slide375.xml.rels><?xml version="1.0" encoding="UTF-8" standalone="yes"?>
<Relationships xmlns="http://schemas.openxmlformats.org/package/2006/relationships"><Relationship Id="rId3" Type="http://schemas.openxmlformats.org/officeDocument/2006/relationships/image" Target="../media/image375.JPG"/><Relationship Id="rId2" Type="http://schemas.openxmlformats.org/officeDocument/2006/relationships/notesSlide" Target="../notesSlides/notesSlide301.xml"/><Relationship Id="rId1" Type="http://schemas.openxmlformats.org/officeDocument/2006/relationships/slideLayout" Target="../slideLayouts/slideLayout3.xml"/></Relationships>
</file>

<file path=ppt/slides/_rels/slide376.xml.rels><?xml version="1.0" encoding="UTF-8" standalone="yes"?>
<Relationships xmlns="http://schemas.openxmlformats.org/package/2006/relationships"><Relationship Id="rId3" Type="http://schemas.openxmlformats.org/officeDocument/2006/relationships/image" Target="../media/image376.JPG"/><Relationship Id="rId2" Type="http://schemas.openxmlformats.org/officeDocument/2006/relationships/notesSlide" Target="../notesSlides/notesSlide302.xml"/><Relationship Id="rId1" Type="http://schemas.openxmlformats.org/officeDocument/2006/relationships/slideLayout" Target="../slideLayouts/slideLayout3.xml"/></Relationships>
</file>

<file path=ppt/slides/_rels/slide377.xml.rels><?xml version="1.0" encoding="UTF-8" standalone="yes"?>
<Relationships xmlns="http://schemas.openxmlformats.org/package/2006/relationships"><Relationship Id="rId3" Type="http://schemas.openxmlformats.org/officeDocument/2006/relationships/image" Target="../media/image377.JPG"/><Relationship Id="rId2" Type="http://schemas.openxmlformats.org/officeDocument/2006/relationships/notesSlide" Target="../notesSlides/notesSlide303.xml"/><Relationship Id="rId1" Type="http://schemas.openxmlformats.org/officeDocument/2006/relationships/slideLayout" Target="../slideLayouts/slideLayout3.xml"/></Relationships>
</file>

<file path=ppt/slides/_rels/slide378.xml.rels><?xml version="1.0" encoding="UTF-8" standalone="yes"?>
<Relationships xmlns="http://schemas.openxmlformats.org/package/2006/relationships"><Relationship Id="rId3" Type="http://schemas.openxmlformats.org/officeDocument/2006/relationships/image" Target="../media/image378.JPG"/><Relationship Id="rId2" Type="http://schemas.openxmlformats.org/officeDocument/2006/relationships/notesSlide" Target="../notesSlides/notesSlide304.xml"/><Relationship Id="rId1" Type="http://schemas.openxmlformats.org/officeDocument/2006/relationships/slideLayout" Target="../slideLayouts/slideLayout3.xml"/></Relationships>
</file>

<file path=ppt/slides/_rels/slide379.xml.rels><?xml version="1.0" encoding="UTF-8" standalone="yes"?>
<Relationships xmlns="http://schemas.openxmlformats.org/package/2006/relationships"><Relationship Id="rId3" Type="http://schemas.openxmlformats.org/officeDocument/2006/relationships/image" Target="../media/image379.JPG"/><Relationship Id="rId2" Type="http://schemas.openxmlformats.org/officeDocument/2006/relationships/notesSlide" Target="../notesSlides/notesSlide30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0.xml.rels><?xml version="1.0" encoding="UTF-8" standalone="yes"?>
<Relationships xmlns="http://schemas.openxmlformats.org/package/2006/relationships"><Relationship Id="rId3" Type="http://schemas.openxmlformats.org/officeDocument/2006/relationships/image" Target="../media/image380.JPG"/><Relationship Id="rId2" Type="http://schemas.openxmlformats.org/officeDocument/2006/relationships/notesSlide" Target="../notesSlides/notesSlide306.xml"/><Relationship Id="rId1" Type="http://schemas.openxmlformats.org/officeDocument/2006/relationships/slideLayout" Target="../slideLayouts/slideLayout3.xml"/></Relationships>
</file>

<file path=ppt/slides/_rels/slide381.xml.rels><?xml version="1.0" encoding="UTF-8" standalone="yes"?>
<Relationships xmlns="http://schemas.openxmlformats.org/package/2006/relationships"><Relationship Id="rId3" Type="http://schemas.openxmlformats.org/officeDocument/2006/relationships/image" Target="../media/image381.JPG"/><Relationship Id="rId2" Type="http://schemas.openxmlformats.org/officeDocument/2006/relationships/notesSlide" Target="../notesSlides/notesSlide307.xml"/><Relationship Id="rId1" Type="http://schemas.openxmlformats.org/officeDocument/2006/relationships/slideLayout" Target="../slideLayouts/slideLayout3.xml"/></Relationships>
</file>

<file path=ppt/slides/_rels/slide382.xml.rels><?xml version="1.0" encoding="UTF-8" standalone="yes"?>
<Relationships xmlns="http://schemas.openxmlformats.org/package/2006/relationships"><Relationship Id="rId3" Type="http://schemas.openxmlformats.org/officeDocument/2006/relationships/image" Target="../media/image382.JPG"/><Relationship Id="rId2" Type="http://schemas.openxmlformats.org/officeDocument/2006/relationships/notesSlide" Target="../notesSlides/notesSlide308.xml"/><Relationship Id="rId1" Type="http://schemas.openxmlformats.org/officeDocument/2006/relationships/slideLayout" Target="../slideLayouts/slideLayout3.xml"/></Relationships>
</file>

<file path=ppt/slides/_rels/slide383.xml.rels><?xml version="1.0" encoding="UTF-8" standalone="yes"?>
<Relationships xmlns="http://schemas.openxmlformats.org/package/2006/relationships"><Relationship Id="rId3" Type="http://schemas.openxmlformats.org/officeDocument/2006/relationships/image" Target="../media/image383.JPG"/><Relationship Id="rId2" Type="http://schemas.openxmlformats.org/officeDocument/2006/relationships/notesSlide" Target="../notesSlides/notesSlide309.xml"/><Relationship Id="rId1" Type="http://schemas.openxmlformats.org/officeDocument/2006/relationships/slideLayout" Target="../slideLayouts/slideLayout3.xml"/></Relationships>
</file>

<file path=ppt/slides/_rels/slide384.xml.rels><?xml version="1.0" encoding="UTF-8" standalone="yes"?>
<Relationships xmlns="http://schemas.openxmlformats.org/package/2006/relationships"><Relationship Id="rId3" Type="http://schemas.openxmlformats.org/officeDocument/2006/relationships/image" Target="../media/image384.JPG"/><Relationship Id="rId2" Type="http://schemas.openxmlformats.org/officeDocument/2006/relationships/notesSlide" Target="../notesSlides/notesSlide310.xml"/><Relationship Id="rId1" Type="http://schemas.openxmlformats.org/officeDocument/2006/relationships/slideLayout" Target="../slideLayouts/slideLayout3.xml"/></Relationships>
</file>

<file path=ppt/slides/_rels/slide385.xml.rels><?xml version="1.0" encoding="UTF-8" standalone="yes"?>
<Relationships xmlns="http://schemas.openxmlformats.org/package/2006/relationships"><Relationship Id="rId2" Type="http://schemas.openxmlformats.org/officeDocument/2006/relationships/image" Target="../media/image385.JPG"/><Relationship Id="rId1" Type="http://schemas.openxmlformats.org/officeDocument/2006/relationships/slideLayout" Target="../slideLayouts/slideLayout3.xml"/></Relationships>
</file>

<file path=ppt/slides/_rels/slide386.xml.rels><?xml version="1.0" encoding="UTF-8" standalone="yes"?>
<Relationships xmlns="http://schemas.openxmlformats.org/package/2006/relationships"><Relationship Id="rId3" Type="http://schemas.openxmlformats.org/officeDocument/2006/relationships/image" Target="../media/image386.JPG"/><Relationship Id="rId2" Type="http://schemas.openxmlformats.org/officeDocument/2006/relationships/notesSlide" Target="../notesSlides/notesSlide311.xml"/><Relationship Id="rId1" Type="http://schemas.openxmlformats.org/officeDocument/2006/relationships/slideLayout" Target="../slideLayouts/slideLayout3.xml"/></Relationships>
</file>

<file path=ppt/slides/_rels/slide387.xml.rels><?xml version="1.0" encoding="UTF-8" standalone="yes"?>
<Relationships xmlns="http://schemas.openxmlformats.org/package/2006/relationships"><Relationship Id="rId3" Type="http://schemas.openxmlformats.org/officeDocument/2006/relationships/image" Target="../media/image387.JPG"/><Relationship Id="rId2" Type="http://schemas.openxmlformats.org/officeDocument/2006/relationships/notesSlide" Target="../notesSlides/notesSlide312.xml"/><Relationship Id="rId1" Type="http://schemas.openxmlformats.org/officeDocument/2006/relationships/slideLayout" Target="../slideLayouts/slideLayout3.xml"/></Relationships>
</file>

<file path=ppt/slides/_rels/slide388.xml.rels><?xml version="1.0" encoding="UTF-8" standalone="yes"?>
<Relationships xmlns="http://schemas.openxmlformats.org/package/2006/relationships"><Relationship Id="rId3" Type="http://schemas.openxmlformats.org/officeDocument/2006/relationships/image" Target="../media/image388.JPG"/><Relationship Id="rId2" Type="http://schemas.openxmlformats.org/officeDocument/2006/relationships/notesSlide" Target="../notesSlides/notesSlide313.xml"/><Relationship Id="rId1" Type="http://schemas.openxmlformats.org/officeDocument/2006/relationships/slideLayout" Target="../slideLayouts/slideLayout3.xml"/></Relationships>
</file>

<file path=ppt/slides/_rels/slide389.xml.rels><?xml version="1.0" encoding="UTF-8" standalone="yes"?>
<Relationships xmlns="http://schemas.openxmlformats.org/package/2006/relationships"><Relationship Id="rId2" Type="http://schemas.openxmlformats.org/officeDocument/2006/relationships/image" Target="../media/image38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0.xml.rels><?xml version="1.0" encoding="UTF-8" standalone="yes"?>
<Relationships xmlns="http://schemas.openxmlformats.org/package/2006/relationships"><Relationship Id="rId3" Type="http://schemas.openxmlformats.org/officeDocument/2006/relationships/image" Target="../media/image390.JPG"/><Relationship Id="rId2" Type="http://schemas.openxmlformats.org/officeDocument/2006/relationships/notesSlide" Target="../notesSlides/notesSlide314.xml"/><Relationship Id="rId1" Type="http://schemas.openxmlformats.org/officeDocument/2006/relationships/slideLayout" Target="../slideLayouts/slideLayout3.xml"/></Relationships>
</file>

<file path=ppt/slides/_rels/slide391.xml.rels><?xml version="1.0" encoding="UTF-8" standalone="yes"?>
<Relationships xmlns="http://schemas.openxmlformats.org/package/2006/relationships"><Relationship Id="rId3" Type="http://schemas.openxmlformats.org/officeDocument/2006/relationships/image" Target="../media/image391.JPG"/><Relationship Id="rId2" Type="http://schemas.openxmlformats.org/officeDocument/2006/relationships/notesSlide" Target="../notesSlides/notesSlide315.xml"/><Relationship Id="rId1" Type="http://schemas.openxmlformats.org/officeDocument/2006/relationships/slideLayout" Target="../slideLayouts/slideLayout3.xml"/></Relationships>
</file>

<file path=ppt/slides/_rels/slide392.xml.rels><?xml version="1.0" encoding="UTF-8" standalone="yes"?>
<Relationships xmlns="http://schemas.openxmlformats.org/package/2006/relationships"><Relationship Id="rId3" Type="http://schemas.openxmlformats.org/officeDocument/2006/relationships/image" Target="../media/image392.JPG"/><Relationship Id="rId2" Type="http://schemas.openxmlformats.org/officeDocument/2006/relationships/notesSlide" Target="../notesSlides/notesSlide316.xml"/><Relationship Id="rId1" Type="http://schemas.openxmlformats.org/officeDocument/2006/relationships/slideLayout" Target="../slideLayouts/slideLayout3.xml"/></Relationships>
</file>

<file path=ppt/slides/_rels/slide393.xml.rels><?xml version="1.0" encoding="UTF-8" standalone="yes"?>
<Relationships xmlns="http://schemas.openxmlformats.org/package/2006/relationships"><Relationship Id="rId3" Type="http://schemas.openxmlformats.org/officeDocument/2006/relationships/image" Target="../media/image393.JPG"/><Relationship Id="rId2" Type="http://schemas.openxmlformats.org/officeDocument/2006/relationships/notesSlide" Target="../notesSlides/notesSlide317.xml"/><Relationship Id="rId1" Type="http://schemas.openxmlformats.org/officeDocument/2006/relationships/slideLayout" Target="../slideLayouts/slideLayout3.xml"/></Relationships>
</file>

<file path=ppt/slides/_rels/slide394.xml.rels><?xml version="1.0" encoding="UTF-8" standalone="yes"?>
<Relationships xmlns="http://schemas.openxmlformats.org/package/2006/relationships"><Relationship Id="rId3" Type="http://schemas.openxmlformats.org/officeDocument/2006/relationships/image" Target="../media/image394.JPG"/><Relationship Id="rId2" Type="http://schemas.openxmlformats.org/officeDocument/2006/relationships/notesSlide" Target="../notesSlides/notesSlide318.xml"/><Relationship Id="rId1" Type="http://schemas.openxmlformats.org/officeDocument/2006/relationships/slideLayout" Target="../slideLayouts/slideLayout3.xml"/></Relationships>
</file>

<file path=ppt/slides/_rels/slide395.xml.rels><?xml version="1.0" encoding="UTF-8" standalone="yes"?>
<Relationships xmlns="http://schemas.openxmlformats.org/package/2006/relationships"><Relationship Id="rId3" Type="http://schemas.openxmlformats.org/officeDocument/2006/relationships/image" Target="../media/image395.JPG"/><Relationship Id="rId2" Type="http://schemas.openxmlformats.org/officeDocument/2006/relationships/notesSlide" Target="../notesSlides/notesSlide319.xml"/><Relationship Id="rId1" Type="http://schemas.openxmlformats.org/officeDocument/2006/relationships/slideLayout" Target="../slideLayouts/slideLayout3.xml"/></Relationships>
</file>

<file path=ppt/slides/_rels/slide396.xml.rels><?xml version="1.0" encoding="UTF-8" standalone="yes"?>
<Relationships xmlns="http://schemas.openxmlformats.org/package/2006/relationships"><Relationship Id="rId2" Type="http://schemas.openxmlformats.org/officeDocument/2006/relationships/image" Target="../media/image396.JPG"/><Relationship Id="rId1" Type="http://schemas.openxmlformats.org/officeDocument/2006/relationships/slideLayout" Target="../slideLayouts/slideLayout3.xml"/></Relationships>
</file>

<file path=ppt/slides/_rels/slide397.xml.rels><?xml version="1.0" encoding="UTF-8" standalone="yes"?>
<Relationships xmlns="http://schemas.openxmlformats.org/package/2006/relationships"><Relationship Id="rId2" Type="http://schemas.openxmlformats.org/officeDocument/2006/relationships/image" Target="../media/image397.JPG"/><Relationship Id="rId1" Type="http://schemas.openxmlformats.org/officeDocument/2006/relationships/slideLayout" Target="../slideLayouts/slideLayout3.xml"/></Relationships>
</file>

<file path=ppt/slides/_rels/slide398.xml.rels><?xml version="1.0" encoding="UTF-8" standalone="yes"?>
<Relationships xmlns="http://schemas.openxmlformats.org/package/2006/relationships"><Relationship Id="rId2" Type="http://schemas.openxmlformats.org/officeDocument/2006/relationships/image" Target="../media/image398.JPG"/><Relationship Id="rId1" Type="http://schemas.openxmlformats.org/officeDocument/2006/relationships/slideLayout" Target="../slideLayouts/slideLayout3.xml"/></Relationships>
</file>

<file path=ppt/slides/_rels/slide399.xml.rels><?xml version="1.0" encoding="UTF-8" standalone="yes"?>
<Relationships xmlns="http://schemas.openxmlformats.org/package/2006/relationships"><Relationship Id="rId2" Type="http://schemas.openxmlformats.org/officeDocument/2006/relationships/image" Target="../media/image399.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00.xml.rels><?xml version="1.0" encoding="UTF-8" standalone="yes"?>
<Relationships xmlns="http://schemas.openxmlformats.org/package/2006/relationships"><Relationship Id="rId2" Type="http://schemas.openxmlformats.org/officeDocument/2006/relationships/image" Target="../media/image400.JPG"/><Relationship Id="rId1" Type="http://schemas.openxmlformats.org/officeDocument/2006/relationships/slideLayout" Target="../slideLayouts/slideLayout3.xml"/></Relationships>
</file>

<file path=ppt/slides/_rels/slide401.xml.rels><?xml version="1.0" encoding="UTF-8" standalone="yes"?>
<Relationships xmlns="http://schemas.openxmlformats.org/package/2006/relationships"><Relationship Id="rId2" Type="http://schemas.openxmlformats.org/officeDocument/2006/relationships/image" Target="../media/image401.JPG"/><Relationship Id="rId1" Type="http://schemas.openxmlformats.org/officeDocument/2006/relationships/slideLayout" Target="../slideLayouts/slideLayout3.xml"/></Relationships>
</file>

<file path=ppt/slides/_rels/slide402.xml.rels><?xml version="1.0" encoding="UTF-8" standalone="yes"?>
<Relationships xmlns="http://schemas.openxmlformats.org/package/2006/relationships"><Relationship Id="rId3" Type="http://schemas.openxmlformats.org/officeDocument/2006/relationships/image" Target="../media/image402.JPG"/><Relationship Id="rId2" Type="http://schemas.openxmlformats.org/officeDocument/2006/relationships/notesSlide" Target="../notesSlides/notesSlide320.xml"/><Relationship Id="rId1" Type="http://schemas.openxmlformats.org/officeDocument/2006/relationships/slideLayout" Target="../slideLayouts/slideLayout3.xml"/></Relationships>
</file>

<file path=ppt/slides/_rels/slide403.xml.rels><?xml version="1.0" encoding="UTF-8" standalone="yes"?>
<Relationships xmlns="http://schemas.openxmlformats.org/package/2006/relationships"><Relationship Id="rId3" Type="http://schemas.openxmlformats.org/officeDocument/2006/relationships/image" Target="../media/image403.JPG"/><Relationship Id="rId2" Type="http://schemas.openxmlformats.org/officeDocument/2006/relationships/notesSlide" Target="../notesSlides/notesSlide321.xml"/><Relationship Id="rId1" Type="http://schemas.openxmlformats.org/officeDocument/2006/relationships/slideLayout" Target="../slideLayouts/slideLayout3.xml"/></Relationships>
</file>

<file path=ppt/slides/_rels/slide404.xml.rels><?xml version="1.0" encoding="UTF-8" standalone="yes"?>
<Relationships xmlns="http://schemas.openxmlformats.org/package/2006/relationships"><Relationship Id="rId2" Type="http://schemas.openxmlformats.org/officeDocument/2006/relationships/image" Target="../media/image404.JPG"/><Relationship Id="rId1" Type="http://schemas.openxmlformats.org/officeDocument/2006/relationships/slideLayout" Target="../slideLayouts/slideLayout3.xml"/></Relationships>
</file>

<file path=ppt/slides/_rels/slide405.xml.rels><?xml version="1.0" encoding="UTF-8" standalone="yes"?>
<Relationships xmlns="http://schemas.openxmlformats.org/package/2006/relationships"><Relationship Id="rId3" Type="http://schemas.openxmlformats.org/officeDocument/2006/relationships/image" Target="../media/image405.JPG"/><Relationship Id="rId2" Type="http://schemas.openxmlformats.org/officeDocument/2006/relationships/notesSlide" Target="../notesSlides/notesSlide322.xml"/><Relationship Id="rId1" Type="http://schemas.openxmlformats.org/officeDocument/2006/relationships/slideLayout" Target="../slideLayouts/slideLayout3.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3.xml"/></Relationships>
</file>

<file path=ppt/slides/_rels/slide407.xml.rels><?xml version="1.0" encoding="UTF-8" standalone="yes"?>
<Relationships xmlns="http://schemas.openxmlformats.org/package/2006/relationships"><Relationship Id="rId3" Type="http://schemas.openxmlformats.org/officeDocument/2006/relationships/image" Target="../media/image406.JPG"/><Relationship Id="rId2" Type="http://schemas.openxmlformats.org/officeDocument/2006/relationships/notesSlide" Target="../notesSlides/notesSlide324.xml"/><Relationship Id="rId1" Type="http://schemas.openxmlformats.org/officeDocument/2006/relationships/slideLayout" Target="../slideLayouts/slideLayout3.xml"/></Relationships>
</file>

<file path=ppt/slides/_rels/slide408.xml.rels><?xml version="1.0" encoding="UTF-8" standalone="yes"?>
<Relationships xmlns="http://schemas.openxmlformats.org/package/2006/relationships"><Relationship Id="rId3" Type="http://schemas.openxmlformats.org/officeDocument/2006/relationships/image" Target="../media/image407.JPG"/><Relationship Id="rId2" Type="http://schemas.openxmlformats.org/officeDocument/2006/relationships/notesSlide" Target="../notesSlides/notesSlide325.xml"/><Relationship Id="rId1" Type="http://schemas.openxmlformats.org/officeDocument/2006/relationships/slideLayout" Target="../slideLayouts/slideLayout3.xml"/></Relationships>
</file>

<file path=ppt/slides/_rels/slide409.xml.rels><?xml version="1.0" encoding="UTF-8" standalone="yes"?>
<Relationships xmlns="http://schemas.openxmlformats.org/package/2006/relationships"><Relationship Id="rId3" Type="http://schemas.openxmlformats.org/officeDocument/2006/relationships/image" Target="../media/image408.JPG"/><Relationship Id="rId2" Type="http://schemas.openxmlformats.org/officeDocument/2006/relationships/notesSlide" Target="../notesSlides/notesSlide3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0.xml.rels><?xml version="1.0" encoding="UTF-8" standalone="yes"?>
<Relationships xmlns="http://schemas.openxmlformats.org/package/2006/relationships"><Relationship Id="rId2" Type="http://schemas.openxmlformats.org/officeDocument/2006/relationships/image" Target="../media/image409.JP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410.JPG"/><Relationship Id="rId2" Type="http://schemas.openxmlformats.org/officeDocument/2006/relationships/notesSlide" Target="../notesSlides/notesSlide327.xml"/><Relationship Id="rId1" Type="http://schemas.openxmlformats.org/officeDocument/2006/relationships/slideLayout" Target="../slideLayouts/slideLayout3.xml"/></Relationships>
</file>

<file path=ppt/slides/_rels/slide412.xml.rels><?xml version="1.0" encoding="UTF-8" standalone="yes"?>
<Relationships xmlns="http://schemas.openxmlformats.org/package/2006/relationships"><Relationship Id="rId3" Type="http://schemas.openxmlformats.org/officeDocument/2006/relationships/image" Target="../media/image411.JPG"/><Relationship Id="rId2" Type="http://schemas.openxmlformats.org/officeDocument/2006/relationships/notesSlide" Target="../notesSlides/notesSlide328.xml"/><Relationship Id="rId1" Type="http://schemas.openxmlformats.org/officeDocument/2006/relationships/slideLayout" Target="../slideLayouts/slideLayout3.xml"/></Relationships>
</file>

<file path=ppt/slides/_rels/slide413.xml.rels><?xml version="1.0" encoding="UTF-8" standalone="yes"?>
<Relationships xmlns="http://schemas.openxmlformats.org/package/2006/relationships"><Relationship Id="rId3" Type="http://schemas.openxmlformats.org/officeDocument/2006/relationships/image" Target="../media/image412.JPG"/><Relationship Id="rId2" Type="http://schemas.openxmlformats.org/officeDocument/2006/relationships/notesSlide" Target="../notesSlides/notesSlide329.xml"/><Relationship Id="rId1" Type="http://schemas.openxmlformats.org/officeDocument/2006/relationships/slideLayout" Target="../slideLayouts/slideLayout4.xml"/></Relationships>
</file>

<file path=ppt/slides/_rels/slide414.xml.rels><?xml version="1.0" encoding="UTF-8" standalone="yes"?>
<Relationships xmlns="http://schemas.openxmlformats.org/package/2006/relationships"><Relationship Id="rId3" Type="http://schemas.openxmlformats.org/officeDocument/2006/relationships/image" Target="../media/image413.JPG"/><Relationship Id="rId2" Type="http://schemas.openxmlformats.org/officeDocument/2006/relationships/notesSlide" Target="../notesSlides/notesSlide330.xml"/><Relationship Id="rId1" Type="http://schemas.openxmlformats.org/officeDocument/2006/relationships/slideLayout" Target="../slideLayouts/slideLayout4.xml"/></Relationships>
</file>

<file path=ppt/slides/_rels/slide415.xml.rels><?xml version="1.0" encoding="UTF-8" standalone="yes"?>
<Relationships xmlns="http://schemas.openxmlformats.org/package/2006/relationships"><Relationship Id="rId3" Type="http://schemas.openxmlformats.org/officeDocument/2006/relationships/image" Target="../media/image414.JPG"/><Relationship Id="rId2" Type="http://schemas.openxmlformats.org/officeDocument/2006/relationships/notesSlide" Target="../notesSlides/notesSlide331.xml"/><Relationship Id="rId1" Type="http://schemas.openxmlformats.org/officeDocument/2006/relationships/slideLayout" Target="../slideLayouts/slideLayout3.xml"/></Relationships>
</file>

<file path=ppt/slides/_rels/slide416.xml.rels><?xml version="1.0" encoding="UTF-8" standalone="yes"?>
<Relationships xmlns="http://schemas.openxmlformats.org/package/2006/relationships"><Relationship Id="rId2" Type="http://schemas.openxmlformats.org/officeDocument/2006/relationships/image" Target="../media/image415.JP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416.JPG"/><Relationship Id="rId1" Type="http://schemas.openxmlformats.org/officeDocument/2006/relationships/slideLayout" Target="../slideLayouts/slideLayout3.xml"/></Relationships>
</file>

<file path=ppt/slides/_rels/slide418.xml.rels><?xml version="1.0" encoding="UTF-8" standalone="yes"?>
<Relationships xmlns="http://schemas.openxmlformats.org/package/2006/relationships"><Relationship Id="rId3" Type="http://schemas.openxmlformats.org/officeDocument/2006/relationships/image" Target="../media/image417.JPG"/><Relationship Id="rId2" Type="http://schemas.openxmlformats.org/officeDocument/2006/relationships/notesSlide" Target="../notesSlides/notesSlide332.xml"/><Relationship Id="rId1" Type="http://schemas.openxmlformats.org/officeDocument/2006/relationships/slideLayout" Target="../slideLayouts/slideLayout3.xml"/></Relationships>
</file>

<file path=ppt/slides/_rels/slide419.xml.rels><?xml version="1.0" encoding="UTF-8" standalone="yes"?>
<Relationships xmlns="http://schemas.openxmlformats.org/package/2006/relationships"><Relationship Id="rId3" Type="http://schemas.openxmlformats.org/officeDocument/2006/relationships/image" Target="../media/image418.JPG"/><Relationship Id="rId2" Type="http://schemas.openxmlformats.org/officeDocument/2006/relationships/notesSlide" Target="../notesSlides/notesSlide3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0.xml.rels><?xml version="1.0" encoding="UTF-8" standalone="yes"?>
<Relationships xmlns="http://schemas.openxmlformats.org/package/2006/relationships"><Relationship Id="rId3" Type="http://schemas.openxmlformats.org/officeDocument/2006/relationships/image" Target="../media/image419.JPG"/><Relationship Id="rId2" Type="http://schemas.openxmlformats.org/officeDocument/2006/relationships/notesSlide" Target="../notesSlides/notesSlide334.xml"/><Relationship Id="rId1" Type="http://schemas.openxmlformats.org/officeDocument/2006/relationships/slideLayout" Target="../slideLayouts/slideLayout3.xml"/></Relationships>
</file>

<file path=ppt/slides/_rels/slide421.xml.rels><?xml version="1.0" encoding="UTF-8" standalone="yes"?>
<Relationships xmlns="http://schemas.openxmlformats.org/package/2006/relationships"><Relationship Id="rId3" Type="http://schemas.openxmlformats.org/officeDocument/2006/relationships/image" Target="../media/image420.JPG"/><Relationship Id="rId2" Type="http://schemas.openxmlformats.org/officeDocument/2006/relationships/notesSlide" Target="../notesSlides/notesSlide335.xml"/><Relationship Id="rId1" Type="http://schemas.openxmlformats.org/officeDocument/2006/relationships/slideLayout" Target="../slideLayouts/slideLayout3.xml"/></Relationships>
</file>

<file path=ppt/slides/_rels/slide422.xml.rels><?xml version="1.0" encoding="UTF-8" standalone="yes"?>
<Relationships xmlns="http://schemas.openxmlformats.org/package/2006/relationships"><Relationship Id="rId2" Type="http://schemas.openxmlformats.org/officeDocument/2006/relationships/image" Target="../media/image421.JPG"/><Relationship Id="rId1" Type="http://schemas.openxmlformats.org/officeDocument/2006/relationships/slideLayout" Target="../slideLayouts/slideLayout3.xml"/></Relationships>
</file>

<file path=ppt/slides/_rels/slide423.xml.rels><?xml version="1.0" encoding="UTF-8" standalone="yes"?>
<Relationships xmlns="http://schemas.openxmlformats.org/package/2006/relationships"><Relationship Id="rId2" Type="http://schemas.openxmlformats.org/officeDocument/2006/relationships/image" Target="../media/image422.JPG"/><Relationship Id="rId1" Type="http://schemas.openxmlformats.org/officeDocument/2006/relationships/slideLayout" Target="../slideLayouts/slideLayout3.xml"/></Relationships>
</file>

<file path=ppt/slides/_rels/slide424.xml.rels><?xml version="1.0" encoding="UTF-8" standalone="yes"?>
<Relationships xmlns="http://schemas.openxmlformats.org/package/2006/relationships"><Relationship Id="rId2" Type="http://schemas.openxmlformats.org/officeDocument/2006/relationships/image" Target="../media/image423.JPG"/><Relationship Id="rId1" Type="http://schemas.openxmlformats.org/officeDocument/2006/relationships/slideLayout" Target="../slideLayouts/slideLayout3.xml"/></Relationships>
</file>

<file path=ppt/slides/_rels/slide425.xml.rels><?xml version="1.0" encoding="UTF-8" standalone="yes"?>
<Relationships xmlns="http://schemas.openxmlformats.org/package/2006/relationships"><Relationship Id="rId3" Type="http://schemas.openxmlformats.org/officeDocument/2006/relationships/image" Target="../media/image424.JPG"/><Relationship Id="rId2" Type="http://schemas.openxmlformats.org/officeDocument/2006/relationships/notesSlide" Target="../notesSlides/notesSlide336.xml"/><Relationship Id="rId1" Type="http://schemas.openxmlformats.org/officeDocument/2006/relationships/slideLayout" Target="../slideLayouts/slideLayout3.xml"/></Relationships>
</file>

<file path=ppt/slides/_rels/slide426.xml.rels><?xml version="1.0" encoding="UTF-8" standalone="yes"?>
<Relationships xmlns="http://schemas.openxmlformats.org/package/2006/relationships"><Relationship Id="rId2" Type="http://schemas.openxmlformats.org/officeDocument/2006/relationships/image" Target="../media/image425.JPG"/><Relationship Id="rId1" Type="http://schemas.openxmlformats.org/officeDocument/2006/relationships/slideLayout" Target="../slideLayouts/slideLayout3.xml"/></Relationships>
</file>

<file path=ppt/slides/_rels/slide427.xml.rels><?xml version="1.0" encoding="UTF-8" standalone="yes"?>
<Relationships xmlns="http://schemas.openxmlformats.org/package/2006/relationships"><Relationship Id="rId2" Type="http://schemas.openxmlformats.org/officeDocument/2006/relationships/image" Target="../media/image426.JPG"/><Relationship Id="rId1" Type="http://schemas.openxmlformats.org/officeDocument/2006/relationships/slideLayout" Target="../slideLayouts/slideLayout3.xml"/></Relationships>
</file>

<file path=ppt/slides/_rels/slide428.xml.rels><?xml version="1.0" encoding="UTF-8" standalone="yes"?>
<Relationships xmlns="http://schemas.openxmlformats.org/package/2006/relationships"><Relationship Id="rId2" Type="http://schemas.openxmlformats.org/officeDocument/2006/relationships/image" Target="../media/image427.JPG"/><Relationship Id="rId1" Type="http://schemas.openxmlformats.org/officeDocument/2006/relationships/slideLayout" Target="../slideLayouts/slideLayout3.xml"/></Relationships>
</file>

<file path=ppt/slides/_rels/slide429.xml.rels><?xml version="1.0" encoding="UTF-8" standalone="yes"?>
<Relationships xmlns="http://schemas.openxmlformats.org/package/2006/relationships"><Relationship Id="rId3" Type="http://schemas.openxmlformats.org/officeDocument/2006/relationships/image" Target="../media/image428.JPG"/><Relationship Id="rId2" Type="http://schemas.openxmlformats.org/officeDocument/2006/relationships/notesSlide" Target="../notesSlides/notesSlide3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0.xml.rels><?xml version="1.0" encoding="UTF-8" standalone="yes"?>
<Relationships xmlns="http://schemas.openxmlformats.org/package/2006/relationships"><Relationship Id="rId2" Type="http://schemas.openxmlformats.org/officeDocument/2006/relationships/image" Target="../media/image429.JPG"/><Relationship Id="rId1" Type="http://schemas.openxmlformats.org/officeDocument/2006/relationships/slideLayout" Target="../slideLayouts/slideLayout3.xml"/></Relationships>
</file>

<file path=ppt/slides/_rels/slide431.xml.rels><?xml version="1.0" encoding="UTF-8" standalone="yes"?>
<Relationships xmlns="http://schemas.openxmlformats.org/package/2006/relationships"><Relationship Id="rId2" Type="http://schemas.openxmlformats.org/officeDocument/2006/relationships/image" Target="../media/image430.JPG"/><Relationship Id="rId1" Type="http://schemas.openxmlformats.org/officeDocument/2006/relationships/slideLayout" Target="../slideLayouts/slideLayout3.xml"/></Relationships>
</file>

<file path=ppt/slides/_rels/slide432.xml.rels><?xml version="1.0" encoding="UTF-8" standalone="yes"?>
<Relationships xmlns="http://schemas.openxmlformats.org/package/2006/relationships"><Relationship Id="rId3" Type="http://schemas.openxmlformats.org/officeDocument/2006/relationships/image" Target="../media/image431.JPG"/><Relationship Id="rId2" Type="http://schemas.openxmlformats.org/officeDocument/2006/relationships/notesSlide" Target="../notesSlides/notesSlide338.xml"/><Relationship Id="rId1" Type="http://schemas.openxmlformats.org/officeDocument/2006/relationships/slideLayout" Target="../slideLayouts/slideLayout3.xml"/></Relationships>
</file>

<file path=ppt/slides/_rels/slide433.xml.rels><?xml version="1.0" encoding="UTF-8" standalone="yes"?>
<Relationships xmlns="http://schemas.openxmlformats.org/package/2006/relationships"><Relationship Id="rId2" Type="http://schemas.openxmlformats.org/officeDocument/2006/relationships/image" Target="../media/image432.JPG"/><Relationship Id="rId1" Type="http://schemas.openxmlformats.org/officeDocument/2006/relationships/slideLayout" Target="../slideLayouts/slideLayout3.xml"/></Relationships>
</file>

<file path=ppt/slides/_rels/slide434.xml.rels><?xml version="1.0" encoding="UTF-8" standalone="yes"?>
<Relationships xmlns="http://schemas.openxmlformats.org/package/2006/relationships"><Relationship Id="rId2" Type="http://schemas.openxmlformats.org/officeDocument/2006/relationships/image" Target="../media/image433.JPG"/><Relationship Id="rId1" Type="http://schemas.openxmlformats.org/officeDocument/2006/relationships/slideLayout" Target="../slideLayouts/slideLayout3.xml"/></Relationships>
</file>

<file path=ppt/slides/_rels/slide435.xml.rels><?xml version="1.0" encoding="UTF-8" standalone="yes"?>
<Relationships xmlns="http://schemas.openxmlformats.org/package/2006/relationships"><Relationship Id="rId2" Type="http://schemas.openxmlformats.org/officeDocument/2006/relationships/image" Target="../media/image434.JPG"/><Relationship Id="rId1" Type="http://schemas.openxmlformats.org/officeDocument/2006/relationships/slideLayout" Target="../slideLayouts/slideLayout3.xml"/></Relationships>
</file>

<file path=ppt/slides/_rels/slide436.xml.rels><?xml version="1.0" encoding="UTF-8" standalone="yes"?>
<Relationships xmlns="http://schemas.openxmlformats.org/package/2006/relationships"><Relationship Id="rId2" Type="http://schemas.openxmlformats.org/officeDocument/2006/relationships/image" Target="../media/image435.JPG"/><Relationship Id="rId1" Type="http://schemas.openxmlformats.org/officeDocument/2006/relationships/slideLayout" Target="../slideLayouts/slideLayout3.xml"/></Relationships>
</file>

<file path=ppt/slides/_rels/slide437.xml.rels><?xml version="1.0" encoding="UTF-8" standalone="yes"?>
<Relationships xmlns="http://schemas.openxmlformats.org/package/2006/relationships"><Relationship Id="rId2" Type="http://schemas.openxmlformats.org/officeDocument/2006/relationships/image" Target="../media/image436.JPG"/><Relationship Id="rId1" Type="http://schemas.openxmlformats.org/officeDocument/2006/relationships/slideLayout" Target="../slideLayouts/slideLayout3.xml"/></Relationships>
</file>

<file path=ppt/slides/_rels/slide438.xml.rels><?xml version="1.0" encoding="UTF-8" standalone="yes"?>
<Relationships xmlns="http://schemas.openxmlformats.org/package/2006/relationships"><Relationship Id="rId2" Type="http://schemas.openxmlformats.org/officeDocument/2006/relationships/image" Target="../media/image437.JPG"/><Relationship Id="rId1" Type="http://schemas.openxmlformats.org/officeDocument/2006/relationships/slideLayout" Target="../slideLayouts/slideLayout3.xml"/></Relationships>
</file>

<file path=ppt/slides/_rels/slide439.xml.rels><?xml version="1.0" encoding="UTF-8" standalone="yes"?>
<Relationships xmlns="http://schemas.openxmlformats.org/package/2006/relationships"><Relationship Id="rId2" Type="http://schemas.openxmlformats.org/officeDocument/2006/relationships/image" Target="../media/image438.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0.xml.rels><?xml version="1.0" encoding="UTF-8" standalone="yes"?>
<Relationships xmlns="http://schemas.openxmlformats.org/package/2006/relationships"><Relationship Id="rId3" Type="http://schemas.openxmlformats.org/officeDocument/2006/relationships/image" Target="../media/image439.JPG"/><Relationship Id="rId2" Type="http://schemas.openxmlformats.org/officeDocument/2006/relationships/notesSlide" Target="../notesSlides/notesSlide339.xml"/><Relationship Id="rId1" Type="http://schemas.openxmlformats.org/officeDocument/2006/relationships/slideLayout" Target="../slideLayouts/slideLayout3.xml"/></Relationships>
</file>

<file path=ppt/slides/_rels/slide441.xml.rels><?xml version="1.0" encoding="UTF-8" standalone="yes"?>
<Relationships xmlns="http://schemas.openxmlformats.org/package/2006/relationships"><Relationship Id="rId3" Type="http://schemas.openxmlformats.org/officeDocument/2006/relationships/image" Target="../media/image440.JPG"/><Relationship Id="rId2" Type="http://schemas.openxmlformats.org/officeDocument/2006/relationships/notesSlide" Target="../notesSlides/notesSlide340.xml"/><Relationship Id="rId1" Type="http://schemas.openxmlformats.org/officeDocument/2006/relationships/slideLayout" Target="../slideLayouts/slideLayout3.xml"/></Relationships>
</file>

<file path=ppt/slides/_rels/slide442.xml.rels><?xml version="1.0" encoding="UTF-8" standalone="yes"?>
<Relationships xmlns="http://schemas.openxmlformats.org/package/2006/relationships"><Relationship Id="rId3" Type="http://schemas.openxmlformats.org/officeDocument/2006/relationships/image" Target="../media/image441.JPG"/><Relationship Id="rId2" Type="http://schemas.openxmlformats.org/officeDocument/2006/relationships/notesSlide" Target="../notesSlides/notesSlide341.xml"/><Relationship Id="rId1" Type="http://schemas.openxmlformats.org/officeDocument/2006/relationships/slideLayout" Target="../slideLayouts/slideLayout3.xml"/></Relationships>
</file>

<file path=ppt/slides/_rels/slide443.xml.rels><?xml version="1.0" encoding="UTF-8" standalone="yes"?>
<Relationships xmlns="http://schemas.openxmlformats.org/package/2006/relationships"><Relationship Id="rId3" Type="http://schemas.openxmlformats.org/officeDocument/2006/relationships/image" Target="../media/image442.JPG"/><Relationship Id="rId2" Type="http://schemas.openxmlformats.org/officeDocument/2006/relationships/notesSlide" Target="../notesSlides/notesSlide342.xml"/><Relationship Id="rId1" Type="http://schemas.openxmlformats.org/officeDocument/2006/relationships/slideLayout" Target="../slideLayouts/slideLayout4.xml"/></Relationships>
</file>

<file path=ppt/slides/_rels/slide444.xml.rels><?xml version="1.0" encoding="UTF-8" standalone="yes"?>
<Relationships xmlns="http://schemas.openxmlformats.org/package/2006/relationships"><Relationship Id="rId3" Type="http://schemas.openxmlformats.org/officeDocument/2006/relationships/image" Target="../media/image443.JPG"/><Relationship Id="rId2" Type="http://schemas.openxmlformats.org/officeDocument/2006/relationships/notesSlide" Target="../notesSlides/notesSlide343.xml"/><Relationship Id="rId1" Type="http://schemas.openxmlformats.org/officeDocument/2006/relationships/slideLayout" Target="../slideLayouts/slideLayout3.xml"/></Relationships>
</file>

<file path=ppt/slides/_rels/slide445.xml.rels><?xml version="1.0" encoding="UTF-8" standalone="yes"?>
<Relationships xmlns="http://schemas.openxmlformats.org/package/2006/relationships"><Relationship Id="rId3" Type="http://schemas.openxmlformats.org/officeDocument/2006/relationships/image" Target="../media/image444.JPG"/><Relationship Id="rId2" Type="http://schemas.openxmlformats.org/officeDocument/2006/relationships/notesSlide" Target="../notesSlides/notesSlide344.xml"/><Relationship Id="rId1" Type="http://schemas.openxmlformats.org/officeDocument/2006/relationships/slideLayout" Target="../slideLayouts/slideLayout3.xml"/></Relationships>
</file>

<file path=ppt/slides/_rels/slide446.xml.rels><?xml version="1.0" encoding="UTF-8" standalone="yes"?>
<Relationships xmlns="http://schemas.openxmlformats.org/package/2006/relationships"><Relationship Id="rId3" Type="http://schemas.openxmlformats.org/officeDocument/2006/relationships/image" Target="../media/image445.JPG"/><Relationship Id="rId2" Type="http://schemas.openxmlformats.org/officeDocument/2006/relationships/notesSlide" Target="../notesSlides/notesSlide345.xml"/><Relationship Id="rId1" Type="http://schemas.openxmlformats.org/officeDocument/2006/relationships/slideLayout" Target="../slideLayouts/slideLayout3.xml"/></Relationships>
</file>

<file path=ppt/slides/_rels/slide447.xml.rels><?xml version="1.0" encoding="UTF-8" standalone="yes"?>
<Relationships xmlns="http://schemas.openxmlformats.org/package/2006/relationships"><Relationship Id="rId3" Type="http://schemas.openxmlformats.org/officeDocument/2006/relationships/image" Target="../media/image446.JPG"/><Relationship Id="rId2" Type="http://schemas.openxmlformats.org/officeDocument/2006/relationships/notesSlide" Target="../notesSlides/notesSlide346.xml"/><Relationship Id="rId1" Type="http://schemas.openxmlformats.org/officeDocument/2006/relationships/slideLayout" Target="../slideLayouts/slideLayout3.xml"/></Relationships>
</file>

<file path=ppt/slides/_rels/slide448.xml.rels><?xml version="1.0" encoding="UTF-8" standalone="yes"?>
<Relationships xmlns="http://schemas.openxmlformats.org/package/2006/relationships"><Relationship Id="rId3" Type="http://schemas.openxmlformats.org/officeDocument/2006/relationships/image" Target="../media/image447.JPG"/><Relationship Id="rId2" Type="http://schemas.openxmlformats.org/officeDocument/2006/relationships/notesSlide" Target="../notesSlides/notesSlide347.xml"/><Relationship Id="rId1" Type="http://schemas.openxmlformats.org/officeDocument/2006/relationships/slideLayout" Target="../slideLayouts/slideLayout4.xml"/></Relationships>
</file>

<file path=ppt/slides/_rels/slide449.xml.rels><?xml version="1.0" encoding="UTF-8" standalone="yes"?>
<Relationships xmlns="http://schemas.openxmlformats.org/package/2006/relationships"><Relationship Id="rId3" Type="http://schemas.openxmlformats.org/officeDocument/2006/relationships/image" Target="../media/image448.JPG"/><Relationship Id="rId2" Type="http://schemas.openxmlformats.org/officeDocument/2006/relationships/notesSlide" Target="../notesSlides/notesSlide34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0.xml.rels><?xml version="1.0" encoding="UTF-8" standalone="yes"?>
<Relationships xmlns="http://schemas.openxmlformats.org/package/2006/relationships"><Relationship Id="rId3" Type="http://schemas.openxmlformats.org/officeDocument/2006/relationships/image" Target="../media/image449.JPG"/><Relationship Id="rId2" Type="http://schemas.openxmlformats.org/officeDocument/2006/relationships/notesSlide" Target="../notesSlides/notesSlide349.xml"/><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3" Type="http://schemas.openxmlformats.org/officeDocument/2006/relationships/image" Target="../media/image450.JPG"/><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452.xml.rels><?xml version="1.0" encoding="UTF-8" standalone="yes"?>
<Relationships xmlns="http://schemas.openxmlformats.org/package/2006/relationships"><Relationship Id="rId3" Type="http://schemas.openxmlformats.org/officeDocument/2006/relationships/image" Target="../media/image451.JPG"/><Relationship Id="rId2" Type="http://schemas.openxmlformats.org/officeDocument/2006/relationships/notesSlide" Target="../notesSlides/notesSlide351.xml"/><Relationship Id="rId1" Type="http://schemas.openxmlformats.org/officeDocument/2006/relationships/slideLayout" Target="../slideLayouts/slideLayout3.xml"/></Relationships>
</file>

<file path=ppt/slides/_rels/slide453.xml.rels><?xml version="1.0" encoding="UTF-8" standalone="yes"?>
<Relationships xmlns="http://schemas.openxmlformats.org/package/2006/relationships"><Relationship Id="rId3" Type="http://schemas.openxmlformats.org/officeDocument/2006/relationships/image" Target="../media/image452.JPG"/><Relationship Id="rId2" Type="http://schemas.openxmlformats.org/officeDocument/2006/relationships/notesSlide" Target="../notesSlides/notesSlide352.xml"/><Relationship Id="rId1" Type="http://schemas.openxmlformats.org/officeDocument/2006/relationships/slideLayout" Target="../slideLayouts/slideLayout3.xml"/></Relationships>
</file>

<file path=ppt/slides/_rels/slide454.xml.rels><?xml version="1.0" encoding="UTF-8" standalone="yes"?>
<Relationships xmlns="http://schemas.openxmlformats.org/package/2006/relationships"><Relationship Id="rId3" Type="http://schemas.openxmlformats.org/officeDocument/2006/relationships/image" Target="../media/image453.JPG"/><Relationship Id="rId2" Type="http://schemas.openxmlformats.org/officeDocument/2006/relationships/notesSlide" Target="../notesSlides/notesSlide353.xml"/><Relationship Id="rId1" Type="http://schemas.openxmlformats.org/officeDocument/2006/relationships/slideLayout" Target="../slideLayouts/slideLayout3.xml"/></Relationships>
</file>

<file path=ppt/slides/_rels/slide455.xml.rels><?xml version="1.0" encoding="UTF-8" standalone="yes"?>
<Relationships xmlns="http://schemas.openxmlformats.org/package/2006/relationships"><Relationship Id="rId3" Type="http://schemas.openxmlformats.org/officeDocument/2006/relationships/image" Target="../media/image454.JPG"/><Relationship Id="rId2" Type="http://schemas.openxmlformats.org/officeDocument/2006/relationships/notesSlide" Target="../notesSlides/notesSlide354.xml"/><Relationship Id="rId1" Type="http://schemas.openxmlformats.org/officeDocument/2006/relationships/slideLayout" Target="../slideLayouts/slideLayout3.xml"/></Relationships>
</file>

<file path=ppt/slides/_rels/slide456.xml.rels><?xml version="1.0" encoding="UTF-8" standalone="yes"?>
<Relationships xmlns="http://schemas.openxmlformats.org/package/2006/relationships"><Relationship Id="rId2" Type="http://schemas.openxmlformats.org/officeDocument/2006/relationships/image" Target="../media/image455.JP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3" Type="http://schemas.openxmlformats.org/officeDocument/2006/relationships/image" Target="../media/image456.JPG"/><Relationship Id="rId2" Type="http://schemas.openxmlformats.org/officeDocument/2006/relationships/notesSlide" Target="../notesSlides/notesSlide355.xml"/><Relationship Id="rId1" Type="http://schemas.openxmlformats.org/officeDocument/2006/relationships/slideLayout" Target="../slideLayouts/slideLayout3.xml"/></Relationships>
</file>

<file path=ppt/slides/_rels/slide458.xml.rels><?xml version="1.0" encoding="UTF-8" standalone="yes"?>
<Relationships xmlns="http://schemas.openxmlformats.org/package/2006/relationships"><Relationship Id="rId2" Type="http://schemas.openxmlformats.org/officeDocument/2006/relationships/image" Target="../media/image457.JPG"/><Relationship Id="rId1" Type="http://schemas.openxmlformats.org/officeDocument/2006/relationships/slideLayout" Target="../slideLayouts/slideLayout3.xml"/></Relationships>
</file>

<file path=ppt/slides/_rels/slide459.xml.rels><?xml version="1.0" encoding="UTF-8" standalone="yes"?>
<Relationships xmlns="http://schemas.openxmlformats.org/package/2006/relationships"><Relationship Id="rId2" Type="http://schemas.openxmlformats.org/officeDocument/2006/relationships/image" Target="../media/image458.JP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0.xml.rels><?xml version="1.0" encoding="UTF-8" standalone="yes"?>
<Relationships xmlns="http://schemas.openxmlformats.org/package/2006/relationships"><Relationship Id="rId3" Type="http://schemas.openxmlformats.org/officeDocument/2006/relationships/image" Target="../media/image459.JPG"/><Relationship Id="rId2" Type="http://schemas.openxmlformats.org/officeDocument/2006/relationships/notesSlide" Target="../notesSlides/notesSlide356.xml"/><Relationship Id="rId1" Type="http://schemas.openxmlformats.org/officeDocument/2006/relationships/slideLayout" Target="../slideLayouts/slideLayout3.xml"/></Relationships>
</file>

<file path=ppt/slides/_rels/slide461.xml.rels><?xml version="1.0" encoding="UTF-8" standalone="yes"?>
<Relationships xmlns="http://schemas.openxmlformats.org/package/2006/relationships"><Relationship Id="rId2" Type="http://schemas.openxmlformats.org/officeDocument/2006/relationships/image" Target="../media/image460.JPG"/><Relationship Id="rId1" Type="http://schemas.openxmlformats.org/officeDocument/2006/relationships/slideLayout" Target="../slideLayouts/slideLayout3.xml"/></Relationships>
</file>

<file path=ppt/slides/_rels/slide462.xml.rels><?xml version="1.0" encoding="UTF-8" standalone="yes"?>
<Relationships xmlns="http://schemas.openxmlformats.org/package/2006/relationships"><Relationship Id="rId2" Type="http://schemas.openxmlformats.org/officeDocument/2006/relationships/image" Target="../media/image461.JPG"/><Relationship Id="rId1" Type="http://schemas.openxmlformats.org/officeDocument/2006/relationships/slideLayout" Target="../slideLayouts/slideLayout3.xml"/></Relationships>
</file>

<file path=ppt/slides/_rels/slide463.xml.rels><?xml version="1.0" encoding="UTF-8" standalone="yes"?>
<Relationships xmlns="http://schemas.openxmlformats.org/package/2006/relationships"><Relationship Id="rId2" Type="http://schemas.openxmlformats.org/officeDocument/2006/relationships/image" Target="../media/image462.JPG"/><Relationship Id="rId1" Type="http://schemas.openxmlformats.org/officeDocument/2006/relationships/slideLayout" Target="../slideLayouts/slideLayout3.xml"/></Relationships>
</file>

<file path=ppt/slides/_rels/slide464.xml.rels><?xml version="1.0" encoding="UTF-8" standalone="yes"?>
<Relationships xmlns="http://schemas.openxmlformats.org/package/2006/relationships"><Relationship Id="rId2" Type="http://schemas.openxmlformats.org/officeDocument/2006/relationships/image" Target="../media/image463.JPG"/><Relationship Id="rId1" Type="http://schemas.openxmlformats.org/officeDocument/2006/relationships/slideLayout" Target="../slideLayouts/slideLayout3.xml"/></Relationships>
</file>

<file path=ppt/slides/_rels/slide465.xml.rels><?xml version="1.0" encoding="UTF-8" standalone="yes"?>
<Relationships xmlns="http://schemas.openxmlformats.org/package/2006/relationships"><Relationship Id="rId2" Type="http://schemas.openxmlformats.org/officeDocument/2006/relationships/image" Target="../media/image464.JPG"/><Relationship Id="rId1" Type="http://schemas.openxmlformats.org/officeDocument/2006/relationships/slideLayout" Target="../slideLayouts/slideLayout3.xml"/></Relationships>
</file>

<file path=ppt/slides/_rels/slide466.xml.rels><?xml version="1.0" encoding="UTF-8" standalone="yes"?>
<Relationships xmlns="http://schemas.openxmlformats.org/package/2006/relationships"><Relationship Id="rId3" Type="http://schemas.openxmlformats.org/officeDocument/2006/relationships/image" Target="../media/image465.JPG"/><Relationship Id="rId2" Type="http://schemas.openxmlformats.org/officeDocument/2006/relationships/notesSlide" Target="../notesSlides/notesSlide357.xml"/><Relationship Id="rId1" Type="http://schemas.openxmlformats.org/officeDocument/2006/relationships/slideLayout" Target="../slideLayouts/slideLayout3.xml"/></Relationships>
</file>

<file path=ppt/slides/_rels/slide467.xml.rels><?xml version="1.0" encoding="UTF-8" standalone="yes"?>
<Relationships xmlns="http://schemas.openxmlformats.org/package/2006/relationships"><Relationship Id="rId3" Type="http://schemas.openxmlformats.org/officeDocument/2006/relationships/image" Target="../media/image466.JPG"/><Relationship Id="rId2" Type="http://schemas.openxmlformats.org/officeDocument/2006/relationships/notesSlide" Target="../notesSlides/notesSlide358.xml"/><Relationship Id="rId1" Type="http://schemas.openxmlformats.org/officeDocument/2006/relationships/slideLayout" Target="../slideLayouts/slideLayout3.xml"/></Relationships>
</file>

<file path=ppt/slides/_rels/slide468.xml.rels><?xml version="1.0" encoding="UTF-8" standalone="yes"?>
<Relationships xmlns="http://schemas.openxmlformats.org/package/2006/relationships"><Relationship Id="rId3" Type="http://schemas.openxmlformats.org/officeDocument/2006/relationships/image" Target="../media/image467.JPG"/><Relationship Id="rId2" Type="http://schemas.openxmlformats.org/officeDocument/2006/relationships/notesSlide" Target="../notesSlides/notesSlide359.xml"/><Relationship Id="rId1" Type="http://schemas.openxmlformats.org/officeDocument/2006/relationships/slideLayout" Target="../slideLayouts/slideLayout3.xml"/></Relationships>
</file>

<file path=ppt/slides/_rels/slide469.xml.rels><?xml version="1.0" encoding="UTF-8" standalone="yes"?>
<Relationships xmlns="http://schemas.openxmlformats.org/package/2006/relationships"><Relationship Id="rId3" Type="http://schemas.openxmlformats.org/officeDocument/2006/relationships/image" Target="../media/image468.JPG"/><Relationship Id="rId2" Type="http://schemas.openxmlformats.org/officeDocument/2006/relationships/notesSlide" Target="../notesSlides/notesSlide36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0.xml.rels><?xml version="1.0" encoding="UTF-8" standalone="yes"?>
<Relationships xmlns="http://schemas.openxmlformats.org/package/2006/relationships"><Relationship Id="rId3" Type="http://schemas.openxmlformats.org/officeDocument/2006/relationships/image" Target="../media/image469.JPG"/><Relationship Id="rId2" Type="http://schemas.openxmlformats.org/officeDocument/2006/relationships/notesSlide" Target="../notesSlides/notesSlide361.xml"/><Relationship Id="rId1" Type="http://schemas.openxmlformats.org/officeDocument/2006/relationships/slideLayout" Target="../slideLayouts/slideLayout3.xml"/></Relationships>
</file>

<file path=ppt/slides/_rels/slide471.xml.rels><?xml version="1.0" encoding="UTF-8" standalone="yes"?>
<Relationships xmlns="http://schemas.openxmlformats.org/package/2006/relationships"><Relationship Id="rId3" Type="http://schemas.openxmlformats.org/officeDocument/2006/relationships/image" Target="../media/image470.JPG"/><Relationship Id="rId2" Type="http://schemas.openxmlformats.org/officeDocument/2006/relationships/notesSlide" Target="../notesSlides/notesSlide362.xml"/><Relationship Id="rId1" Type="http://schemas.openxmlformats.org/officeDocument/2006/relationships/slideLayout" Target="../slideLayouts/slideLayout3.xml"/></Relationships>
</file>

<file path=ppt/slides/_rels/slide472.xml.rels><?xml version="1.0" encoding="UTF-8" standalone="yes"?>
<Relationships xmlns="http://schemas.openxmlformats.org/package/2006/relationships"><Relationship Id="rId2" Type="http://schemas.openxmlformats.org/officeDocument/2006/relationships/image" Target="../media/image471.JPG"/><Relationship Id="rId1" Type="http://schemas.openxmlformats.org/officeDocument/2006/relationships/slideLayout" Target="../slideLayouts/slideLayout4.xml"/></Relationships>
</file>

<file path=ppt/slides/_rels/slide473.xml.rels><?xml version="1.0" encoding="UTF-8" standalone="yes"?>
<Relationships xmlns="http://schemas.openxmlformats.org/package/2006/relationships"><Relationship Id="rId2" Type="http://schemas.openxmlformats.org/officeDocument/2006/relationships/image" Target="../media/image472.JPG"/><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3" Type="http://schemas.openxmlformats.org/officeDocument/2006/relationships/image" Target="../media/image473.JPG"/><Relationship Id="rId2" Type="http://schemas.openxmlformats.org/officeDocument/2006/relationships/notesSlide" Target="../notesSlides/notesSlide363.xml"/><Relationship Id="rId1" Type="http://schemas.openxmlformats.org/officeDocument/2006/relationships/slideLayout" Target="../slideLayouts/slideLayout3.xml"/></Relationships>
</file>

<file path=ppt/slides/_rels/slide475.xml.rels><?xml version="1.0" encoding="UTF-8" standalone="yes"?>
<Relationships xmlns="http://schemas.openxmlformats.org/package/2006/relationships"><Relationship Id="rId3" Type="http://schemas.openxmlformats.org/officeDocument/2006/relationships/image" Target="../media/image474.JPG"/><Relationship Id="rId2" Type="http://schemas.openxmlformats.org/officeDocument/2006/relationships/notesSlide" Target="../notesSlides/notesSlide364.xml"/><Relationship Id="rId1" Type="http://schemas.openxmlformats.org/officeDocument/2006/relationships/slideLayout" Target="../slideLayouts/slideLayout3.xml"/></Relationships>
</file>

<file path=ppt/slides/_rels/slide476.xml.rels><?xml version="1.0" encoding="UTF-8" standalone="yes"?>
<Relationships xmlns="http://schemas.openxmlformats.org/package/2006/relationships"><Relationship Id="rId2" Type="http://schemas.openxmlformats.org/officeDocument/2006/relationships/image" Target="../media/image475.JPG"/><Relationship Id="rId1" Type="http://schemas.openxmlformats.org/officeDocument/2006/relationships/slideLayout" Target="../slideLayouts/slideLayout4.xml"/></Relationships>
</file>

<file path=ppt/slides/_rels/slide477.xml.rels><?xml version="1.0" encoding="UTF-8" standalone="yes"?>
<Relationships xmlns="http://schemas.openxmlformats.org/package/2006/relationships"><Relationship Id="rId2" Type="http://schemas.openxmlformats.org/officeDocument/2006/relationships/image" Target="../media/image476.JPG"/><Relationship Id="rId1" Type="http://schemas.openxmlformats.org/officeDocument/2006/relationships/slideLayout" Target="../slideLayouts/slideLayout3.xml"/></Relationships>
</file>

<file path=ppt/slides/_rels/slide478.xml.rels><?xml version="1.0" encoding="UTF-8" standalone="yes"?>
<Relationships xmlns="http://schemas.openxmlformats.org/package/2006/relationships"><Relationship Id="rId2" Type="http://schemas.openxmlformats.org/officeDocument/2006/relationships/image" Target="../media/image477.JPG"/><Relationship Id="rId1" Type="http://schemas.openxmlformats.org/officeDocument/2006/relationships/slideLayout" Target="../slideLayouts/slideLayout4.xml"/></Relationships>
</file>

<file path=ppt/slides/_rels/slide479.xml.rels><?xml version="1.0" encoding="UTF-8" standalone="yes"?>
<Relationships xmlns="http://schemas.openxmlformats.org/package/2006/relationships"><Relationship Id="rId3" Type="http://schemas.openxmlformats.org/officeDocument/2006/relationships/image" Target="../media/image478.JPG"/><Relationship Id="rId2" Type="http://schemas.openxmlformats.org/officeDocument/2006/relationships/notesSlide" Target="../notesSlides/notesSlide36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80.xml.rels><?xml version="1.0" encoding="UTF-8" standalone="yes"?>
<Relationships xmlns="http://schemas.openxmlformats.org/package/2006/relationships"><Relationship Id="rId3" Type="http://schemas.openxmlformats.org/officeDocument/2006/relationships/image" Target="../media/image479.JPG"/><Relationship Id="rId2" Type="http://schemas.openxmlformats.org/officeDocument/2006/relationships/notesSlide" Target="../notesSlides/notesSlide366.xml"/><Relationship Id="rId1" Type="http://schemas.openxmlformats.org/officeDocument/2006/relationships/slideLayout" Target="../slideLayouts/slideLayout4.xml"/></Relationships>
</file>

<file path=ppt/slides/_rels/slide481.xml.rels><?xml version="1.0" encoding="UTF-8" standalone="yes"?>
<Relationships xmlns="http://schemas.openxmlformats.org/package/2006/relationships"><Relationship Id="rId2" Type="http://schemas.openxmlformats.org/officeDocument/2006/relationships/image" Target="../media/image480.JPG"/><Relationship Id="rId1" Type="http://schemas.openxmlformats.org/officeDocument/2006/relationships/slideLayout" Target="../slideLayouts/slideLayout4.xml"/></Relationships>
</file>

<file path=ppt/slides/_rels/slide482.xml.rels><?xml version="1.0" encoding="UTF-8" standalone="yes"?>
<Relationships xmlns="http://schemas.openxmlformats.org/package/2006/relationships"><Relationship Id="rId2" Type="http://schemas.openxmlformats.org/officeDocument/2006/relationships/image" Target="../media/image481.JPG"/><Relationship Id="rId1" Type="http://schemas.openxmlformats.org/officeDocument/2006/relationships/slideLayout" Target="../slideLayouts/slideLayout3.xml"/></Relationships>
</file>

<file path=ppt/slides/_rels/slide483.xml.rels><?xml version="1.0" encoding="UTF-8" standalone="yes"?>
<Relationships xmlns="http://schemas.openxmlformats.org/package/2006/relationships"><Relationship Id="rId2" Type="http://schemas.openxmlformats.org/officeDocument/2006/relationships/image" Target="../media/image482.JPG"/><Relationship Id="rId1" Type="http://schemas.openxmlformats.org/officeDocument/2006/relationships/slideLayout" Target="../slideLayouts/slideLayout4.xml"/></Relationships>
</file>

<file path=ppt/slides/_rels/slide484.xml.rels><?xml version="1.0" encoding="UTF-8" standalone="yes"?>
<Relationships xmlns="http://schemas.openxmlformats.org/package/2006/relationships"><Relationship Id="rId2" Type="http://schemas.openxmlformats.org/officeDocument/2006/relationships/image" Target="../media/image483.JPG"/><Relationship Id="rId1" Type="http://schemas.openxmlformats.org/officeDocument/2006/relationships/slideLayout" Target="../slideLayouts/slideLayout3.xml"/></Relationships>
</file>

<file path=ppt/slides/_rels/slide485.xml.rels><?xml version="1.0" encoding="UTF-8" standalone="yes"?>
<Relationships xmlns="http://schemas.openxmlformats.org/package/2006/relationships"><Relationship Id="rId2" Type="http://schemas.openxmlformats.org/officeDocument/2006/relationships/image" Target="../media/image484.JPG"/><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image" Target="../media/image485.JPG"/><Relationship Id="rId2" Type="http://schemas.openxmlformats.org/officeDocument/2006/relationships/notesSlide" Target="../notesSlides/notesSlide367.xml"/><Relationship Id="rId1" Type="http://schemas.openxmlformats.org/officeDocument/2006/relationships/slideLayout" Target="../slideLayouts/slideLayout3.xml"/></Relationships>
</file>

<file path=ppt/slides/_rels/slide487.xml.rels><?xml version="1.0" encoding="UTF-8" standalone="yes"?>
<Relationships xmlns="http://schemas.openxmlformats.org/package/2006/relationships"><Relationship Id="rId3" Type="http://schemas.openxmlformats.org/officeDocument/2006/relationships/image" Target="../media/image486.JPG"/><Relationship Id="rId2" Type="http://schemas.openxmlformats.org/officeDocument/2006/relationships/notesSlide" Target="../notesSlides/notesSlide368.xml"/><Relationship Id="rId1" Type="http://schemas.openxmlformats.org/officeDocument/2006/relationships/slideLayout" Target="../slideLayouts/slideLayout3.xml"/></Relationships>
</file>

<file path=ppt/slides/_rels/slide488.xml.rels><?xml version="1.0" encoding="UTF-8" standalone="yes"?>
<Relationships xmlns="http://schemas.openxmlformats.org/package/2006/relationships"><Relationship Id="rId3" Type="http://schemas.openxmlformats.org/officeDocument/2006/relationships/image" Target="../media/image487.JPG"/><Relationship Id="rId2" Type="http://schemas.openxmlformats.org/officeDocument/2006/relationships/notesSlide" Target="../notesSlides/notesSlide369.xml"/><Relationship Id="rId1" Type="http://schemas.openxmlformats.org/officeDocument/2006/relationships/slideLayout" Target="../slideLayouts/slideLayout3.xml"/></Relationships>
</file>

<file path=ppt/slides/_rels/slide489.xml.rels><?xml version="1.0" encoding="UTF-8" standalone="yes"?>
<Relationships xmlns="http://schemas.openxmlformats.org/package/2006/relationships"><Relationship Id="rId3" Type="http://schemas.openxmlformats.org/officeDocument/2006/relationships/image" Target="../media/image488.JPG"/><Relationship Id="rId2" Type="http://schemas.openxmlformats.org/officeDocument/2006/relationships/notesSlide" Target="../notesSlides/notesSlide370.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490.xml.rels><?xml version="1.0" encoding="UTF-8" standalone="yes"?>
<Relationships xmlns="http://schemas.openxmlformats.org/package/2006/relationships"><Relationship Id="rId3" Type="http://schemas.openxmlformats.org/officeDocument/2006/relationships/image" Target="../media/image489.JPG"/><Relationship Id="rId2" Type="http://schemas.openxmlformats.org/officeDocument/2006/relationships/notesSlide" Target="../notesSlides/notesSlide371.xml"/><Relationship Id="rId1" Type="http://schemas.openxmlformats.org/officeDocument/2006/relationships/slideLayout" Target="../slideLayouts/slideLayout3.xml"/></Relationships>
</file>

<file path=ppt/slides/_rels/slide491.xml.rels><?xml version="1.0" encoding="UTF-8" standalone="yes"?>
<Relationships xmlns="http://schemas.openxmlformats.org/package/2006/relationships"><Relationship Id="rId3" Type="http://schemas.openxmlformats.org/officeDocument/2006/relationships/image" Target="../media/image490.JPG"/><Relationship Id="rId2" Type="http://schemas.openxmlformats.org/officeDocument/2006/relationships/notesSlide" Target="../notesSlides/notesSlide372.xml"/><Relationship Id="rId1" Type="http://schemas.openxmlformats.org/officeDocument/2006/relationships/slideLayout" Target="../slideLayouts/slideLayout3.xml"/></Relationships>
</file>

<file path=ppt/slides/_rels/slide492.xml.rels><?xml version="1.0" encoding="UTF-8" standalone="yes"?>
<Relationships xmlns="http://schemas.openxmlformats.org/package/2006/relationships"><Relationship Id="rId3" Type="http://schemas.openxmlformats.org/officeDocument/2006/relationships/image" Target="../media/image491.JPG"/><Relationship Id="rId2" Type="http://schemas.openxmlformats.org/officeDocument/2006/relationships/notesSlide" Target="../notesSlides/notesSlide373.xml"/><Relationship Id="rId1" Type="http://schemas.openxmlformats.org/officeDocument/2006/relationships/slideLayout" Target="../slideLayouts/slideLayout3.xml"/></Relationships>
</file>

<file path=ppt/slides/_rels/slide493.xml.rels><?xml version="1.0" encoding="UTF-8" standalone="yes"?>
<Relationships xmlns="http://schemas.openxmlformats.org/package/2006/relationships"><Relationship Id="rId3" Type="http://schemas.openxmlformats.org/officeDocument/2006/relationships/image" Target="../media/image492.JPG"/><Relationship Id="rId2" Type="http://schemas.openxmlformats.org/officeDocument/2006/relationships/notesSlide" Target="../notesSlides/notesSlide374.xml"/><Relationship Id="rId1" Type="http://schemas.openxmlformats.org/officeDocument/2006/relationships/slideLayout" Target="../slideLayouts/slideLayout3.xml"/></Relationships>
</file>

<file path=ppt/slides/_rels/slide494.xml.rels><?xml version="1.0" encoding="UTF-8" standalone="yes"?>
<Relationships xmlns="http://schemas.openxmlformats.org/package/2006/relationships"><Relationship Id="rId3" Type="http://schemas.openxmlformats.org/officeDocument/2006/relationships/image" Target="../media/image493.JPG"/><Relationship Id="rId2" Type="http://schemas.openxmlformats.org/officeDocument/2006/relationships/notesSlide" Target="../notesSlides/notesSlide375.xml"/><Relationship Id="rId1" Type="http://schemas.openxmlformats.org/officeDocument/2006/relationships/slideLayout" Target="../slideLayouts/slideLayout3.xml"/></Relationships>
</file>

<file path=ppt/slides/_rels/slide495.xml.rels><?xml version="1.0" encoding="UTF-8" standalone="yes"?>
<Relationships xmlns="http://schemas.openxmlformats.org/package/2006/relationships"><Relationship Id="rId3" Type="http://schemas.openxmlformats.org/officeDocument/2006/relationships/image" Target="../media/image494.JPG"/><Relationship Id="rId2" Type="http://schemas.openxmlformats.org/officeDocument/2006/relationships/notesSlide" Target="../notesSlides/notesSlide376.xml"/><Relationship Id="rId1" Type="http://schemas.openxmlformats.org/officeDocument/2006/relationships/slideLayout" Target="../slideLayouts/slideLayout3.xml"/></Relationships>
</file>

<file path=ppt/slides/_rels/slide496.xml.rels><?xml version="1.0" encoding="UTF-8" standalone="yes"?>
<Relationships xmlns="http://schemas.openxmlformats.org/package/2006/relationships"><Relationship Id="rId3" Type="http://schemas.openxmlformats.org/officeDocument/2006/relationships/image" Target="../media/image495.JPG"/><Relationship Id="rId2" Type="http://schemas.openxmlformats.org/officeDocument/2006/relationships/notesSlide" Target="../notesSlides/notesSlide377.xml"/><Relationship Id="rId1" Type="http://schemas.openxmlformats.org/officeDocument/2006/relationships/slideLayout" Target="../slideLayouts/slideLayout3.xml"/></Relationships>
</file>

<file path=ppt/slides/_rels/slide497.xml.rels><?xml version="1.0" encoding="UTF-8" standalone="yes"?>
<Relationships xmlns="http://schemas.openxmlformats.org/package/2006/relationships"><Relationship Id="rId3" Type="http://schemas.openxmlformats.org/officeDocument/2006/relationships/image" Target="../media/image496.JPG"/><Relationship Id="rId2" Type="http://schemas.openxmlformats.org/officeDocument/2006/relationships/notesSlide" Target="../notesSlides/notesSlide378.xml"/><Relationship Id="rId1" Type="http://schemas.openxmlformats.org/officeDocument/2006/relationships/slideLayout" Target="../slideLayouts/slideLayout3.xml"/></Relationships>
</file>

<file path=ppt/slides/_rels/slide498.xml.rels><?xml version="1.0" encoding="UTF-8" standalone="yes"?>
<Relationships xmlns="http://schemas.openxmlformats.org/package/2006/relationships"><Relationship Id="rId3" Type="http://schemas.openxmlformats.org/officeDocument/2006/relationships/image" Target="../media/image497.JPG"/><Relationship Id="rId2" Type="http://schemas.openxmlformats.org/officeDocument/2006/relationships/notesSlide" Target="../notesSlides/notesSlide379.xml"/><Relationship Id="rId1" Type="http://schemas.openxmlformats.org/officeDocument/2006/relationships/slideLayout" Target="../slideLayouts/slideLayout3.xml"/></Relationships>
</file>

<file path=ppt/slides/_rels/slide499.xml.rels><?xml version="1.0" encoding="UTF-8" standalone="yes"?>
<Relationships xmlns="http://schemas.openxmlformats.org/package/2006/relationships"><Relationship Id="rId3" Type="http://schemas.openxmlformats.org/officeDocument/2006/relationships/image" Target="../media/image498.JPG"/><Relationship Id="rId2" Type="http://schemas.openxmlformats.org/officeDocument/2006/relationships/notesSlide" Target="../notesSlides/notesSlide38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00.xml.rels><?xml version="1.0" encoding="UTF-8" standalone="yes"?>
<Relationships xmlns="http://schemas.openxmlformats.org/package/2006/relationships"><Relationship Id="rId3" Type="http://schemas.openxmlformats.org/officeDocument/2006/relationships/image" Target="../media/image499.JPG"/><Relationship Id="rId2" Type="http://schemas.openxmlformats.org/officeDocument/2006/relationships/notesSlide" Target="../notesSlides/notesSlide381.xml"/><Relationship Id="rId1" Type="http://schemas.openxmlformats.org/officeDocument/2006/relationships/slideLayout" Target="../slideLayouts/slideLayout3.xml"/></Relationships>
</file>

<file path=ppt/slides/_rels/slide501.xml.rels><?xml version="1.0" encoding="UTF-8" standalone="yes"?>
<Relationships xmlns="http://schemas.openxmlformats.org/package/2006/relationships"><Relationship Id="rId3" Type="http://schemas.openxmlformats.org/officeDocument/2006/relationships/image" Target="../media/image500.JPG"/><Relationship Id="rId2" Type="http://schemas.openxmlformats.org/officeDocument/2006/relationships/notesSlide" Target="../notesSlides/notesSlide382.xml"/><Relationship Id="rId1" Type="http://schemas.openxmlformats.org/officeDocument/2006/relationships/slideLayout" Target="../slideLayouts/slideLayout3.xml"/></Relationships>
</file>

<file path=ppt/slides/_rels/slide502.xml.rels><?xml version="1.0" encoding="UTF-8" standalone="yes"?>
<Relationships xmlns="http://schemas.openxmlformats.org/package/2006/relationships"><Relationship Id="rId2" Type="http://schemas.openxmlformats.org/officeDocument/2006/relationships/image" Target="../media/image501.JP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502.JPG"/><Relationship Id="rId1" Type="http://schemas.openxmlformats.org/officeDocument/2006/relationships/slideLayout" Target="../slideLayouts/slideLayout3.xml"/></Relationships>
</file>

<file path=ppt/slides/_rels/slide504.xml.rels><?xml version="1.0" encoding="UTF-8" standalone="yes"?>
<Relationships xmlns="http://schemas.openxmlformats.org/package/2006/relationships"><Relationship Id="rId3" Type="http://schemas.openxmlformats.org/officeDocument/2006/relationships/image" Target="../media/image503.JPG"/><Relationship Id="rId2" Type="http://schemas.openxmlformats.org/officeDocument/2006/relationships/notesSlide" Target="../notesSlides/notesSlide383.xml"/><Relationship Id="rId1" Type="http://schemas.openxmlformats.org/officeDocument/2006/relationships/slideLayout" Target="../slideLayouts/slideLayout3.xml"/></Relationships>
</file>

<file path=ppt/slides/_rels/slide505.xml.rels><?xml version="1.0" encoding="UTF-8" standalone="yes"?>
<Relationships xmlns="http://schemas.openxmlformats.org/package/2006/relationships"><Relationship Id="rId3" Type="http://schemas.openxmlformats.org/officeDocument/2006/relationships/image" Target="../media/image504.JPG"/><Relationship Id="rId2" Type="http://schemas.openxmlformats.org/officeDocument/2006/relationships/notesSlide" Target="../notesSlides/notesSlide384.xml"/><Relationship Id="rId1" Type="http://schemas.openxmlformats.org/officeDocument/2006/relationships/slideLayout" Target="../slideLayouts/slideLayout3.xml"/></Relationships>
</file>

<file path=ppt/slides/_rels/slide506.xml.rels><?xml version="1.0" encoding="UTF-8" standalone="yes"?>
<Relationships xmlns="http://schemas.openxmlformats.org/package/2006/relationships"><Relationship Id="rId3" Type="http://schemas.openxmlformats.org/officeDocument/2006/relationships/image" Target="../media/image505.JPG"/><Relationship Id="rId2" Type="http://schemas.openxmlformats.org/officeDocument/2006/relationships/notesSlide" Target="../notesSlides/notesSlide385.xml"/><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3" Type="http://schemas.openxmlformats.org/officeDocument/2006/relationships/image" Target="../media/image506.JPG"/><Relationship Id="rId2" Type="http://schemas.openxmlformats.org/officeDocument/2006/relationships/notesSlide" Target="../notesSlides/notesSlide386.xml"/><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3" Type="http://schemas.openxmlformats.org/officeDocument/2006/relationships/image" Target="../media/image507.JPG"/><Relationship Id="rId2" Type="http://schemas.openxmlformats.org/officeDocument/2006/relationships/notesSlide" Target="../notesSlides/notesSlide387.xml"/><Relationship Id="rId1" Type="http://schemas.openxmlformats.org/officeDocument/2006/relationships/slideLayout" Target="../slideLayouts/slideLayout3.xml"/></Relationships>
</file>

<file path=ppt/slides/_rels/slide509.xml.rels><?xml version="1.0" encoding="UTF-8" standalone="yes"?>
<Relationships xmlns="http://schemas.openxmlformats.org/package/2006/relationships"><Relationship Id="rId3" Type="http://schemas.openxmlformats.org/officeDocument/2006/relationships/image" Target="../media/image508.JPG"/><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3" Type="http://schemas.openxmlformats.org/officeDocument/2006/relationships/image" Target="../media/image509.JPG"/><Relationship Id="rId2" Type="http://schemas.openxmlformats.org/officeDocument/2006/relationships/notesSlide" Target="../notesSlides/notesSlide389.xml"/><Relationship Id="rId1" Type="http://schemas.openxmlformats.org/officeDocument/2006/relationships/slideLayout" Target="../slideLayouts/slideLayout3.xml"/></Relationships>
</file>

<file path=ppt/slides/_rels/slide511.xml.rels><?xml version="1.0" encoding="UTF-8" standalone="yes"?>
<Relationships xmlns="http://schemas.openxmlformats.org/package/2006/relationships"><Relationship Id="rId3" Type="http://schemas.openxmlformats.org/officeDocument/2006/relationships/image" Target="../media/image510.JPG"/><Relationship Id="rId2" Type="http://schemas.openxmlformats.org/officeDocument/2006/relationships/notesSlide" Target="../notesSlides/notesSlide390.xml"/><Relationship Id="rId1" Type="http://schemas.openxmlformats.org/officeDocument/2006/relationships/slideLayout" Target="../slideLayouts/slideLayout3.xml"/></Relationships>
</file>

<file path=ppt/slides/_rels/slide512.xml.rels><?xml version="1.0" encoding="UTF-8" standalone="yes"?>
<Relationships xmlns="http://schemas.openxmlformats.org/package/2006/relationships"><Relationship Id="rId3" Type="http://schemas.openxmlformats.org/officeDocument/2006/relationships/image" Target="../media/image511.JPG"/><Relationship Id="rId2" Type="http://schemas.openxmlformats.org/officeDocument/2006/relationships/notesSlide" Target="../notesSlides/notesSlide391.xml"/><Relationship Id="rId1" Type="http://schemas.openxmlformats.org/officeDocument/2006/relationships/slideLayout" Target="../slideLayouts/slideLayout3.xml"/></Relationships>
</file>

<file path=ppt/slides/_rels/slide513.xml.rels><?xml version="1.0" encoding="UTF-8" standalone="yes"?>
<Relationships xmlns="http://schemas.openxmlformats.org/package/2006/relationships"><Relationship Id="rId3" Type="http://schemas.openxmlformats.org/officeDocument/2006/relationships/image" Target="../media/image512.JPG"/><Relationship Id="rId2" Type="http://schemas.openxmlformats.org/officeDocument/2006/relationships/notesSlide" Target="../notesSlides/notesSlide392.xml"/><Relationship Id="rId1" Type="http://schemas.openxmlformats.org/officeDocument/2006/relationships/slideLayout" Target="../slideLayouts/slideLayout3.xml"/></Relationships>
</file>

<file path=ppt/slides/_rels/slide514.xml.rels><?xml version="1.0" encoding="UTF-8" standalone="yes"?>
<Relationships xmlns="http://schemas.openxmlformats.org/package/2006/relationships"><Relationship Id="rId2" Type="http://schemas.openxmlformats.org/officeDocument/2006/relationships/image" Target="../media/image513.JP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3" Type="http://schemas.openxmlformats.org/officeDocument/2006/relationships/image" Target="../media/image514.JPG"/><Relationship Id="rId2" Type="http://schemas.openxmlformats.org/officeDocument/2006/relationships/notesSlide" Target="../notesSlides/notesSlide393.xml"/><Relationship Id="rId1" Type="http://schemas.openxmlformats.org/officeDocument/2006/relationships/slideLayout" Target="../slideLayouts/slideLayout3.xml"/></Relationships>
</file>

<file path=ppt/slides/_rels/slide516.xml.rels><?xml version="1.0" encoding="UTF-8" standalone="yes"?>
<Relationships xmlns="http://schemas.openxmlformats.org/package/2006/relationships"><Relationship Id="rId3" Type="http://schemas.openxmlformats.org/officeDocument/2006/relationships/image" Target="../media/image515.JPG"/><Relationship Id="rId2" Type="http://schemas.openxmlformats.org/officeDocument/2006/relationships/notesSlide" Target="../notesSlides/notesSlide394.xml"/><Relationship Id="rId1" Type="http://schemas.openxmlformats.org/officeDocument/2006/relationships/slideLayout" Target="../slideLayouts/slideLayout3.xml"/></Relationships>
</file>

<file path=ppt/slides/_rels/slide517.xml.rels><?xml version="1.0" encoding="UTF-8" standalone="yes"?>
<Relationships xmlns="http://schemas.openxmlformats.org/package/2006/relationships"><Relationship Id="rId3" Type="http://schemas.openxmlformats.org/officeDocument/2006/relationships/image" Target="../media/image516.JPG"/><Relationship Id="rId2" Type="http://schemas.openxmlformats.org/officeDocument/2006/relationships/notesSlide" Target="../notesSlides/notesSlide395.xml"/><Relationship Id="rId1" Type="http://schemas.openxmlformats.org/officeDocument/2006/relationships/slideLayout" Target="../slideLayouts/slideLayout3.xml"/></Relationships>
</file>

<file path=ppt/slides/_rels/slide518.xml.rels><?xml version="1.0" encoding="UTF-8" standalone="yes"?>
<Relationships xmlns="http://schemas.openxmlformats.org/package/2006/relationships"><Relationship Id="rId3" Type="http://schemas.openxmlformats.org/officeDocument/2006/relationships/image" Target="../media/image517.JPG"/><Relationship Id="rId2" Type="http://schemas.openxmlformats.org/officeDocument/2006/relationships/notesSlide" Target="../notesSlides/notesSlide396.xml"/><Relationship Id="rId1" Type="http://schemas.openxmlformats.org/officeDocument/2006/relationships/slideLayout" Target="../slideLayouts/slideLayout3.xml"/></Relationships>
</file>

<file path=ppt/slides/_rels/slide519.xml.rels><?xml version="1.0" encoding="UTF-8" standalone="yes"?>
<Relationships xmlns="http://schemas.openxmlformats.org/package/2006/relationships"><Relationship Id="rId2" Type="http://schemas.openxmlformats.org/officeDocument/2006/relationships/image" Target="../media/image518.JP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0.xml.rels><?xml version="1.0" encoding="UTF-8" standalone="yes"?>
<Relationships xmlns="http://schemas.openxmlformats.org/package/2006/relationships"><Relationship Id="rId2" Type="http://schemas.openxmlformats.org/officeDocument/2006/relationships/image" Target="../media/image519.JPG"/><Relationship Id="rId1" Type="http://schemas.openxmlformats.org/officeDocument/2006/relationships/slideLayout" Target="../slideLayouts/slideLayout3.xml"/></Relationships>
</file>

<file path=ppt/slides/_rels/slide521.xml.rels><?xml version="1.0" encoding="UTF-8" standalone="yes"?>
<Relationships xmlns="http://schemas.openxmlformats.org/package/2006/relationships"><Relationship Id="rId2" Type="http://schemas.openxmlformats.org/officeDocument/2006/relationships/image" Target="../media/image520.JPG"/><Relationship Id="rId1" Type="http://schemas.openxmlformats.org/officeDocument/2006/relationships/slideLayout" Target="../slideLayouts/slideLayout3.xml"/></Relationships>
</file>

<file path=ppt/slides/_rels/slide522.xml.rels><?xml version="1.0" encoding="UTF-8" standalone="yes"?>
<Relationships xmlns="http://schemas.openxmlformats.org/package/2006/relationships"><Relationship Id="rId3" Type="http://schemas.openxmlformats.org/officeDocument/2006/relationships/image" Target="../media/image521.JPG"/><Relationship Id="rId2" Type="http://schemas.openxmlformats.org/officeDocument/2006/relationships/notesSlide" Target="../notesSlides/notesSlide397.xml"/><Relationship Id="rId1" Type="http://schemas.openxmlformats.org/officeDocument/2006/relationships/slideLayout" Target="../slideLayouts/slideLayout3.xml"/></Relationships>
</file>

<file path=ppt/slides/_rels/slide523.xml.rels><?xml version="1.0" encoding="UTF-8" standalone="yes"?>
<Relationships xmlns="http://schemas.openxmlformats.org/package/2006/relationships"><Relationship Id="rId3" Type="http://schemas.openxmlformats.org/officeDocument/2006/relationships/image" Target="../media/image522.JPG"/><Relationship Id="rId2" Type="http://schemas.openxmlformats.org/officeDocument/2006/relationships/notesSlide" Target="../notesSlides/notesSlide398.xml"/><Relationship Id="rId1" Type="http://schemas.openxmlformats.org/officeDocument/2006/relationships/slideLayout" Target="../slideLayouts/slideLayout3.xml"/></Relationships>
</file>

<file path=ppt/slides/_rels/slide524.xml.rels><?xml version="1.0" encoding="UTF-8" standalone="yes"?>
<Relationships xmlns="http://schemas.openxmlformats.org/package/2006/relationships"><Relationship Id="rId3" Type="http://schemas.openxmlformats.org/officeDocument/2006/relationships/image" Target="../media/image523.JPG"/><Relationship Id="rId2" Type="http://schemas.openxmlformats.org/officeDocument/2006/relationships/notesSlide" Target="../notesSlides/notesSlide39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slide deck">
            <a:extLst>
              <a:ext uri="{FF2B5EF4-FFF2-40B4-BE49-F238E27FC236}">
                <a16:creationId xmlns:a16="http://schemas.microsoft.com/office/drawing/2014/main" id="{C595DDE4-E972-D54A-1C2E-0C3D0A4BB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2485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B17AAF-330C-0F65-CB7D-8FCA31DD25E3}"/>
              </a:ext>
            </a:extLst>
          </p:cNvPr>
          <p:cNvSpPr>
            <a:spLocks noGrp="1"/>
          </p:cNvSpPr>
          <p:nvPr>
            <p:ph type="ctrTitle"/>
          </p:nvPr>
        </p:nvSpPr>
        <p:spPr/>
        <p:txBody>
          <a:bodyPr/>
          <a:lstStyle/>
          <a:p>
            <a:endParaRPr lang="en-US"/>
          </a:p>
        </p:txBody>
      </p:sp>
      <p:pic>
        <p:nvPicPr>
          <p:cNvPr id="13" name="Picture 12" descr="A picture containing text, screenshot, font&#10;&#10;Description automatically generated">
            <a:extLst>
              <a:ext uri="{FF2B5EF4-FFF2-40B4-BE49-F238E27FC236}">
                <a16:creationId xmlns:a16="http://schemas.microsoft.com/office/drawing/2014/main" id="{171CA830-FB7C-D752-F799-FD74E7165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600566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cancer screening">
            <a:extLst>
              <a:ext uri="{FF2B5EF4-FFF2-40B4-BE49-F238E27FC236}">
                <a16:creationId xmlns:a16="http://schemas.microsoft.com/office/drawing/2014/main" id="{950084F3-F409-D633-51C8-6E79033F9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13634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9EF3D4D4-A6B5-D43B-C1A3-F968E097F0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78708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99FCA8C-747A-5557-1867-FD8B507B86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54563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BA8B35F0-FDEB-7DA0-E6AD-11F776B141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08828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0FA9D97-2399-0220-F2CF-3458AA17F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725363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D1ED493E-2258-1D87-D07C-F02AEB18D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570925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F132BC8-B135-96E7-AEEA-EFD8B0487F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0491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B976E91E-F757-7C24-DA81-1FDCF6FC0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511377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timeline of black women and sex&#10;&#10;Description automatically generated with low confidence">
            <a:extLst>
              <a:ext uri="{FF2B5EF4-FFF2-40B4-BE49-F238E27FC236}">
                <a16:creationId xmlns:a16="http://schemas.microsoft.com/office/drawing/2014/main" id="{DEB14127-63A5-33A5-4A41-80759F458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9075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2154E9-DB84-425A-ADD0-E82FD3570F2C}"/>
              </a:ext>
            </a:extLst>
          </p:cNvPr>
          <p:cNvSpPr txBox="1"/>
          <p:nvPr/>
        </p:nvSpPr>
        <p:spPr>
          <a:xfrm>
            <a:off x="6952598" y="6491507"/>
            <a:ext cx="4188982" cy="261610"/>
          </a:xfrm>
          <a:prstGeom prst="rect">
            <a:avLst/>
          </a:prstGeom>
          <a:noFill/>
        </p:spPr>
        <p:txBody>
          <a:bodyPr wrap="square" rtlCol="0">
            <a:spAutoFit/>
          </a:bodyPr>
          <a:lstStyle/>
          <a:p>
            <a:r>
              <a:rPr lang="en-US" sz="1100" dirty="0"/>
              <a:t>Adapted from: Prather et al, J Women’s Health 2016</a:t>
            </a:r>
          </a:p>
        </p:txBody>
      </p:sp>
      <p:pic>
        <p:nvPicPr>
          <p:cNvPr id="20" name="Picture 19" descr="A picture containing text, screenshot, font&#10;&#10;Description automatically generated">
            <a:extLst>
              <a:ext uri="{FF2B5EF4-FFF2-40B4-BE49-F238E27FC236}">
                <a16:creationId xmlns:a16="http://schemas.microsoft.com/office/drawing/2014/main" id="{110D69F8-827C-1B3C-F2D3-62EBC7476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2553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506CA4-4F61-6459-8AE6-8FAC2D46921E}"/>
              </a:ext>
            </a:extLst>
          </p:cNvPr>
          <p:cNvSpPr>
            <a:spLocks noGrp="1"/>
          </p:cNvSpPr>
          <p:nvPr>
            <p:ph type="ctrTitle"/>
          </p:nvPr>
        </p:nvSpPr>
        <p:spPr/>
        <p:txBody>
          <a:bodyPr/>
          <a:lstStyle/>
          <a:p>
            <a:endParaRPr lang="en-US"/>
          </a:p>
        </p:txBody>
      </p:sp>
      <p:pic>
        <p:nvPicPr>
          <p:cNvPr id="13" name="Picture 12" descr="A picture containing text, screenshot, font&#10;&#10;Description automatically generated">
            <a:extLst>
              <a:ext uri="{FF2B5EF4-FFF2-40B4-BE49-F238E27FC236}">
                <a16:creationId xmlns:a16="http://schemas.microsoft.com/office/drawing/2014/main" id="{613C15F1-81B2-CEEC-F523-B4E40EE597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9609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10;&#10;Description automatically generated">
            <a:extLst>
              <a:ext uri="{FF2B5EF4-FFF2-40B4-BE49-F238E27FC236}">
                <a16:creationId xmlns:a16="http://schemas.microsoft.com/office/drawing/2014/main" id="{9B5FD7D1-3178-1F04-F794-833B4A495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646622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black lives matter&#10;&#10;Description automatically generated with low confidence">
            <a:extLst>
              <a:ext uri="{FF2B5EF4-FFF2-40B4-BE49-F238E27FC236}">
                <a16:creationId xmlns:a16="http://schemas.microsoft.com/office/drawing/2014/main" id="{14882E39-8807-E32A-198E-89E39C399B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1274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font, number&#10;&#10;Description automatically generated">
            <a:extLst>
              <a:ext uri="{FF2B5EF4-FFF2-40B4-BE49-F238E27FC236}">
                <a16:creationId xmlns:a16="http://schemas.microsoft.com/office/drawing/2014/main" id="{92093DB4-A789-585A-EDBF-B01A2191E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819849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black and white document&#10;&#10;Description automatically generated with low confidence">
            <a:extLst>
              <a:ext uri="{FF2B5EF4-FFF2-40B4-BE49-F238E27FC236}">
                <a16:creationId xmlns:a16="http://schemas.microsoft.com/office/drawing/2014/main" id="{B4617F17-F158-04CF-BE2D-F9B17CF63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453223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45B28D1-9C5F-349D-0F70-9D6DDCF8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758298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359F0F8C-26C3-6A0B-D899-0A7BC566C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150586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296E05A-898B-299F-7AE2-2CD7F9441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934622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10;&#10;Description automatically generated">
            <a:extLst>
              <a:ext uri="{FF2B5EF4-FFF2-40B4-BE49-F238E27FC236}">
                <a16:creationId xmlns:a16="http://schemas.microsoft.com/office/drawing/2014/main" id="{7EBD6CA6-73DF-C8C9-5E37-015525E3EC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067205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1032134-D6EF-3598-6440-BA6178235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2684035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icture containing text, screenshot, diagram, line&#10;&#10;Description automatically generated">
            <a:extLst>
              <a:ext uri="{FF2B5EF4-FFF2-40B4-BE49-F238E27FC236}">
                <a16:creationId xmlns:a16="http://schemas.microsoft.com/office/drawing/2014/main" id="{4EFF6EAD-974B-3527-7540-C9CAC84C4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132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1A2DFB-2096-3D61-DD4D-161F97708A69}"/>
              </a:ext>
            </a:extLst>
          </p:cNvPr>
          <p:cNvSpPr>
            <a:spLocks noGrp="1"/>
          </p:cNvSpPr>
          <p:nvPr>
            <p:ph type="ctrTitle"/>
          </p:nvPr>
        </p:nvSpPr>
        <p:spPr/>
        <p:txBody>
          <a:bodyPr/>
          <a:lstStyle/>
          <a:p>
            <a:endParaRPr lang="en-US"/>
          </a:p>
        </p:txBody>
      </p:sp>
      <p:pic>
        <p:nvPicPr>
          <p:cNvPr id="13" name="Picture 12" descr="A picture containing text, screenshot, font&#10;&#10;Description automatically generated">
            <a:extLst>
              <a:ext uri="{FF2B5EF4-FFF2-40B4-BE49-F238E27FC236}">
                <a16:creationId xmlns:a16="http://schemas.microsoft.com/office/drawing/2014/main" id="{ED78672C-FE29-44F1-BE87-96A13814A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997487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D5E3D214-8B36-BB92-87C3-39A483CB5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96868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map of the world with different colored countries/regions&#10;&#10;Description automatically generated with low confidence">
            <a:extLst>
              <a:ext uri="{FF2B5EF4-FFF2-40B4-BE49-F238E27FC236}">
                <a16:creationId xmlns:a16="http://schemas.microsoft.com/office/drawing/2014/main" id="{2CA4D04A-73D1-8B2E-610F-994713306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163379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9861741-6033-7B29-4992-2C42020CB6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15629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design&#10;&#10;Description automatically generated">
            <a:extLst>
              <a:ext uri="{FF2B5EF4-FFF2-40B4-BE49-F238E27FC236}">
                <a16:creationId xmlns:a16="http://schemas.microsoft.com/office/drawing/2014/main" id="{ABC746DC-10C4-5EE6-BFA5-881084BBF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34344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font&#10;&#10;Description automatically generated">
            <a:extLst>
              <a:ext uri="{FF2B5EF4-FFF2-40B4-BE49-F238E27FC236}">
                <a16:creationId xmlns:a16="http://schemas.microsoft.com/office/drawing/2014/main" id="{247A4804-2678-B7B7-B6FF-4E579A123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94867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document&#10;&#10;Description automatically generated">
            <a:extLst>
              <a:ext uri="{FF2B5EF4-FFF2-40B4-BE49-F238E27FC236}">
                <a16:creationId xmlns:a16="http://schemas.microsoft.com/office/drawing/2014/main" id="{FADB198F-3539-E582-E023-6C1062207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742599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menu&#10;&#10;Description automatically generated">
            <a:extLst>
              <a:ext uri="{FF2B5EF4-FFF2-40B4-BE49-F238E27FC236}">
                <a16:creationId xmlns:a16="http://schemas.microsoft.com/office/drawing/2014/main" id="{B799A4D3-D236-7F80-223F-AE97FACD0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02803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10;&#10;Description automatically generated">
            <a:extLst>
              <a:ext uri="{FF2B5EF4-FFF2-40B4-BE49-F238E27FC236}">
                <a16:creationId xmlns:a16="http://schemas.microsoft.com/office/drawing/2014/main" id="{96E0BDEB-ECA7-0820-D5DD-9FDF84E05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533679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 font&#10;&#10;Description automatically generated">
            <a:extLst>
              <a:ext uri="{FF2B5EF4-FFF2-40B4-BE49-F238E27FC236}">
                <a16:creationId xmlns:a16="http://schemas.microsoft.com/office/drawing/2014/main" id="{7EF672C8-F0FC-C8DD-D4A0-E6C8F7AFA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06609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32C8F37-4AC1-C950-29FD-0162895F7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1263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0DB074-8D66-9B07-89A9-4024DB385DE9}"/>
              </a:ext>
            </a:extLst>
          </p:cNvPr>
          <p:cNvSpPr>
            <a:spLocks noGrp="1"/>
          </p:cNvSpPr>
          <p:nvPr>
            <p:ph type="ctrTitle"/>
          </p:nvPr>
        </p:nvSpPr>
        <p:spPr/>
        <p:txBody>
          <a:bodyPr/>
          <a:lstStyle/>
          <a:p>
            <a:endParaRPr lang="en-US"/>
          </a:p>
        </p:txBody>
      </p:sp>
      <p:pic>
        <p:nvPicPr>
          <p:cNvPr id="21" name="Picture 20" descr="A picture containing text, screenshot, font&#10;&#10;Description automatically generated">
            <a:extLst>
              <a:ext uri="{FF2B5EF4-FFF2-40B4-BE49-F238E27FC236}">
                <a16:creationId xmlns:a16="http://schemas.microsoft.com/office/drawing/2014/main" id="{7BA6FD8F-6773-829C-7EA0-934CCFD712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47731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2A45D397-8F27-1D79-907D-A3116DC35B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68908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3063C35E-43A5-77B0-54E3-CA688B162A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7185320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6948BC9C-A0FA-4A21-F488-498411578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00209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94D3E62F-2D12-807B-1B23-6F6724B14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31236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10;&#10;Description automatically generated">
            <a:extLst>
              <a:ext uri="{FF2B5EF4-FFF2-40B4-BE49-F238E27FC236}">
                <a16:creationId xmlns:a16="http://schemas.microsoft.com/office/drawing/2014/main" id="{4D32CE21-A8B2-248E-3790-6A1C9C63C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33753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596ED17-D7E8-353B-A50B-2C263292D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90234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14E0A43-4E43-5909-82F1-14B66F489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5061098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7458B8C-1F17-9071-6D60-304AF609B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19658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6521BA8-C3CC-25EB-9951-1F99ADFCB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57213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40EC3D7-EB69-4D22-4B9C-3F8EAEAA2A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7955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0DAE3E4-FEB8-02E2-00A5-2286792BAC47}"/>
              </a:ext>
            </a:extLst>
          </p:cNvPr>
          <p:cNvSpPr>
            <a:spLocks noGrp="1"/>
          </p:cNvSpPr>
          <p:nvPr>
            <p:ph type="ctrTitle"/>
          </p:nvPr>
        </p:nvSpPr>
        <p:spPr/>
        <p:txBody>
          <a:bodyPr/>
          <a:lstStyle/>
          <a:p>
            <a:endParaRPr lang="en-US"/>
          </a:p>
        </p:txBody>
      </p:sp>
      <p:pic>
        <p:nvPicPr>
          <p:cNvPr id="12" name="Picture 11" descr="A picture containing text, screenshot, font">
            <a:extLst>
              <a:ext uri="{FF2B5EF4-FFF2-40B4-BE49-F238E27FC236}">
                <a16:creationId xmlns:a16="http://schemas.microsoft.com/office/drawing/2014/main" id="{26560E6B-BA1A-D813-26A0-07F8FAD10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9246465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7EED0D7-3CE9-EE24-6819-42F4444AC3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240743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report&#10;&#10;Description automatically generated with low confidence">
            <a:extLst>
              <a:ext uri="{FF2B5EF4-FFF2-40B4-BE49-F238E27FC236}">
                <a16:creationId xmlns:a16="http://schemas.microsoft.com/office/drawing/2014/main" id="{08C313EE-4C01-4076-AEA2-9730B58FFC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463858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D6DA748A-6E7E-4A7D-7DEF-9EA797E94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68469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4239"/>
        <p:cNvGrpSpPr/>
        <p:nvPr/>
      </p:nvGrpSpPr>
      <p:grpSpPr>
        <a:xfrm>
          <a:off x="0" y="0"/>
          <a:ext cx="0" cy="0"/>
          <a:chOff x="0" y="0"/>
          <a:chExt cx="0" cy="0"/>
        </a:xfrm>
      </p:grpSpPr>
      <p:pic>
        <p:nvPicPr>
          <p:cNvPr id="8" name="Picture 7" descr="A picture containing text, screenshot, font&#10;&#10;Description automatically generated">
            <a:extLst>
              <a:ext uri="{FF2B5EF4-FFF2-40B4-BE49-F238E27FC236}">
                <a16:creationId xmlns:a16="http://schemas.microsoft.com/office/drawing/2014/main" id="{CDB98061-6F7E-FF37-2CE8-1629A1ACE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39802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4246"/>
        <p:cNvGrpSpPr/>
        <p:nvPr/>
      </p:nvGrpSpPr>
      <p:grpSpPr>
        <a:xfrm>
          <a:off x="0" y="0"/>
          <a:ext cx="0" cy="0"/>
          <a:chOff x="0" y="0"/>
          <a:chExt cx="0" cy="0"/>
        </a:xfrm>
      </p:grpSpPr>
      <p:sp>
        <p:nvSpPr>
          <p:cNvPr id="2" name="TextBox 1">
            <a:extLst>
              <a:ext uri="{FF2B5EF4-FFF2-40B4-BE49-F238E27FC236}">
                <a16:creationId xmlns:a16="http://schemas.microsoft.com/office/drawing/2014/main" id="{AE3983D8-F8C8-B140-AA5F-82FFF6948717}"/>
              </a:ext>
            </a:extLst>
          </p:cNvPr>
          <p:cNvSpPr txBox="1"/>
          <p:nvPr/>
        </p:nvSpPr>
        <p:spPr>
          <a:xfrm>
            <a:off x="8701087" y="6306987"/>
            <a:ext cx="1792157" cy="369332"/>
          </a:xfrm>
          <a:prstGeom prst="rect">
            <a:avLst/>
          </a:prstGeom>
          <a:noFill/>
        </p:spPr>
        <p:txBody>
          <a:bodyPr wrap="none" rtlCol="0">
            <a:spAutoFit/>
          </a:bodyPr>
          <a:lstStyle/>
          <a:p>
            <a:r>
              <a:rPr lang="en-US" dirty="0" err="1"/>
              <a:t>PewResearch.org</a:t>
            </a:r>
            <a:endParaRPr lang="en-US" dirty="0"/>
          </a:p>
        </p:txBody>
      </p:sp>
      <p:pic>
        <p:nvPicPr>
          <p:cNvPr id="6" name="Picture 5" descr="A screenshot of a computer&#10;&#10;Description automatically generated with low confidence">
            <a:extLst>
              <a:ext uri="{FF2B5EF4-FFF2-40B4-BE49-F238E27FC236}">
                <a16:creationId xmlns:a16="http://schemas.microsoft.com/office/drawing/2014/main" id="{7EDBE059-636B-9503-EBDB-27334B7AA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3977498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4254"/>
        <p:cNvGrpSpPr/>
        <p:nvPr/>
      </p:nvGrpSpPr>
      <p:grpSpPr>
        <a:xfrm>
          <a:off x="0" y="0"/>
          <a:ext cx="0" cy="0"/>
          <a:chOff x="0" y="0"/>
          <a:chExt cx="0" cy="0"/>
        </a:xfrm>
      </p:grpSpPr>
      <p:pic>
        <p:nvPicPr>
          <p:cNvPr id="7" name="Picture 6" descr="A picture containing text, screenshot, font&#10;&#10;Description automatically generated">
            <a:extLst>
              <a:ext uri="{FF2B5EF4-FFF2-40B4-BE49-F238E27FC236}">
                <a16:creationId xmlns:a16="http://schemas.microsoft.com/office/drawing/2014/main" id="{7AFD95BF-3338-8248-9671-82AA306D7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16598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4262"/>
        <p:cNvGrpSpPr/>
        <p:nvPr/>
      </p:nvGrpSpPr>
      <p:grpSpPr>
        <a:xfrm>
          <a:off x="0" y="0"/>
          <a:ext cx="0" cy="0"/>
          <a:chOff x="0" y="0"/>
          <a:chExt cx="0" cy="0"/>
        </a:xfrm>
      </p:grpSpPr>
      <p:pic>
        <p:nvPicPr>
          <p:cNvPr id="5" name="Picture 4" descr="A picture containing text, screenshot, font, diagram&#10;&#10;Description automatically generated">
            <a:extLst>
              <a:ext uri="{FF2B5EF4-FFF2-40B4-BE49-F238E27FC236}">
                <a16:creationId xmlns:a16="http://schemas.microsoft.com/office/drawing/2014/main" id="{3B53F025-75D3-3025-F2F4-88225757D9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829413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4278"/>
        <p:cNvGrpSpPr/>
        <p:nvPr/>
      </p:nvGrpSpPr>
      <p:grpSpPr>
        <a:xfrm>
          <a:off x="0" y="0"/>
          <a:ext cx="0" cy="0"/>
          <a:chOff x="0" y="0"/>
          <a:chExt cx="0" cy="0"/>
        </a:xfrm>
      </p:grpSpPr>
      <p:pic>
        <p:nvPicPr>
          <p:cNvPr id="7" name="Picture 6" descr="A close-up of a document&#10;&#10;Description automatically generated with low confidence">
            <a:extLst>
              <a:ext uri="{FF2B5EF4-FFF2-40B4-BE49-F238E27FC236}">
                <a16:creationId xmlns:a16="http://schemas.microsoft.com/office/drawing/2014/main" id="{90593741-E402-5C56-E7A3-8C9A01FC11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39982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CA9E3334-B6B6-B452-6286-814AD30DD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7098328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4270"/>
        <p:cNvGrpSpPr/>
        <p:nvPr/>
      </p:nvGrpSpPr>
      <p:grpSpPr>
        <a:xfrm>
          <a:off x="0" y="0"/>
          <a:ext cx="0" cy="0"/>
          <a:chOff x="0" y="0"/>
          <a:chExt cx="0" cy="0"/>
        </a:xfrm>
      </p:grpSpPr>
      <p:pic>
        <p:nvPicPr>
          <p:cNvPr id="7" name="Picture 6" descr="A close-up of a document&#10;&#10;Description automatically generated with low confidence">
            <a:extLst>
              <a:ext uri="{FF2B5EF4-FFF2-40B4-BE49-F238E27FC236}">
                <a16:creationId xmlns:a16="http://schemas.microsoft.com/office/drawing/2014/main" id="{3C09A4EE-9E78-A625-74EE-737647383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82007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D16553-B671-C09F-7C2A-AB3754F452AD}"/>
              </a:ext>
            </a:extLst>
          </p:cNvPr>
          <p:cNvSpPr>
            <a:spLocks noGrp="1"/>
          </p:cNvSpPr>
          <p:nvPr>
            <p:ph type="ctrTitle"/>
          </p:nvPr>
        </p:nvSpPr>
        <p:spPr/>
        <p:txBody>
          <a:bodyPr/>
          <a:lstStyle/>
          <a:p>
            <a:endParaRPr lang="en-US"/>
          </a:p>
        </p:txBody>
      </p:sp>
      <p:pic>
        <p:nvPicPr>
          <p:cNvPr id="17" name="Picture 16" descr="A picture containing text, screenshot, font&#10;&#10;Description automatically generated">
            <a:extLst>
              <a:ext uri="{FF2B5EF4-FFF2-40B4-BE49-F238E27FC236}">
                <a16:creationId xmlns:a16="http://schemas.microsoft.com/office/drawing/2014/main" id="{050C302F-166F-3759-25FA-D2454A7D6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435191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4286"/>
        <p:cNvGrpSpPr/>
        <p:nvPr/>
      </p:nvGrpSpPr>
      <p:grpSpPr>
        <a:xfrm>
          <a:off x="0" y="0"/>
          <a:ext cx="0" cy="0"/>
          <a:chOff x="0" y="0"/>
          <a:chExt cx="0" cy="0"/>
        </a:xfrm>
      </p:grpSpPr>
      <p:pic>
        <p:nvPicPr>
          <p:cNvPr id="7" name="Picture 6" descr="A close-up of a document&#10;&#10;Description automatically generated with medium confidence">
            <a:extLst>
              <a:ext uri="{FF2B5EF4-FFF2-40B4-BE49-F238E27FC236}">
                <a16:creationId xmlns:a16="http://schemas.microsoft.com/office/drawing/2014/main" id="{47829892-B84B-4822-24DA-3CCD1167AA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68976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4294"/>
        <p:cNvGrpSpPr/>
        <p:nvPr/>
      </p:nvGrpSpPr>
      <p:grpSpPr>
        <a:xfrm>
          <a:off x="0" y="0"/>
          <a:ext cx="0" cy="0"/>
          <a:chOff x="0" y="0"/>
          <a:chExt cx="0" cy="0"/>
        </a:xfrm>
      </p:grpSpPr>
      <p:pic>
        <p:nvPicPr>
          <p:cNvPr id="7" name="Picture 6" descr="A close-up of a document&#10;&#10;Description automatically generated with low confidence">
            <a:extLst>
              <a:ext uri="{FF2B5EF4-FFF2-40B4-BE49-F238E27FC236}">
                <a16:creationId xmlns:a16="http://schemas.microsoft.com/office/drawing/2014/main" id="{FAB9D880-6148-65A4-BEC0-DA5B5C68A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596766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4302"/>
        <p:cNvGrpSpPr/>
        <p:nvPr/>
      </p:nvGrpSpPr>
      <p:grpSpPr>
        <a:xfrm>
          <a:off x="0" y="0"/>
          <a:ext cx="0" cy="0"/>
          <a:chOff x="0" y="0"/>
          <a:chExt cx="0" cy="0"/>
        </a:xfrm>
      </p:grpSpPr>
      <p:pic>
        <p:nvPicPr>
          <p:cNvPr id="7" name="Picture 6" descr="A close-up of a document&#10;&#10;Description automatically generated with low confidence">
            <a:extLst>
              <a:ext uri="{FF2B5EF4-FFF2-40B4-BE49-F238E27FC236}">
                <a16:creationId xmlns:a16="http://schemas.microsoft.com/office/drawing/2014/main" id="{4FEB64A1-E42F-F3B3-6FAE-57EF6B0C5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798816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4310"/>
        <p:cNvGrpSpPr/>
        <p:nvPr/>
      </p:nvGrpSpPr>
      <p:grpSpPr>
        <a:xfrm>
          <a:off x="0" y="0"/>
          <a:ext cx="0" cy="0"/>
          <a:chOff x="0" y="0"/>
          <a:chExt cx="0" cy="0"/>
        </a:xfrm>
      </p:grpSpPr>
      <p:pic>
        <p:nvPicPr>
          <p:cNvPr id="7" name="Picture 6" descr="A medical aspects of religion and sexism&#10;&#10;Description automatically generated with low confidence">
            <a:extLst>
              <a:ext uri="{FF2B5EF4-FFF2-40B4-BE49-F238E27FC236}">
                <a16:creationId xmlns:a16="http://schemas.microsoft.com/office/drawing/2014/main" id="{F330CBA6-77DE-F8C7-20AA-55B29F54F1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78886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4317"/>
        <p:cNvGrpSpPr/>
        <p:nvPr/>
      </p:nvGrpSpPr>
      <p:grpSpPr>
        <a:xfrm>
          <a:off x="0" y="0"/>
          <a:ext cx="0" cy="0"/>
          <a:chOff x="0" y="0"/>
          <a:chExt cx="0" cy="0"/>
        </a:xfrm>
      </p:grpSpPr>
      <p:pic>
        <p:nvPicPr>
          <p:cNvPr id="7" name="Picture 6" descr="A picture containing text, screenshot, font&#10;&#10;Description automatically generated">
            <a:extLst>
              <a:ext uri="{FF2B5EF4-FFF2-40B4-BE49-F238E27FC236}">
                <a16:creationId xmlns:a16="http://schemas.microsoft.com/office/drawing/2014/main" id="{630A0E43-EA48-DEC4-7721-2328B3486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9855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EA79089A-BFE9-244C-6107-D1F21F3C2A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9075759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diagram, font&#10;&#10;Description automatically generated">
            <a:extLst>
              <a:ext uri="{FF2B5EF4-FFF2-40B4-BE49-F238E27FC236}">
                <a16:creationId xmlns:a16="http://schemas.microsoft.com/office/drawing/2014/main" id="{6041578B-D1F5-00B8-FCDF-B9C940036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354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9485E618-F057-234F-BAF5-2CEC84DBE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6913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picture containing text, screenshot, diagram, font&#10;&#10;Description automatically generated">
            <a:extLst>
              <a:ext uri="{FF2B5EF4-FFF2-40B4-BE49-F238E27FC236}">
                <a16:creationId xmlns:a16="http://schemas.microsoft.com/office/drawing/2014/main" id="{C97D73FB-B59D-491B-53BF-FC0D20FFB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573091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font, number&#10;&#10;Description automatically generated">
            <a:extLst>
              <a:ext uri="{FF2B5EF4-FFF2-40B4-BE49-F238E27FC236}">
                <a16:creationId xmlns:a16="http://schemas.microsoft.com/office/drawing/2014/main" id="{C5BE26DE-C6B8-1222-8B66-34818A1E3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9482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0790B3-126E-5026-0902-085B46D53388}"/>
              </a:ext>
            </a:extLst>
          </p:cNvPr>
          <p:cNvSpPr>
            <a:spLocks noGrp="1"/>
          </p:cNvSpPr>
          <p:nvPr>
            <p:ph type="ctrTitle"/>
          </p:nvPr>
        </p:nvSpPr>
        <p:spPr/>
        <p:txBody>
          <a:bodyPr/>
          <a:lstStyle/>
          <a:p>
            <a:endParaRPr lang="en-US"/>
          </a:p>
        </p:txBody>
      </p:sp>
      <p:pic>
        <p:nvPicPr>
          <p:cNvPr id="14" name="Picture 13" descr="A picture containing text, screenshot, font, number">
            <a:extLst>
              <a:ext uri="{FF2B5EF4-FFF2-40B4-BE49-F238E27FC236}">
                <a16:creationId xmlns:a16="http://schemas.microsoft.com/office/drawing/2014/main" id="{4482FADE-2D26-364F-F890-EB415163E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58102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BC9E79A-9CD2-1BEE-C5A4-7E8258D9C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8155501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1D8E421-EBF1-F345-6CE4-A7DFDA2E3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67416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924469D7-1C1E-EDBF-568B-8F1933BBA4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146537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13EC879B-9F26-392E-CD84-15F0749D8F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49677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B91029F2-DFE1-15D0-536A-0E589A7AD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725623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survey&#10;&#10;Description automatically generated with medium confidence">
            <a:extLst>
              <a:ext uri="{FF2B5EF4-FFF2-40B4-BE49-F238E27FC236}">
                <a16:creationId xmlns:a16="http://schemas.microsoft.com/office/drawing/2014/main" id="{5A26F362-DA35-F74E-9131-D5B7CA6218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37725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 screenshot, font, web page&#10;&#10;Description automatically generated">
            <a:extLst>
              <a:ext uri="{FF2B5EF4-FFF2-40B4-BE49-F238E27FC236}">
                <a16:creationId xmlns:a16="http://schemas.microsoft.com/office/drawing/2014/main" id="{F371E075-F550-0BBF-5ACC-77FEA2BA0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855495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the effects of neurotransmitters and hormones&#10;&#10;Description automatically generated with medium confidence">
            <a:extLst>
              <a:ext uri="{FF2B5EF4-FFF2-40B4-BE49-F238E27FC236}">
                <a16:creationId xmlns:a16="http://schemas.microsoft.com/office/drawing/2014/main" id="{A30F94CE-D039-C12C-73DB-EC452D3FB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295535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C9F60C03-5D7E-88CC-479B-6F95D89CA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29156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reference card&#10;&#10;Description automatically generated with low confidence">
            <a:extLst>
              <a:ext uri="{FF2B5EF4-FFF2-40B4-BE49-F238E27FC236}">
                <a16:creationId xmlns:a16="http://schemas.microsoft.com/office/drawing/2014/main" id="{12DEBD3B-E3B1-872A-FE33-DF49FF3110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9829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0D1737-549F-134C-9B10-109B55050D59}"/>
              </a:ext>
            </a:extLst>
          </p:cNvPr>
          <p:cNvSpPr>
            <a:spLocks noGrp="1"/>
          </p:cNvSpPr>
          <p:nvPr>
            <p:ph type="ctrTitle"/>
          </p:nvPr>
        </p:nvSpPr>
        <p:spPr/>
        <p:txBody>
          <a:bodyPr/>
          <a:lstStyle/>
          <a:p>
            <a:endParaRPr lang="en-US"/>
          </a:p>
        </p:txBody>
      </p:sp>
      <p:pic>
        <p:nvPicPr>
          <p:cNvPr id="11" name="Picture 10" descr="A picture containing text, screenshot, font, number&#10;&#10;Description automatically generated">
            <a:extLst>
              <a:ext uri="{FF2B5EF4-FFF2-40B4-BE49-F238E27FC236}">
                <a16:creationId xmlns:a16="http://schemas.microsoft.com/office/drawing/2014/main" id="{912B6C94-797E-48CA-BBBA-B5D249975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32466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94F433A-03B9-4D28-7966-2F7D91CBB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218535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font, design&#10;&#10;Description automatically generated">
            <a:extLst>
              <a:ext uri="{FF2B5EF4-FFF2-40B4-BE49-F238E27FC236}">
                <a16:creationId xmlns:a16="http://schemas.microsoft.com/office/drawing/2014/main" id="{39FBA1E1-A990-240E-1DE8-9D9FECF68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3307679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1705C60D-DEF6-61BB-295E-192E79E2B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228949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web page, website&#10;&#10;Description automatically generated">
            <a:extLst>
              <a:ext uri="{FF2B5EF4-FFF2-40B4-BE49-F238E27FC236}">
                <a16:creationId xmlns:a16="http://schemas.microsoft.com/office/drawing/2014/main" id="{8624464A-6098-88C6-FFF1-DBEDAF8040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165951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line&#10;&#10;Description automatically generated">
            <a:extLst>
              <a:ext uri="{FF2B5EF4-FFF2-40B4-BE49-F238E27FC236}">
                <a16:creationId xmlns:a16="http://schemas.microsoft.com/office/drawing/2014/main" id="{B2157B90-A911-B3F2-469D-B1B9F078DA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490737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with low confidence">
            <a:extLst>
              <a:ext uri="{FF2B5EF4-FFF2-40B4-BE49-F238E27FC236}">
                <a16:creationId xmlns:a16="http://schemas.microsoft.com/office/drawing/2014/main" id="{BCA2B47D-7AAE-0E06-466F-A4E3DF8F1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985758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line&#10;&#10;Description automatically generated">
            <a:extLst>
              <a:ext uri="{FF2B5EF4-FFF2-40B4-BE49-F238E27FC236}">
                <a16:creationId xmlns:a16="http://schemas.microsoft.com/office/drawing/2014/main" id="{F1406A68-1B23-735A-0133-60498F912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4701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10;&#10;Description automatically generated">
            <a:extLst>
              <a:ext uri="{FF2B5EF4-FFF2-40B4-BE49-F238E27FC236}">
                <a16:creationId xmlns:a16="http://schemas.microsoft.com/office/drawing/2014/main" id="{C4195B9C-4271-B8C9-2241-0CD19182E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9127288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4D106B0-A347-960E-78C6-54ABBDFAE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514406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number&#10;&#10;Description automatically generated">
            <a:extLst>
              <a:ext uri="{FF2B5EF4-FFF2-40B4-BE49-F238E27FC236}">
                <a16:creationId xmlns:a16="http://schemas.microsoft.com/office/drawing/2014/main" id="{B8527FFA-F1F7-0532-8BE7-2E1AB70FA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116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8F454E5-25BB-62D9-2B1B-3AF6DB4232C4}"/>
              </a:ext>
            </a:extLst>
          </p:cNvPr>
          <p:cNvSpPr>
            <a:spLocks noGrp="1"/>
          </p:cNvSpPr>
          <p:nvPr>
            <p:ph type="ctrTitle"/>
          </p:nvPr>
        </p:nvSpPr>
        <p:spPr/>
        <p:txBody>
          <a:bodyPr/>
          <a:lstStyle/>
          <a:p>
            <a:endParaRPr lang="en-US"/>
          </a:p>
        </p:txBody>
      </p:sp>
      <p:pic>
        <p:nvPicPr>
          <p:cNvPr id="10" name="Picture 9" descr="A picture containing text, screenshot, number, font">
            <a:extLst>
              <a:ext uri="{FF2B5EF4-FFF2-40B4-BE49-F238E27FC236}">
                <a16:creationId xmlns:a16="http://schemas.microsoft.com/office/drawing/2014/main" id="{2D60834D-2822-4288-558E-092A65147C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25556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number&#10;&#10;Description automatically generated">
            <a:extLst>
              <a:ext uri="{FF2B5EF4-FFF2-40B4-BE49-F238E27FC236}">
                <a16:creationId xmlns:a16="http://schemas.microsoft.com/office/drawing/2014/main" id="{C4C0EFDB-4840-D7CB-29B8-B75F865842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023613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web page&#10;&#10;Description automatically generated">
            <a:extLst>
              <a:ext uri="{FF2B5EF4-FFF2-40B4-BE49-F238E27FC236}">
                <a16:creationId xmlns:a16="http://schemas.microsoft.com/office/drawing/2014/main" id="{6CC9E74C-BEC0-724D-B799-7A3B2D073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8151939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test&#10;&#10;Description automatically generated with low confidence">
            <a:extLst>
              <a:ext uri="{FF2B5EF4-FFF2-40B4-BE49-F238E27FC236}">
                <a16:creationId xmlns:a16="http://schemas.microsoft.com/office/drawing/2014/main" id="{59CBA5E6-266C-57BB-7577-07126A2A95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94854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line&#10;&#10;Description automatically generated">
            <a:extLst>
              <a:ext uri="{FF2B5EF4-FFF2-40B4-BE49-F238E27FC236}">
                <a16:creationId xmlns:a16="http://schemas.microsoft.com/office/drawing/2014/main" id="{5754E054-A2AB-BF15-A4C1-8347ECF79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485164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line&#10;&#10;Description automatically generated">
            <a:extLst>
              <a:ext uri="{FF2B5EF4-FFF2-40B4-BE49-F238E27FC236}">
                <a16:creationId xmlns:a16="http://schemas.microsoft.com/office/drawing/2014/main" id="{F110914F-0F0B-322A-0322-0CAC2BF0B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5468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treatment&#10;&#10;Description automatically generated with medium confidence">
            <a:extLst>
              <a:ext uri="{FF2B5EF4-FFF2-40B4-BE49-F238E27FC236}">
                <a16:creationId xmlns:a16="http://schemas.microsoft.com/office/drawing/2014/main" id="{5A543C91-1AE1-9C13-7A5A-1CD842515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7574208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10;&#10;Description automatically generated">
            <a:extLst>
              <a:ext uri="{FF2B5EF4-FFF2-40B4-BE49-F238E27FC236}">
                <a16:creationId xmlns:a16="http://schemas.microsoft.com/office/drawing/2014/main" id="{470E7C24-30FE-396F-40DA-C2D60671F5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69495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E650A3F-CEA9-3875-0047-BDB228B51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890733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B37AB6D5-7134-A97C-2E20-6C2289B19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16159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4D529172-36DE-39E6-820B-C31C9C45D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25997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947154-0762-3EAA-8810-36F3DAEBE247}"/>
              </a:ext>
            </a:extLst>
          </p:cNvPr>
          <p:cNvSpPr>
            <a:spLocks noGrp="1"/>
          </p:cNvSpPr>
          <p:nvPr>
            <p:ph type="ctrTitle"/>
          </p:nvPr>
        </p:nvSpPr>
        <p:spPr/>
        <p:txBody>
          <a:bodyPr/>
          <a:lstStyle/>
          <a:p>
            <a:endParaRPr lang="en-US"/>
          </a:p>
        </p:txBody>
      </p:sp>
      <p:pic>
        <p:nvPicPr>
          <p:cNvPr id="12" name="Picture 11" descr="A picture containing text, screenshot, font&#10;&#10;Description automatically generated">
            <a:extLst>
              <a:ext uri="{FF2B5EF4-FFF2-40B4-BE49-F238E27FC236}">
                <a16:creationId xmlns:a16="http://schemas.microsoft.com/office/drawing/2014/main" id="{FC607239-F21B-1D82-53AB-9BAF51DD4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89591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C74D5C70-A49B-A95F-44AC-E3BEDD6AB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953396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DBA1A87-F460-7897-4941-7C75413908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5122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diagram, screenshot, font&#10;&#10;Description automatically generated">
            <a:extLst>
              <a:ext uri="{FF2B5EF4-FFF2-40B4-BE49-F238E27FC236}">
                <a16:creationId xmlns:a16="http://schemas.microsoft.com/office/drawing/2014/main" id="{FD2328E5-69EC-DD36-8558-D7FC444B0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927030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diagram, font, screenshot&#10;&#10;Description automatically generated">
            <a:extLst>
              <a:ext uri="{FF2B5EF4-FFF2-40B4-BE49-F238E27FC236}">
                <a16:creationId xmlns:a16="http://schemas.microsoft.com/office/drawing/2014/main" id="{17A917DD-D09F-6CEC-8533-F2DC5B746B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48653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diagram, line, font&#10;&#10;Description automatically generated">
            <a:extLst>
              <a:ext uri="{FF2B5EF4-FFF2-40B4-BE49-F238E27FC236}">
                <a16:creationId xmlns:a16="http://schemas.microsoft.com/office/drawing/2014/main" id="{C66AE7CD-13B8-7B44-EF8C-ADDDC44694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599719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font, number&#10;&#10;Description automatically generated">
            <a:extLst>
              <a:ext uri="{FF2B5EF4-FFF2-40B4-BE49-F238E27FC236}">
                <a16:creationId xmlns:a16="http://schemas.microsoft.com/office/drawing/2014/main" id="{010F2F52-531D-5B36-A22B-50A7858E9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419382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number, font&#10;&#10;Description automatically generated">
            <a:extLst>
              <a:ext uri="{FF2B5EF4-FFF2-40B4-BE49-F238E27FC236}">
                <a16:creationId xmlns:a16="http://schemas.microsoft.com/office/drawing/2014/main" id="{F39ACF9F-1C0D-6330-EB90-2EDA7D94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30576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label&#10;&#10;Description automatically generated with low confidence">
            <a:extLst>
              <a:ext uri="{FF2B5EF4-FFF2-40B4-BE49-F238E27FC236}">
                <a16:creationId xmlns:a16="http://schemas.microsoft.com/office/drawing/2014/main" id="{6A2BF2B3-72BE-C8EE-2305-D4A174BF1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12797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number, font&#10;&#10;Description automatically generated">
            <a:extLst>
              <a:ext uri="{FF2B5EF4-FFF2-40B4-BE49-F238E27FC236}">
                <a16:creationId xmlns:a16="http://schemas.microsoft.com/office/drawing/2014/main" id="{2CDB9B1E-B288-FC11-F581-FE1391F08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606398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10;&#10;Description automatically generated">
            <a:extLst>
              <a:ext uri="{FF2B5EF4-FFF2-40B4-BE49-F238E27FC236}">
                <a16:creationId xmlns:a16="http://schemas.microsoft.com/office/drawing/2014/main" id="{FC81CD52-97F2-B2AB-DBC2-26E768CAA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487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ocument">
            <a:extLst>
              <a:ext uri="{FF2B5EF4-FFF2-40B4-BE49-F238E27FC236}">
                <a16:creationId xmlns:a16="http://schemas.microsoft.com/office/drawing/2014/main" id="{0261284B-232C-C058-053F-9BD80549DA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39348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60AF45-C263-6CDA-327E-5F619C6064B4}"/>
              </a:ext>
            </a:extLst>
          </p:cNvPr>
          <p:cNvSpPr>
            <a:spLocks noGrp="1"/>
          </p:cNvSpPr>
          <p:nvPr>
            <p:ph type="ctrTitle"/>
          </p:nvPr>
        </p:nvSpPr>
        <p:spPr/>
        <p:txBody>
          <a:bodyPr/>
          <a:lstStyle/>
          <a:p>
            <a:endParaRPr lang="en-US"/>
          </a:p>
        </p:txBody>
      </p:sp>
      <p:pic>
        <p:nvPicPr>
          <p:cNvPr id="9" name="Picture 8" descr="A close-up of a document">
            <a:extLst>
              <a:ext uri="{FF2B5EF4-FFF2-40B4-BE49-F238E27FC236}">
                <a16:creationId xmlns:a16="http://schemas.microsoft.com/office/drawing/2014/main" id="{33C0C754-D35A-DD35-634B-E5BE437B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24331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11B55C7-8D9E-1E36-9C7B-0D14BCBFC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315451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10;&#10;Description automatically generated">
            <a:extLst>
              <a:ext uri="{FF2B5EF4-FFF2-40B4-BE49-F238E27FC236}">
                <a16:creationId xmlns:a16="http://schemas.microsoft.com/office/drawing/2014/main" id="{19E1EFDC-3BF8-3020-97B6-9486E743F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317625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0D1BB297-323D-95F2-9F5B-32E199EC8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13559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10;&#10;Description automatically generated">
            <a:extLst>
              <a:ext uri="{FF2B5EF4-FFF2-40B4-BE49-F238E27FC236}">
                <a16:creationId xmlns:a16="http://schemas.microsoft.com/office/drawing/2014/main" id="{5911512B-5D8F-8036-5551-E3B7F8C9F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26291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number, font&#10;&#10;Description automatically generated">
            <a:extLst>
              <a:ext uri="{FF2B5EF4-FFF2-40B4-BE49-F238E27FC236}">
                <a16:creationId xmlns:a16="http://schemas.microsoft.com/office/drawing/2014/main" id="{46C01CB7-12D4-09B9-CE08-CDAE72947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481464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10;&#10;Description automatically generated">
            <a:extLst>
              <a:ext uri="{FF2B5EF4-FFF2-40B4-BE49-F238E27FC236}">
                <a16:creationId xmlns:a16="http://schemas.microsoft.com/office/drawing/2014/main" id="{98167947-FDE2-A9CB-D760-BC4C0C354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9871095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font, diagram&#10;&#10;Description automatically generated">
            <a:extLst>
              <a:ext uri="{FF2B5EF4-FFF2-40B4-BE49-F238E27FC236}">
                <a16:creationId xmlns:a16="http://schemas.microsoft.com/office/drawing/2014/main" id="{2EF66F65-3398-5360-5328-F60C08D32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175102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font, diagram&#10;&#10;Description automatically generated">
            <a:extLst>
              <a:ext uri="{FF2B5EF4-FFF2-40B4-BE49-F238E27FC236}">
                <a16:creationId xmlns:a16="http://schemas.microsoft.com/office/drawing/2014/main" id="{E9B0676E-58B8-8736-B507-6B0D41EEDE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855050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medical report&#10;&#10;Description automatically generated with low confidence">
            <a:extLst>
              <a:ext uri="{FF2B5EF4-FFF2-40B4-BE49-F238E27FC236}">
                <a16:creationId xmlns:a16="http://schemas.microsoft.com/office/drawing/2014/main" id="{858C4DF1-7157-210A-F77B-0E1239CE5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7683215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report&#10;&#10;Description automatically generated with low confidence">
            <a:extLst>
              <a:ext uri="{FF2B5EF4-FFF2-40B4-BE49-F238E27FC236}">
                <a16:creationId xmlns:a16="http://schemas.microsoft.com/office/drawing/2014/main" id="{868D567A-F4BB-E39E-9E25-0C3A93B2FB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1124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848933-2AC3-C643-2010-2F07BC65B428}"/>
              </a:ext>
            </a:extLst>
          </p:cNvPr>
          <p:cNvSpPr>
            <a:spLocks noGrp="1"/>
          </p:cNvSpPr>
          <p:nvPr>
            <p:ph type="ctrTitle"/>
          </p:nvPr>
        </p:nvSpPr>
        <p:spPr/>
        <p:txBody>
          <a:bodyPr/>
          <a:lstStyle/>
          <a:p>
            <a:endParaRPr lang="en-US"/>
          </a:p>
        </p:txBody>
      </p:sp>
      <p:pic>
        <p:nvPicPr>
          <p:cNvPr id="9" name="Picture 8" descr="A picture containing text, screenshot, font&#10;&#10;Description automatically generated">
            <a:extLst>
              <a:ext uri="{FF2B5EF4-FFF2-40B4-BE49-F238E27FC236}">
                <a16:creationId xmlns:a16="http://schemas.microsoft.com/office/drawing/2014/main" id="{48E1DA21-F71B-5CDA-616E-60D0DB778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818503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6575EADA-CD8B-7358-CBF7-24B5A1111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23801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CEEF9DAC-066E-3775-22AD-B9A4C7A05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81450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up of a chart&#10;&#10;Description automatically generated with low confidence">
            <a:extLst>
              <a:ext uri="{FF2B5EF4-FFF2-40B4-BE49-F238E27FC236}">
                <a16:creationId xmlns:a16="http://schemas.microsoft.com/office/drawing/2014/main" id="{4AA7EE51-028B-D71D-8FC0-E07C4BCCC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9385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questionnaire&#10;&#10;Description automatically generated with low confidence">
            <a:extLst>
              <a:ext uri="{FF2B5EF4-FFF2-40B4-BE49-F238E27FC236}">
                <a16:creationId xmlns:a16="http://schemas.microsoft.com/office/drawing/2014/main" id="{84FF8ACD-4522-3D91-8494-DEE6BFE2F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90290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questionnaire&#10;&#10;Description automatically generated with low confidence">
            <a:extLst>
              <a:ext uri="{FF2B5EF4-FFF2-40B4-BE49-F238E27FC236}">
                <a16:creationId xmlns:a16="http://schemas.microsoft.com/office/drawing/2014/main" id="{C11B287C-3427-C230-A581-393BE5C20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550961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10;&#10;Description automatically generated">
            <a:extLst>
              <a:ext uri="{FF2B5EF4-FFF2-40B4-BE49-F238E27FC236}">
                <a16:creationId xmlns:a16="http://schemas.microsoft.com/office/drawing/2014/main" id="{BDB12163-3A11-E855-CE38-E98A38C07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54948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llage of images of a person's head&#10;&#10;Description automatically generated with low confidence">
            <a:extLst>
              <a:ext uri="{FF2B5EF4-FFF2-40B4-BE49-F238E27FC236}">
                <a16:creationId xmlns:a16="http://schemas.microsoft.com/office/drawing/2014/main" id="{BBDCDBF4-E56D-6B37-51E4-69A7F69127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793227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10;&#10;Description automatically generated">
            <a:extLst>
              <a:ext uri="{FF2B5EF4-FFF2-40B4-BE49-F238E27FC236}">
                <a16:creationId xmlns:a16="http://schemas.microsoft.com/office/drawing/2014/main" id="{237EFEE2-88E8-374C-ABB7-4A02F853F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472072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3066F40A-CF78-7002-A2F8-A90A46C73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985862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questionnaire&#10;&#10;Description automatically generated with low confidence">
            <a:extLst>
              <a:ext uri="{FF2B5EF4-FFF2-40B4-BE49-F238E27FC236}">
                <a16:creationId xmlns:a16="http://schemas.microsoft.com/office/drawing/2014/main" id="{FD1E5C97-0832-3098-AF95-2BD69F6DCC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25477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DE86F5F2-B415-BBCE-B36B-813FC324E493}"/>
              </a:ext>
            </a:extLst>
          </p:cNvPr>
          <p:cNvSpPr>
            <a:spLocks noGrp="1"/>
          </p:cNvSpPr>
          <p:nvPr>
            <p:ph type="ctrTitle"/>
          </p:nvPr>
        </p:nvSpPr>
        <p:spPr/>
        <p:txBody>
          <a:bodyPr/>
          <a:lstStyle/>
          <a:p>
            <a:endParaRPr lang="en-US"/>
          </a:p>
        </p:txBody>
      </p:sp>
      <p:pic>
        <p:nvPicPr>
          <p:cNvPr id="30" name="Picture 29" descr="A picture containing text, diagram, line, screenshot">
            <a:extLst>
              <a:ext uri="{FF2B5EF4-FFF2-40B4-BE49-F238E27FC236}">
                <a16:creationId xmlns:a16="http://schemas.microsoft.com/office/drawing/2014/main" id="{933E5885-FFCB-0965-70E1-82186A7E6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4335723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device&#10;&#10;Description automatically generated with medium confidence">
            <a:extLst>
              <a:ext uri="{FF2B5EF4-FFF2-40B4-BE49-F238E27FC236}">
                <a16:creationId xmlns:a16="http://schemas.microsoft.com/office/drawing/2014/main" id="{68E28A91-5C75-6929-2564-28FAAD78B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867987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C3F172ED-336C-2170-A491-8FCE5980FC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04363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medical document&#10;&#10;Description automatically generated with low confidence">
            <a:extLst>
              <a:ext uri="{FF2B5EF4-FFF2-40B4-BE49-F238E27FC236}">
                <a16:creationId xmlns:a16="http://schemas.microsoft.com/office/drawing/2014/main" id="{1D17AD96-403A-8C11-66B0-2D5C4D48E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82539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document&#10;&#10;Description automatically generated with medium confidence">
            <a:extLst>
              <a:ext uri="{FF2B5EF4-FFF2-40B4-BE49-F238E27FC236}">
                <a16:creationId xmlns:a16="http://schemas.microsoft.com/office/drawing/2014/main" id="{67EA1156-5D3B-056E-C335-248415AB58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93331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42B7740E-6B89-97F6-0735-3597EC5ED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598225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brain activity&#10;&#10;Description automatically generated with medium confidence">
            <a:extLst>
              <a:ext uri="{FF2B5EF4-FFF2-40B4-BE49-F238E27FC236}">
                <a16:creationId xmlns:a16="http://schemas.microsoft.com/office/drawing/2014/main" id="{DC0B145F-40B4-359B-B619-BFB0375EE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3589984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biopsychosocial contributor&#10;&#10;Description automatically generated with low confidence">
            <a:extLst>
              <a:ext uri="{FF2B5EF4-FFF2-40B4-BE49-F238E27FC236}">
                <a16:creationId xmlns:a16="http://schemas.microsoft.com/office/drawing/2014/main" id="{DF6EA297-5913-674E-F712-3785DD87D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160140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10;&#10;Description automatically generated">
            <a:extLst>
              <a:ext uri="{FF2B5EF4-FFF2-40B4-BE49-F238E27FC236}">
                <a16:creationId xmlns:a16="http://schemas.microsoft.com/office/drawing/2014/main" id="{26536ACA-D0DC-E3AC-912B-0DB18B5197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99025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E65206B2-CE4F-F02D-24B6-EA72FD667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43621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with low confidence">
            <a:extLst>
              <a:ext uri="{FF2B5EF4-FFF2-40B4-BE49-F238E27FC236}">
                <a16:creationId xmlns:a16="http://schemas.microsoft.com/office/drawing/2014/main" id="{328AEC37-B112-1BD9-BBEB-3BAD8B9A6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49872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diagram of a female response cycle&#10;&#10;Description automatically generated with low confidence">
            <a:extLst>
              <a:ext uri="{FF2B5EF4-FFF2-40B4-BE49-F238E27FC236}">
                <a16:creationId xmlns:a16="http://schemas.microsoft.com/office/drawing/2014/main" id="{1F2B2223-C943-0223-BBFD-AF8350CBF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665419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with low confidence">
            <a:extLst>
              <a:ext uri="{FF2B5EF4-FFF2-40B4-BE49-F238E27FC236}">
                <a16:creationId xmlns:a16="http://schemas.microsoft.com/office/drawing/2014/main" id="{6B9D7B72-DB99-4C4F-897C-434765C9D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725862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 screen&#10;&#10;Description automatically generated with medium confidence">
            <a:extLst>
              <a:ext uri="{FF2B5EF4-FFF2-40B4-BE49-F238E27FC236}">
                <a16:creationId xmlns:a16="http://schemas.microsoft.com/office/drawing/2014/main" id="{3E03D378-A322-C4F2-2C09-20E652B61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325117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 screenshot, website&#10;&#10;Description automatically generated">
            <a:extLst>
              <a:ext uri="{FF2B5EF4-FFF2-40B4-BE49-F238E27FC236}">
                <a16:creationId xmlns:a16="http://schemas.microsoft.com/office/drawing/2014/main" id="{630F0D0B-4423-9F9F-2F1E-E0A2DF1B66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347399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 screenshot, font&#10;&#10;Description automatically generated">
            <a:extLst>
              <a:ext uri="{FF2B5EF4-FFF2-40B4-BE49-F238E27FC236}">
                <a16:creationId xmlns:a16="http://schemas.microsoft.com/office/drawing/2014/main" id="{02182A2A-213A-E30B-1C24-033FED05A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749385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Description automatically generated with medium confidence">
            <a:extLst>
              <a:ext uri="{FF2B5EF4-FFF2-40B4-BE49-F238E27FC236}">
                <a16:creationId xmlns:a16="http://schemas.microsoft.com/office/drawing/2014/main" id="{CCEB868C-F8B8-F5A3-B4F1-8FF0D21AC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0358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electronics, screenshot, software&#10;&#10;Description automatically generated">
            <a:extLst>
              <a:ext uri="{FF2B5EF4-FFF2-40B4-BE49-F238E27FC236}">
                <a16:creationId xmlns:a16="http://schemas.microsoft.com/office/drawing/2014/main" id="{2180B75D-3D3D-054E-FECA-F7DCE44F0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510990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medical information&#10;&#10;Description automatically generated with low confidence">
            <a:extLst>
              <a:ext uri="{FF2B5EF4-FFF2-40B4-BE49-F238E27FC236}">
                <a16:creationId xmlns:a16="http://schemas.microsoft.com/office/drawing/2014/main" id="{7ED9FBE2-5BF5-58CB-360C-0BBBE448F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0821591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web page, website&#10;&#10;Description automatically generated">
            <a:extLst>
              <a:ext uri="{FF2B5EF4-FFF2-40B4-BE49-F238E27FC236}">
                <a16:creationId xmlns:a16="http://schemas.microsoft.com/office/drawing/2014/main" id="{B5563B8E-807C-E4AD-1A75-E669B29CD6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9710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web page, website&#10;&#10;Description automatically generated">
            <a:extLst>
              <a:ext uri="{FF2B5EF4-FFF2-40B4-BE49-F238E27FC236}">
                <a16:creationId xmlns:a16="http://schemas.microsoft.com/office/drawing/2014/main" id="{CCB4EE77-44E9-CA4C-D8FA-14C86C812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2829291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lose-up of several men's organs&#10;&#10;Description automatically generated with low confidence">
            <a:extLst>
              <a:ext uri="{FF2B5EF4-FFF2-40B4-BE49-F238E27FC236}">
                <a16:creationId xmlns:a16="http://schemas.microsoft.com/office/drawing/2014/main" id="{0298263C-9963-1025-895C-12CFC6B3C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22699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 of a circular response cycle">
            <a:extLst>
              <a:ext uri="{FF2B5EF4-FFF2-40B4-BE49-F238E27FC236}">
                <a16:creationId xmlns:a16="http://schemas.microsoft.com/office/drawing/2014/main" id="{FCF1DAD0-0CB2-706F-D926-8E9655947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53522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website, web page&#10;&#10;Description automatically generated">
            <a:extLst>
              <a:ext uri="{FF2B5EF4-FFF2-40B4-BE49-F238E27FC236}">
                <a16:creationId xmlns:a16="http://schemas.microsoft.com/office/drawing/2014/main" id="{B122FCD7-8D57-CCF0-6F7D-C6AF7D4D5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03654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10;&#10;Description automatically generated">
            <a:extLst>
              <a:ext uri="{FF2B5EF4-FFF2-40B4-BE49-F238E27FC236}">
                <a16:creationId xmlns:a16="http://schemas.microsoft.com/office/drawing/2014/main" id="{C0FF8518-885F-972A-0B75-DCCC9D32B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701498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test results&#10;&#10;Description automatically generated with low confidence">
            <a:extLst>
              <a:ext uri="{FF2B5EF4-FFF2-40B4-BE49-F238E27FC236}">
                <a16:creationId xmlns:a16="http://schemas.microsoft.com/office/drawing/2014/main" id="{F1246F97-4107-32CA-49F1-4F599AF2B4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770074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number&#10;&#10;Description automatically generated">
            <a:extLst>
              <a:ext uri="{FF2B5EF4-FFF2-40B4-BE49-F238E27FC236}">
                <a16:creationId xmlns:a16="http://schemas.microsoft.com/office/drawing/2014/main" id="{D4412097-762E-958F-44E4-459C6E099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8125937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10;&#10;Description automatically generated">
            <a:extLst>
              <a:ext uri="{FF2B5EF4-FFF2-40B4-BE49-F238E27FC236}">
                <a16:creationId xmlns:a16="http://schemas.microsoft.com/office/drawing/2014/main" id="{AE95A777-FDC4-2FD8-A31A-013A75B46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763696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fear-avoidance model&#10;&#10;Description automatically generated with low confidence">
            <a:extLst>
              <a:ext uri="{FF2B5EF4-FFF2-40B4-BE49-F238E27FC236}">
                <a16:creationId xmlns:a16="http://schemas.microsoft.com/office/drawing/2014/main" id="{268051E6-5E9F-EE27-8507-99F2BB6BC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096610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number&#10;&#10;Description automatically generated">
            <a:extLst>
              <a:ext uri="{FF2B5EF4-FFF2-40B4-BE49-F238E27FC236}">
                <a16:creationId xmlns:a16="http://schemas.microsoft.com/office/drawing/2014/main" id="{9A23DE51-C07C-3B02-7785-6C5E22210B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41845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prescription&#10;&#10;Description automatically generated with low confidence">
            <a:extLst>
              <a:ext uri="{FF2B5EF4-FFF2-40B4-BE49-F238E27FC236}">
                <a16:creationId xmlns:a16="http://schemas.microsoft.com/office/drawing/2014/main" id="{D8A9C891-12A6-244C-DAFA-6111FE203A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85176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medical prescription&#10;&#10;Description automatically generated with low confidence">
            <a:extLst>
              <a:ext uri="{FF2B5EF4-FFF2-40B4-BE49-F238E27FC236}">
                <a16:creationId xmlns:a16="http://schemas.microsoft.com/office/drawing/2014/main" id="{151FB44C-B39B-4AB0-D2F9-C5C768EF8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67775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diagram of a pelvic floor&#10;&#10;Description automatically generated with medium confidence">
            <a:extLst>
              <a:ext uri="{FF2B5EF4-FFF2-40B4-BE49-F238E27FC236}">
                <a16:creationId xmlns:a16="http://schemas.microsoft.com/office/drawing/2014/main" id="{19FA8AF5-9A84-34BC-676E-AAAB1256C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6542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diagram of a dual control model&#10;&#10;Description automatically generated with medium confidence">
            <a:extLst>
              <a:ext uri="{FF2B5EF4-FFF2-40B4-BE49-F238E27FC236}">
                <a16:creationId xmlns:a16="http://schemas.microsoft.com/office/drawing/2014/main" id="{0057BAA7-689E-D27E-068F-250C126F5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3206418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1E62C859-5785-3A1B-D889-9685E447D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7678910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
            <a:extLst>
              <a:ext uri="{FF2B5EF4-FFF2-40B4-BE49-F238E27FC236}">
                <a16:creationId xmlns:a16="http://schemas.microsoft.com/office/drawing/2014/main" id="{35512222-AB8A-170C-254E-D6F0D3586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741408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4D6FBEE-BAB6-252E-8CFD-3CBC2AC89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2123124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F7FDCDC-0711-9B22-5F3C-24223B3D13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6675208"/>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6BD27DE9-1196-E97A-13B3-DD5482169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377986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human body&#10;&#10;Description automatically generated with low confidence">
            <a:extLst>
              <a:ext uri="{FF2B5EF4-FFF2-40B4-BE49-F238E27FC236}">
                <a16:creationId xmlns:a16="http://schemas.microsoft.com/office/drawing/2014/main" id="{2DAFB97C-8E80-2853-EF3E-444F55831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063493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F533232-99E2-9F7C-8336-4FA4178AAA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203530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card&#10;&#10;Description automatically generated with low confidence">
            <a:extLst>
              <a:ext uri="{FF2B5EF4-FFF2-40B4-BE49-F238E27FC236}">
                <a16:creationId xmlns:a16="http://schemas.microsoft.com/office/drawing/2014/main" id="{B57BC063-1A95-B104-7029-577ABB34D5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771962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CBA9237-EE95-2E58-7079-578340287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8394331"/>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68666040-8790-3136-0F8C-A87CD9251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18377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text, screenshot, font, diagram&#10;&#10;Description automatically generated">
            <a:extLst>
              <a:ext uri="{FF2B5EF4-FFF2-40B4-BE49-F238E27FC236}">
                <a16:creationId xmlns:a16="http://schemas.microsoft.com/office/drawing/2014/main" id="{3DE439B6-66F4-08E8-21A3-D9582BD5B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292883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website, web page&#10;&#10;Description automatically generated">
            <a:extLst>
              <a:ext uri="{FF2B5EF4-FFF2-40B4-BE49-F238E27FC236}">
                <a16:creationId xmlns:a16="http://schemas.microsoft.com/office/drawing/2014/main" id="{DA9637D3-A0F4-8DD2-F6E2-F7D42FAA3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617318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913475B-ED42-8946-58DE-FDD3D6D528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4662216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3984561-5B66-1AD3-5E63-A2D7C6D1E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946497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CECF6782-EABB-107C-6B97-E08CAB6AB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93544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C917EDFD-8B34-1E76-5C32-F7BEB6DABE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358067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5931B4C2-E51A-3B2D-8209-16C9BDBE2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377285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6319A95-1CB5-A4F3-0A4C-A1874D0676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8436347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3EA20EB5-8F9D-1A94-F769-DF76FF6BB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96455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207A537-A557-34ED-196A-F85E0CE76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017049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E1F899-4B34-3F53-C048-99C530B24809}"/>
              </a:ext>
            </a:extLst>
          </p:cNvPr>
          <p:cNvSpPr>
            <a:spLocks noGrp="1"/>
          </p:cNvSpPr>
          <p:nvPr>
            <p:ph type="ctrTitle"/>
          </p:nvPr>
        </p:nvSpPr>
        <p:spPr/>
        <p:txBody>
          <a:bodyPr/>
          <a:lstStyle/>
          <a:p>
            <a:endParaRPr lang="en-US" dirty="0"/>
          </a:p>
        </p:txBody>
      </p:sp>
      <p:pic>
        <p:nvPicPr>
          <p:cNvPr id="6" name="Picture 5" descr="A picture containing text, screenshot, font, design&#10;&#10;Description automatically generated">
            <a:extLst>
              <a:ext uri="{FF2B5EF4-FFF2-40B4-BE49-F238E27FC236}">
                <a16:creationId xmlns:a16="http://schemas.microsoft.com/office/drawing/2014/main" id="{D3308AF9-5833-C8C2-4F98-71FAFEFDB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47653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diagram, font&#10;&#10;Description automatically generated">
            <a:extLst>
              <a:ext uri="{FF2B5EF4-FFF2-40B4-BE49-F238E27FC236}">
                <a16:creationId xmlns:a16="http://schemas.microsoft.com/office/drawing/2014/main" id="{FF00D0FA-F6B3-1837-61DE-D073C7133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952105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10;&#10;Description automatically generated">
            <a:extLst>
              <a:ext uri="{FF2B5EF4-FFF2-40B4-BE49-F238E27FC236}">
                <a16:creationId xmlns:a16="http://schemas.microsoft.com/office/drawing/2014/main" id="{70223F71-AF4C-41FB-0D7B-2EDBF831D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3682401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9BFF63EF-F8F4-1F72-27EE-55038114B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95460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10;&#10;Description automatically generated">
            <a:extLst>
              <a:ext uri="{FF2B5EF4-FFF2-40B4-BE49-F238E27FC236}">
                <a16:creationId xmlns:a16="http://schemas.microsoft.com/office/drawing/2014/main" id="{E4AB5918-7F27-25B3-5727-8EE1B08DD0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428360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2DACBB9-2D16-6648-F776-E682027EC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102562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8D5237-6229-48C2-A4DB-2F36834E0581}"/>
              </a:ext>
            </a:extLst>
          </p:cNvPr>
          <p:cNvSpPr txBox="1"/>
          <p:nvPr/>
        </p:nvSpPr>
        <p:spPr>
          <a:xfrm>
            <a:off x="7031114" y="6523492"/>
            <a:ext cx="3733800" cy="215444"/>
          </a:xfrm>
          <a:prstGeom prst="rect">
            <a:avLst/>
          </a:prstGeom>
          <a:noFill/>
        </p:spPr>
        <p:txBody>
          <a:bodyPr wrap="square" rtlCol="0">
            <a:spAutoFit/>
          </a:bodyPr>
          <a:lstStyle/>
          <a:p>
            <a:r>
              <a:rPr lang="en-US" sz="800" dirty="0">
                <a:solidFill>
                  <a:prstClr val="black"/>
                </a:solidFill>
              </a:rPr>
              <a:t>Reprinted with permission of f Andrew Goldstein, MD, FACOG, IF</a:t>
            </a:r>
          </a:p>
        </p:txBody>
      </p:sp>
      <p:pic>
        <p:nvPicPr>
          <p:cNvPr id="9" name="Picture 8" descr="A picture containing text, screenshot, font, design&#10;&#10;Description automatically generated">
            <a:extLst>
              <a:ext uri="{FF2B5EF4-FFF2-40B4-BE49-F238E27FC236}">
                <a16:creationId xmlns:a16="http://schemas.microsoft.com/office/drawing/2014/main" id="{C7A1226E-A03D-EE56-D1B0-257B4ACBA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107501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A64E97E-FD7D-46D3-9A83-15E0E2F08629}"/>
              </a:ext>
            </a:extLst>
          </p:cNvPr>
          <p:cNvSpPr txBox="1"/>
          <p:nvPr/>
        </p:nvSpPr>
        <p:spPr>
          <a:xfrm>
            <a:off x="7031114" y="6523492"/>
            <a:ext cx="3733800" cy="215444"/>
          </a:xfrm>
          <a:prstGeom prst="rect">
            <a:avLst/>
          </a:prstGeom>
          <a:noFill/>
        </p:spPr>
        <p:txBody>
          <a:bodyPr wrap="square" rtlCol="0">
            <a:spAutoFit/>
          </a:bodyPr>
          <a:lstStyle/>
          <a:p>
            <a:r>
              <a:rPr lang="en-US" sz="800" dirty="0">
                <a:solidFill>
                  <a:prstClr val="black"/>
                </a:solidFill>
              </a:rPr>
              <a:t>Reprinted with permission of f Andrew Goldstein, MD, FACOG, IF</a:t>
            </a:r>
          </a:p>
        </p:txBody>
      </p:sp>
      <p:pic>
        <p:nvPicPr>
          <p:cNvPr id="9" name="Picture 8">
            <a:extLst>
              <a:ext uri="{FF2B5EF4-FFF2-40B4-BE49-F238E27FC236}">
                <a16:creationId xmlns:a16="http://schemas.microsoft.com/office/drawing/2014/main" id="{4BF10009-94BC-F70D-45FB-709C6F417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51591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D45840D-2FA5-4280-8296-5FCE67839805}"/>
              </a:ext>
            </a:extLst>
          </p:cNvPr>
          <p:cNvSpPr txBox="1"/>
          <p:nvPr/>
        </p:nvSpPr>
        <p:spPr>
          <a:xfrm>
            <a:off x="1920457" y="6176962"/>
            <a:ext cx="3733800" cy="215444"/>
          </a:xfrm>
          <a:prstGeom prst="rect">
            <a:avLst/>
          </a:prstGeom>
          <a:noFill/>
        </p:spPr>
        <p:txBody>
          <a:bodyPr wrap="square" rtlCol="0">
            <a:spAutoFit/>
          </a:bodyPr>
          <a:lstStyle/>
          <a:p>
            <a:r>
              <a:rPr lang="en-US" sz="800" dirty="0">
                <a:solidFill>
                  <a:prstClr val="black"/>
                </a:solidFill>
              </a:rPr>
              <a:t>Reprinted with permission of Andrew Goldstein, MD, FACOG, IF</a:t>
            </a:r>
          </a:p>
        </p:txBody>
      </p:sp>
      <p:pic>
        <p:nvPicPr>
          <p:cNvPr id="12" name="Picture 11" descr="Close-up of a person's body&#10;&#10;Description automatically generated with low confidence">
            <a:extLst>
              <a:ext uri="{FF2B5EF4-FFF2-40B4-BE49-F238E27FC236}">
                <a16:creationId xmlns:a16="http://schemas.microsoft.com/office/drawing/2014/main" id="{09CF63D2-F592-7DED-8B3D-79A6D258F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702938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3CA4A0B-327F-418D-9450-B6FF6C6A5D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50020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 skin&#10;&#10;Description automatically generated">
            <a:extLst>
              <a:ext uri="{FF2B5EF4-FFF2-40B4-BE49-F238E27FC236}">
                <a16:creationId xmlns:a16="http://schemas.microsoft.com/office/drawing/2014/main" id="{C44BF8C7-7B79-7ED6-244C-235EE138E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1237527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person's body&#10;&#10;Description automatically generated with low confidence">
            <a:extLst>
              <a:ext uri="{FF2B5EF4-FFF2-40B4-BE49-F238E27FC236}">
                <a16:creationId xmlns:a16="http://schemas.microsoft.com/office/drawing/2014/main" id="{5D01AF82-D074-0DB5-5BEB-1039FC4D8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2196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line">
            <a:extLst>
              <a:ext uri="{FF2B5EF4-FFF2-40B4-BE49-F238E27FC236}">
                <a16:creationId xmlns:a16="http://schemas.microsoft.com/office/drawing/2014/main" id="{889FB6E3-4E40-3785-FBF0-588A052D4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249377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lose-up of a person's buttocks&#10;&#10;Description automatically generated with low confidence">
            <a:extLst>
              <a:ext uri="{FF2B5EF4-FFF2-40B4-BE49-F238E27FC236}">
                <a16:creationId xmlns:a16="http://schemas.microsoft.com/office/drawing/2014/main" id="{25F22CAD-D6DF-0670-C3C4-4C8C8D3B46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880196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10;&#10;Description automatically generated">
            <a:extLst>
              <a:ext uri="{FF2B5EF4-FFF2-40B4-BE49-F238E27FC236}">
                <a16:creationId xmlns:a16="http://schemas.microsoft.com/office/drawing/2014/main" id="{632A4DB1-4452-83E9-09E3-2EA51A0E03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182203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462DA5E-9277-2A0E-48DA-C7ECF0CD4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8488275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92D00B2-EBC1-207D-E458-6B7B87CA7A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3096093"/>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0929BE4-5838-7015-57E1-877A1EA35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022799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10;&#10;Description automatically generated">
            <a:extLst>
              <a:ext uri="{FF2B5EF4-FFF2-40B4-BE49-F238E27FC236}">
                <a16:creationId xmlns:a16="http://schemas.microsoft.com/office/drawing/2014/main" id="{70B5DCCE-7556-B7D3-9A89-840073CC8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357393"/>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28E6D43-747D-F45E-1096-B6CB99435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203863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8CA9B78-33C7-6070-6AC3-990FC5A156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374390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2335F55-ED0E-0EA8-368F-5329556E77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098879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8A707AF-A94E-7EF1-B7A8-1ECBBD0EC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74234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diagram, line">
            <a:extLst>
              <a:ext uri="{FF2B5EF4-FFF2-40B4-BE49-F238E27FC236}">
                <a16:creationId xmlns:a16="http://schemas.microsoft.com/office/drawing/2014/main" id="{74FEB424-9672-6C98-5B78-C1D2A7AD52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2970421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7A8D705-FAF0-2C8A-3ABB-DF9AFA51A0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6098207"/>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FA18A6F-597B-C83B-4CAC-170AC86BB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9550230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human body&#10;&#10;Description automatically generated with low confidence">
            <a:extLst>
              <a:ext uri="{FF2B5EF4-FFF2-40B4-BE49-F238E27FC236}">
                <a16:creationId xmlns:a16="http://schemas.microsoft.com/office/drawing/2014/main" id="{83C9EBA6-5671-9CF0-029E-8B4EAED302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224787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2CC9DD2-FBAD-937D-803A-8F2C3E85D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2833824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text, screenshot, font&#10;&#10;Description automatically generated">
            <a:extLst>
              <a:ext uri="{FF2B5EF4-FFF2-40B4-BE49-F238E27FC236}">
                <a16:creationId xmlns:a16="http://schemas.microsoft.com/office/drawing/2014/main" id="{139D98D1-E24B-6F28-AD0E-1BEBDB35FE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49631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EA04394-0DF6-C228-0315-B260208BC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6308887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6AC7F87E-C890-924C-1ACB-42BCC8221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460612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E9FA4B8-7A34-473E-4BE5-45DB0F80C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6602654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BB4B9369-E9B8-6537-6F6B-3B3A6A09A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82172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diagram, font&#10;&#10;Description automatically generated">
            <a:extLst>
              <a:ext uri="{FF2B5EF4-FFF2-40B4-BE49-F238E27FC236}">
                <a16:creationId xmlns:a16="http://schemas.microsoft.com/office/drawing/2014/main" id="{95B8644C-C799-77E2-C20F-58B3E9423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63877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line">
            <a:extLst>
              <a:ext uri="{FF2B5EF4-FFF2-40B4-BE49-F238E27FC236}">
                <a16:creationId xmlns:a16="http://schemas.microsoft.com/office/drawing/2014/main" id="{66956AE7-68D6-B7B8-D3E7-9C3CE859F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1564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person's ear&#10;&#10;Description automatically generated with medium confidence">
            <a:extLst>
              <a:ext uri="{FF2B5EF4-FFF2-40B4-BE49-F238E27FC236}">
                <a16:creationId xmlns:a16="http://schemas.microsoft.com/office/drawing/2014/main" id="{3384255D-103F-1BF0-92AF-453928752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416176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1424A109-ED21-9032-0C28-BCDCBAA70D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191387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10;&#10;Description automatically generated">
            <a:extLst>
              <a:ext uri="{FF2B5EF4-FFF2-40B4-BE49-F238E27FC236}">
                <a16:creationId xmlns:a16="http://schemas.microsoft.com/office/drawing/2014/main" id="{217FC00B-AF5D-564B-1C3A-B5E26AF5F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5432699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136C4980-A4A0-A9F5-012E-50A82921A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61327884"/>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iagram&#10;&#10;Description automatically generated">
            <a:extLst>
              <a:ext uri="{FF2B5EF4-FFF2-40B4-BE49-F238E27FC236}">
                <a16:creationId xmlns:a16="http://schemas.microsoft.com/office/drawing/2014/main" id="{AE435F88-652F-0D29-EF5F-8F4724454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7135550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9F0F69D-0C25-73D0-B4D4-1BDC128351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8465465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iagram&#10;&#10;Description automatically generated">
            <a:extLst>
              <a:ext uri="{FF2B5EF4-FFF2-40B4-BE49-F238E27FC236}">
                <a16:creationId xmlns:a16="http://schemas.microsoft.com/office/drawing/2014/main" id="{C23216A3-2442-9BF6-745A-1D4C233BD3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566523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649E53C1-F8CB-B079-5B53-6B1F43DB60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913647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low confidence">
            <a:extLst>
              <a:ext uri="{FF2B5EF4-FFF2-40B4-BE49-F238E27FC236}">
                <a16:creationId xmlns:a16="http://schemas.microsoft.com/office/drawing/2014/main" id="{893FAF86-E420-3531-C225-FFD49C36E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12535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FF71FCDC-A5B4-58FA-397D-4476AF030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486637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3C29FED6-1947-D10A-9BFE-3896E7897C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0600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pink&#10;&#10;Description automatically generated">
            <a:extLst>
              <a:ext uri="{FF2B5EF4-FFF2-40B4-BE49-F238E27FC236}">
                <a16:creationId xmlns:a16="http://schemas.microsoft.com/office/drawing/2014/main" id="{7E8C812B-3D4C-B46A-12B9-866685D66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2247759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5B5BE3-6FBB-41DC-864E-610421C6E462}"/>
              </a:ext>
            </a:extLst>
          </p:cNvPr>
          <p:cNvSpPr txBox="1"/>
          <p:nvPr/>
        </p:nvSpPr>
        <p:spPr>
          <a:xfrm>
            <a:off x="6741040" y="6328999"/>
            <a:ext cx="3733800" cy="215444"/>
          </a:xfrm>
          <a:prstGeom prst="rect">
            <a:avLst/>
          </a:prstGeom>
          <a:noFill/>
        </p:spPr>
        <p:txBody>
          <a:bodyPr wrap="square" rtlCol="0">
            <a:spAutoFit/>
          </a:bodyPr>
          <a:lstStyle/>
          <a:p>
            <a:r>
              <a:rPr lang="en-US" sz="800" dirty="0">
                <a:solidFill>
                  <a:prstClr val="black"/>
                </a:solidFill>
              </a:rPr>
              <a:t>Reprinted with permission of Andrew Goldstein, MD, FACOG, IF</a:t>
            </a:r>
          </a:p>
        </p:txBody>
      </p:sp>
      <p:pic>
        <p:nvPicPr>
          <p:cNvPr id="9" name="Picture 8" descr="Close-up of a person's buttocks&#10;&#10;Description automatically generated with low confidence">
            <a:extLst>
              <a:ext uri="{FF2B5EF4-FFF2-40B4-BE49-F238E27FC236}">
                <a16:creationId xmlns:a16="http://schemas.microsoft.com/office/drawing/2014/main" id="{8A2EA106-A9CE-903A-B186-A40060AE9C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2008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55ABE7B8-F4C9-D034-73EA-B8A90D1E3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617944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16DB7F7F-BCBB-E069-A98D-8E302FE20B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961666"/>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DD2A48D-0F78-BDF2-F239-FCECAA8960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3444760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3508D53-E78B-DF31-4FC2-6FADCD068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29653876"/>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lose-up of a person's skin&#10;&#10;Description automatically generated with low confidence">
            <a:extLst>
              <a:ext uri="{FF2B5EF4-FFF2-40B4-BE49-F238E27FC236}">
                <a16:creationId xmlns:a16="http://schemas.microsoft.com/office/drawing/2014/main" id="{B9E8D0D6-2851-78F3-D047-B693CB447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307242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10;&#10;Description automatically generated">
            <a:extLst>
              <a:ext uri="{FF2B5EF4-FFF2-40B4-BE49-F238E27FC236}">
                <a16:creationId xmlns:a16="http://schemas.microsoft.com/office/drawing/2014/main" id="{CFED8DAD-764E-DF3B-0E21-F517309533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3840885"/>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lose-up of a person's buttocks&#10;&#10;Description automatically generated with medium confidence">
            <a:extLst>
              <a:ext uri="{FF2B5EF4-FFF2-40B4-BE49-F238E27FC236}">
                <a16:creationId xmlns:a16="http://schemas.microsoft.com/office/drawing/2014/main" id="{1C6E9748-C8EA-6DA6-0FCB-001C1130D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4970467"/>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kin, screenshot, flesh&#10;&#10;Description automatically generated">
            <a:extLst>
              <a:ext uri="{FF2B5EF4-FFF2-40B4-BE49-F238E27FC236}">
                <a16:creationId xmlns:a16="http://schemas.microsoft.com/office/drawing/2014/main" id="{0C523C54-A159-6F98-0193-9648AA853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16457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lose-up of a person's stomach&#10;&#10;Description automatically generated with medium confidence">
            <a:extLst>
              <a:ext uri="{FF2B5EF4-FFF2-40B4-BE49-F238E27FC236}">
                <a16:creationId xmlns:a16="http://schemas.microsoft.com/office/drawing/2014/main" id="{98E0F072-1AE9-16BE-072B-50545D243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161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C3DD95-C818-4563-AA8B-F634ACE145B9}"/>
              </a:ext>
            </a:extLst>
          </p:cNvPr>
          <p:cNvSpPr txBox="1"/>
          <p:nvPr/>
        </p:nvSpPr>
        <p:spPr>
          <a:xfrm>
            <a:off x="7208669" y="6425880"/>
            <a:ext cx="3118282" cy="338554"/>
          </a:xfrm>
          <a:prstGeom prst="rect">
            <a:avLst/>
          </a:prstGeom>
          <a:noFill/>
        </p:spPr>
        <p:txBody>
          <a:bodyPr wrap="square" rtlCol="0">
            <a:spAutoFit/>
          </a:bodyPr>
          <a:lstStyle/>
          <a:p>
            <a:r>
              <a:rPr lang="en-US" sz="800" dirty="0"/>
              <a:t>Reprinted with permission from Andrew Goldstein, MD, FACOG, IF</a:t>
            </a:r>
          </a:p>
          <a:p>
            <a:endParaRPr lang="en-US" sz="800" dirty="0"/>
          </a:p>
        </p:txBody>
      </p:sp>
      <p:pic>
        <p:nvPicPr>
          <p:cNvPr id="9" name="Picture 8" descr="A diagram of the muscles of the human body&#10;&#10;Description automatically generated with low confidence">
            <a:extLst>
              <a:ext uri="{FF2B5EF4-FFF2-40B4-BE49-F238E27FC236}">
                <a16:creationId xmlns:a16="http://schemas.microsoft.com/office/drawing/2014/main" id="{FA77981D-E6D2-7062-7553-468630AF1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213353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142E2865-832D-C8C4-8A51-6330E7C63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22044168"/>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rescription&#10;&#10;Description automatically generated with low confidence">
            <a:extLst>
              <a:ext uri="{FF2B5EF4-FFF2-40B4-BE49-F238E27FC236}">
                <a16:creationId xmlns:a16="http://schemas.microsoft.com/office/drawing/2014/main" id="{D034ED3C-27AA-A1FC-3796-B4EDE086B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4631250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36FA89EC-57AE-FAC7-2EF8-EC141414B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9118956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A054A27-435F-F242-C75D-DFA3CB412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6188142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lose-up of a person's buttocks&#10;&#10;Description automatically generated with low confidence">
            <a:extLst>
              <a:ext uri="{FF2B5EF4-FFF2-40B4-BE49-F238E27FC236}">
                <a16:creationId xmlns:a16="http://schemas.microsoft.com/office/drawing/2014/main" id="{42A026D9-6478-63D1-41B9-3811C81FC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101907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B60288E9-EA26-BC92-720A-55275C097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2092792"/>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10;&#10;Description automatically generated">
            <a:extLst>
              <a:ext uri="{FF2B5EF4-FFF2-40B4-BE49-F238E27FC236}">
                <a16:creationId xmlns:a16="http://schemas.microsoft.com/office/drawing/2014/main" id="{55C17802-8AEB-38E7-0464-9563FB177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83311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10;&#10;Description automatically generated">
            <a:extLst>
              <a:ext uri="{FF2B5EF4-FFF2-40B4-BE49-F238E27FC236}">
                <a16:creationId xmlns:a16="http://schemas.microsoft.com/office/drawing/2014/main" id="{204812C2-8E8B-3800-52A4-C6FC727F3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5114611"/>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C8C1B37-3CED-EE2B-BE6C-E482EAE94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6569098"/>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lose-up of a hairy buttocks&#10;&#10;Description automatically generated with low confidence">
            <a:extLst>
              <a:ext uri="{FF2B5EF4-FFF2-40B4-BE49-F238E27FC236}">
                <a16:creationId xmlns:a16="http://schemas.microsoft.com/office/drawing/2014/main" id="{3DCCEE13-A6F8-5E4E-6BC6-CE5F1E48D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1542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steroid hormone synthesis">
            <a:extLst>
              <a:ext uri="{FF2B5EF4-FFF2-40B4-BE49-F238E27FC236}">
                <a16:creationId xmlns:a16="http://schemas.microsoft.com/office/drawing/2014/main" id="{4C3BB182-C9B8-95A4-47F9-25B7F90612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5028151"/>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0A1BB5AE-655B-45FE-71D4-5C2DC08343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3858123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EE3D61-4E96-4D36-AD86-8AC7BA217AF3}"/>
              </a:ext>
            </a:extLst>
          </p:cNvPr>
          <p:cNvSpPr>
            <a:spLocks noGrp="1"/>
          </p:cNvSpPr>
          <p:nvPr>
            <p:ph idx="1"/>
          </p:nvPr>
        </p:nvSpPr>
        <p:spPr/>
        <p:txBody>
          <a:bodyPr/>
          <a:lstStyle/>
          <a:p>
            <a:r>
              <a:rPr lang="en-US" dirty="0"/>
              <a:t>End stage of itch-scratch cycle</a:t>
            </a:r>
          </a:p>
          <a:p>
            <a:r>
              <a:rPr lang="en-US" dirty="0"/>
              <a:t>Symptoms and exam findings</a:t>
            </a:r>
          </a:p>
          <a:p>
            <a:pPr lvl="1"/>
            <a:r>
              <a:rPr lang="en-US" dirty="0"/>
              <a:t>Intense pruritus, temporary relief with scratching</a:t>
            </a:r>
          </a:p>
          <a:p>
            <a:pPr lvl="1"/>
            <a:r>
              <a:rPr lang="en-US" dirty="0"/>
              <a:t>Thick, lichenified skin, erythema – mainly of labia majora</a:t>
            </a:r>
          </a:p>
          <a:p>
            <a:pPr lvl="1"/>
            <a:r>
              <a:rPr lang="en-US" dirty="0"/>
              <a:t>May exhibit erosions, fissuring, broken hairs, alopecia, exaggerated skin marking</a:t>
            </a:r>
          </a:p>
          <a:p>
            <a:r>
              <a:rPr lang="en-US" dirty="0"/>
              <a:t>May be superinfected with yeast or bacteria</a:t>
            </a:r>
          </a:p>
          <a:p>
            <a:r>
              <a:rPr lang="en-US" dirty="0"/>
              <a:t>Pathology</a:t>
            </a:r>
          </a:p>
          <a:p>
            <a:pPr lvl="1"/>
            <a:r>
              <a:rPr lang="en-US" dirty="0"/>
              <a:t>Hyperkeratosis, spongiosis, acanthosis, and chronic </a:t>
            </a:r>
            <a:br>
              <a:rPr lang="en-US" dirty="0"/>
            </a:br>
            <a:r>
              <a:rPr lang="en-US" dirty="0"/>
              <a:t>dermal inflammatory infiltrate</a:t>
            </a:r>
          </a:p>
          <a:p>
            <a:endParaRPr lang="en-US" dirty="0"/>
          </a:p>
        </p:txBody>
      </p:sp>
      <p:sp>
        <p:nvSpPr>
          <p:cNvPr id="3" name="Title 2">
            <a:extLst>
              <a:ext uri="{FF2B5EF4-FFF2-40B4-BE49-F238E27FC236}">
                <a16:creationId xmlns:a16="http://schemas.microsoft.com/office/drawing/2014/main" id="{619856E3-1854-493B-AD38-65B6E8996566}"/>
              </a:ext>
            </a:extLst>
          </p:cNvPr>
          <p:cNvSpPr>
            <a:spLocks noGrp="1"/>
          </p:cNvSpPr>
          <p:nvPr>
            <p:ph type="ctrTitle"/>
          </p:nvPr>
        </p:nvSpPr>
        <p:spPr/>
        <p:txBody>
          <a:bodyPr>
            <a:normAutofit fontScale="90000"/>
          </a:bodyPr>
          <a:lstStyle/>
          <a:p>
            <a:r>
              <a:rPr lang="en-US" dirty="0"/>
              <a:t>Lichen Simplex </a:t>
            </a:r>
            <a:r>
              <a:rPr lang="en-US" dirty="0" err="1"/>
              <a:t>Chronicus</a:t>
            </a:r>
            <a:r>
              <a:rPr lang="en-US" dirty="0"/>
              <a:t>: Clinical Presentation</a:t>
            </a:r>
          </a:p>
        </p:txBody>
      </p:sp>
    </p:spTree>
    <p:extLst>
      <p:ext uri="{BB962C8B-B14F-4D97-AF65-F5344CB8AC3E}">
        <p14:creationId xmlns:p14="http://schemas.microsoft.com/office/powerpoint/2010/main" val="195677582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lose-up of a person's hairy buttocks&#10;&#10;Description automatically generated with low confidence">
            <a:extLst>
              <a:ext uri="{FF2B5EF4-FFF2-40B4-BE49-F238E27FC236}">
                <a16:creationId xmlns:a16="http://schemas.microsoft.com/office/drawing/2014/main" id="{5D164C14-9ED1-D084-58A7-63AA41A5D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5348738"/>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list of treatment&#10;&#10;Description automatically generated with low confidence">
            <a:extLst>
              <a:ext uri="{FF2B5EF4-FFF2-40B4-BE49-F238E27FC236}">
                <a16:creationId xmlns:a16="http://schemas.microsoft.com/office/drawing/2014/main" id="{E4D58396-0FE5-B30B-A145-369A3A1DE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44782025"/>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up of a person's skin&#10;&#10;Description automatically generated with low confidence">
            <a:extLst>
              <a:ext uri="{FF2B5EF4-FFF2-40B4-BE49-F238E27FC236}">
                <a16:creationId xmlns:a16="http://schemas.microsoft.com/office/drawing/2014/main" id="{91C93552-4309-0C14-706B-AAE11F951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71347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4998BF2-2EE7-0454-7AF3-74C309BC37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6760778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lose-up of a person's mouth&#10;&#10;Description automatically generated with medium confidence">
            <a:extLst>
              <a:ext uri="{FF2B5EF4-FFF2-40B4-BE49-F238E27FC236}">
                <a16:creationId xmlns:a16="http://schemas.microsoft.com/office/drawing/2014/main" id="{32A42971-00E5-CE5D-CF42-072926E70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8641771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C99F4857-DFAD-6ABD-B3A6-C77351D43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6785528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A47984F6-B60E-C1AB-1CC4-CAC8E1EA4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33446932"/>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5D2FA492-834D-A36F-8BB2-93D707462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901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diagram&#10;&#10;Description automatically generated">
            <a:extLst>
              <a:ext uri="{FF2B5EF4-FFF2-40B4-BE49-F238E27FC236}">
                <a16:creationId xmlns:a16="http://schemas.microsoft.com/office/drawing/2014/main" id="{48001140-959C-53CB-1919-6A68A9C603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6174948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516FC35-0B39-6AAE-6F3D-3921F0584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5339970"/>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C45EFF0D-8C89-43DD-0A32-CDE520E57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29322155"/>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 screenshot, font&#10;&#10;Description automatically generated">
            <a:extLst>
              <a:ext uri="{FF2B5EF4-FFF2-40B4-BE49-F238E27FC236}">
                <a16:creationId xmlns:a16="http://schemas.microsoft.com/office/drawing/2014/main" id="{F1704F17-54C0-1D19-4455-FE9972C10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5009661"/>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C4A1907-5B5A-BC5A-57D8-9ECADB32E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9601584"/>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menopause transition&#10;&#10;Description automatically generated with medium confidence">
            <a:extLst>
              <a:ext uri="{FF2B5EF4-FFF2-40B4-BE49-F238E27FC236}">
                <a16:creationId xmlns:a16="http://schemas.microsoft.com/office/drawing/2014/main" id="{0F683198-FF01-FE0A-5525-7CB2119E8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125057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menstrual cycle&#10;&#10;Description automatically generated with low confidence">
            <a:extLst>
              <a:ext uri="{FF2B5EF4-FFF2-40B4-BE49-F238E27FC236}">
                <a16:creationId xmlns:a16="http://schemas.microsoft.com/office/drawing/2014/main" id="{4206B9D4-35BF-93B1-220E-C023A707AE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8667067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graph of menopause&#10;&#10;Description automatically generated with low confidence">
            <a:extLst>
              <a:ext uri="{FF2B5EF4-FFF2-40B4-BE49-F238E27FC236}">
                <a16:creationId xmlns:a16="http://schemas.microsoft.com/office/drawing/2014/main" id="{590D8162-B1C8-BAB0-FD3C-50FA282FA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35560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A15E538-BFCD-1F0D-A0EA-60C81866B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260310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of negative effects of menopause&#10;&#10;Description automatically generated with medium confidence">
            <a:extLst>
              <a:ext uri="{FF2B5EF4-FFF2-40B4-BE49-F238E27FC236}">
                <a16:creationId xmlns:a16="http://schemas.microsoft.com/office/drawing/2014/main" id="{BB6066FA-62B0-6BCA-BED8-A06F1AB896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0965662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up of a chart&#10;&#10;Description automatically generated with low confidence">
            <a:extLst>
              <a:ext uri="{FF2B5EF4-FFF2-40B4-BE49-F238E27FC236}">
                <a16:creationId xmlns:a16="http://schemas.microsoft.com/office/drawing/2014/main" id="{8E9B944F-FF30-B92F-8D4D-D0DF09B8F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85289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a:extLst>
              <a:ext uri="{FF2B5EF4-FFF2-40B4-BE49-F238E27FC236}">
                <a16:creationId xmlns:a16="http://schemas.microsoft.com/office/drawing/2014/main" id="{1AA796A7-69DD-715A-A807-32AFCFFD9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3949522"/>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553D737-4A2C-6EE9-B4BE-37C92FEC1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28525870"/>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10;&#10;Description automatically generated">
            <a:extLst>
              <a:ext uri="{FF2B5EF4-FFF2-40B4-BE49-F238E27FC236}">
                <a16:creationId xmlns:a16="http://schemas.microsoft.com/office/drawing/2014/main" id="{E3BD3399-B597-26F4-A3F4-C87593D14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4124204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font, design&#10;&#10;Description automatically generated">
            <a:extLst>
              <a:ext uri="{FF2B5EF4-FFF2-40B4-BE49-F238E27FC236}">
                <a16:creationId xmlns:a16="http://schemas.microsoft.com/office/drawing/2014/main" id="{4013CC45-C483-ED02-FFFA-9FF1BE589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4700348"/>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1C4086C9-87E1-53B8-277D-EC28BFECF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382036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screenshot&#10;&#10;Description automatically generated">
            <a:extLst>
              <a:ext uri="{FF2B5EF4-FFF2-40B4-BE49-F238E27FC236}">
                <a16:creationId xmlns:a16="http://schemas.microsoft.com/office/drawing/2014/main" id="{0996E353-7A35-6ADE-FA94-942CAA5F3C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7924667"/>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D36E40F-E836-21D0-82FD-1D7D0E9B5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9551991"/>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873AB33-060E-47D5-95E3-CF57E9294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40159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number, font&#10;&#10;Description automatically generated">
            <a:extLst>
              <a:ext uri="{FF2B5EF4-FFF2-40B4-BE49-F238E27FC236}">
                <a16:creationId xmlns:a16="http://schemas.microsoft.com/office/drawing/2014/main" id="{8730A7F9-5F62-120C-D49B-B77F5092F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4422339"/>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hart of moisturizers&#10;&#10;Description automatically generated with low confidence">
            <a:extLst>
              <a:ext uri="{FF2B5EF4-FFF2-40B4-BE49-F238E27FC236}">
                <a16:creationId xmlns:a16="http://schemas.microsoft.com/office/drawing/2014/main" id="{30289A63-056F-61F5-278E-1E38BB1DF3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087371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6931AE7C-929F-879B-E278-DA7BCF007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2107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chart">
            <a:extLst>
              <a:ext uri="{FF2B5EF4-FFF2-40B4-BE49-F238E27FC236}">
                <a16:creationId xmlns:a16="http://schemas.microsoft.com/office/drawing/2014/main" id="{53356BA3-6AC4-5976-D3DC-D7905B2E2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9996552"/>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a chart&#10;&#10;Description automatically generated with low confidence">
            <a:extLst>
              <a:ext uri="{FF2B5EF4-FFF2-40B4-BE49-F238E27FC236}">
                <a16:creationId xmlns:a16="http://schemas.microsoft.com/office/drawing/2014/main" id="{3001ABCA-5043-9047-793E-BB6C58C88B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9262143"/>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1863CEE2-0C85-D733-CDD3-125543908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043206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154F63BA-8137-4966-A87A-0A64F827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50131047"/>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number&#10;&#10;Description automatically generated">
            <a:extLst>
              <a:ext uri="{FF2B5EF4-FFF2-40B4-BE49-F238E27FC236}">
                <a16:creationId xmlns:a16="http://schemas.microsoft.com/office/drawing/2014/main" id="{AFF68D69-3CCF-9586-2939-CBEDC2015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4816826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CED6028C-05BB-3B83-7F20-7F93629FF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403764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10;&#10;Description automatically generated">
            <a:extLst>
              <a:ext uri="{FF2B5EF4-FFF2-40B4-BE49-F238E27FC236}">
                <a16:creationId xmlns:a16="http://schemas.microsoft.com/office/drawing/2014/main" id="{FA80DBA9-DB19-ACC1-6106-1F94314140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874957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lose-up of a close-up of a person's tongue&#10;&#10;Description automatically generated with low confidence">
            <a:extLst>
              <a:ext uri="{FF2B5EF4-FFF2-40B4-BE49-F238E27FC236}">
                <a16:creationId xmlns:a16="http://schemas.microsoft.com/office/drawing/2014/main" id="{B79E41D1-A5C7-09D9-9713-5FE7CF3A0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9868398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37F6AB5-E226-6AEA-A9DC-8B56E45E0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010475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18853AF-4A22-169A-5BFD-6D3E0FBF1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51891438"/>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8BF4AB0-EFF6-A816-AE32-6A86A74B7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4059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line&#10;&#10;Description automatically generated">
            <a:extLst>
              <a:ext uri="{FF2B5EF4-FFF2-40B4-BE49-F238E27FC236}">
                <a16:creationId xmlns:a16="http://schemas.microsoft.com/office/drawing/2014/main" id="{8A04FF49-0CA3-680F-C9A0-DD3ABC432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2151169"/>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line&#10;&#10;Description automatically generated">
            <a:extLst>
              <a:ext uri="{FF2B5EF4-FFF2-40B4-BE49-F238E27FC236}">
                <a16:creationId xmlns:a16="http://schemas.microsoft.com/office/drawing/2014/main" id="{8142A633-1815-3290-8B16-4E7731BDB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2764746"/>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number, font&#10;&#10;Description automatically generated">
            <a:extLst>
              <a:ext uri="{FF2B5EF4-FFF2-40B4-BE49-F238E27FC236}">
                <a16:creationId xmlns:a16="http://schemas.microsoft.com/office/drawing/2014/main" id="{03F1E010-A4D6-A233-2532-C650485E9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3451673"/>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number, font&#10;&#10;Description automatically generated">
            <a:extLst>
              <a:ext uri="{FF2B5EF4-FFF2-40B4-BE49-F238E27FC236}">
                <a16:creationId xmlns:a16="http://schemas.microsoft.com/office/drawing/2014/main" id="{C51F6678-D91A-10B3-894C-7B700DCF4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8477235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 font&#10;&#10;Description automatically generated">
            <a:extLst>
              <a:ext uri="{FF2B5EF4-FFF2-40B4-BE49-F238E27FC236}">
                <a16:creationId xmlns:a16="http://schemas.microsoft.com/office/drawing/2014/main" id="{97CA50B7-A057-CB89-DAA3-FB0D7F4E9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220760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document&#10;&#10;Description automatically generated with low confidence">
            <a:extLst>
              <a:ext uri="{FF2B5EF4-FFF2-40B4-BE49-F238E27FC236}">
                <a16:creationId xmlns:a16="http://schemas.microsoft.com/office/drawing/2014/main" id="{050ABDB4-0BC3-03A6-3462-9DB442C67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97138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BE41FC04-81C4-554C-EA2B-D276EF67C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6683093"/>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icture containing text, screenshot, font, design&#10;&#10;Description automatically generated">
            <a:extLst>
              <a:ext uri="{FF2B5EF4-FFF2-40B4-BE49-F238E27FC236}">
                <a16:creationId xmlns:a16="http://schemas.microsoft.com/office/drawing/2014/main" id="{0AAE7847-19C1-A344-3DE3-C74594475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1512623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icture containing text, screenshot&#10;&#10;Description automatically generated">
            <a:extLst>
              <a:ext uri="{FF2B5EF4-FFF2-40B4-BE49-F238E27FC236}">
                <a16:creationId xmlns:a16="http://schemas.microsoft.com/office/drawing/2014/main" id="{5A6317E4-1857-D544-CE4A-EE02ACD88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9037253"/>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number&#10;&#10;Description automatically generated">
            <a:extLst>
              <a:ext uri="{FF2B5EF4-FFF2-40B4-BE49-F238E27FC236}">
                <a16:creationId xmlns:a16="http://schemas.microsoft.com/office/drawing/2014/main" id="{BD3B8335-A418-81E8-D778-EE1A396A9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151476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number&#10;&#10;Description automatically generated">
            <a:extLst>
              <a:ext uri="{FF2B5EF4-FFF2-40B4-BE49-F238E27FC236}">
                <a16:creationId xmlns:a16="http://schemas.microsoft.com/office/drawing/2014/main" id="{78E5E77E-9086-07F6-1611-FFDC144755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4205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BCC4486-1251-C043-D408-B9FCD10B7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005994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diagram, plot&#10;&#10;Description automatically generated">
            <a:extLst>
              <a:ext uri="{FF2B5EF4-FFF2-40B4-BE49-F238E27FC236}">
                <a16:creationId xmlns:a16="http://schemas.microsoft.com/office/drawing/2014/main" id="{756C966E-47FF-967E-DEC9-888A1AADB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264070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9E22532C-E579-6BAA-EE31-7CEAA0669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8360640"/>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10;&#10;Description automatically generated">
            <a:extLst>
              <a:ext uri="{FF2B5EF4-FFF2-40B4-BE49-F238E27FC236}">
                <a16:creationId xmlns:a16="http://schemas.microsoft.com/office/drawing/2014/main" id="{4EA79714-320C-F2E4-4340-A2672C9D7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4250202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number&#10;&#10;Description automatically generated">
            <a:extLst>
              <a:ext uri="{FF2B5EF4-FFF2-40B4-BE49-F238E27FC236}">
                <a16:creationId xmlns:a16="http://schemas.microsoft.com/office/drawing/2014/main" id="{CC7125D7-1F86-3446-C43A-D378CD6A8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26167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9A13BE9-AFCF-6386-E893-14852F639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802612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10;&#10;Description automatically generated">
            <a:extLst>
              <a:ext uri="{FF2B5EF4-FFF2-40B4-BE49-F238E27FC236}">
                <a16:creationId xmlns:a16="http://schemas.microsoft.com/office/drawing/2014/main" id="{04EC4274-26E5-E643-F3EA-36D2ED0CFD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61937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B812DA8-0FB9-85E9-678F-C2580CF3F0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96407389"/>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screenshot, font, logo&#10;&#10;Description automatically generated">
            <a:extLst>
              <a:ext uri="{FF2B5EF4-FFF2-40B4-BE49-F238E27FC236}">
                <a16:creationId xmlns:a16="http://schemas.microsoft.com/office/drawing/2014/main" id="{1AC66321-6C9F-0515-9CE8-4B45E85C1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597270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774CB6A-C8EF-70DF-B0D6-23BFA92FC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188218"/>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274BD848-8A30-8EE3-F7FB-3BEA0B99C1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6569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F6E55F41-D88C-EAD6-202C-2140CA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05472681"/>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line&#10;&#10;Description automatically generated">
            <a:extLst>
              <a:ext uri="{FF2B5EF4-FFF2-40B4-BE49-F238E27FC236}">
                <a16:creationId xmlns:a16="http://schemas.microsoft.com/office/drawing/2014/main" id="{32D55734-C377-3B73-DB3A-2ECE19D5D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870452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diagram&#10;&#10;Description automatically generated">
            <a:extLst>
              <a:ext uri="{FF2B5EF4-FFF2-40B4-BE49-F238E27FC236}">
                <a16:creationId xmlns:a16="http://schemas.microsoft.com/office/drawing/2014/main" id="{06822988-8944-3794-BF62-E22B746CD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074207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number&#10;&#10;Description automatically generated">
            <a:extLst>
              <a:ext uri="{FF2B5EF4-FFF2-40B4-BE49-F238E27FC236}">
                <a16:creationId xmlns:a16="http://schemas.microsoft.com/office/drawing/2014/main" id="{022DF8DF-D750-99CC-1B94-CB25070706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4739525"/>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143" descr="A picture containing text, screenshot, diagram, line&#10;&#10;Description automatically generated">
            <a:extLst>
              <a:ext uri="{FF2B5EF4-FFF2-40B4-BE49-F238E27FC236}">
                <a16:creationId xmlns:a16="http://schemas.microsoft.com/office/drawing/2014/main" id="{3B70CA81-B12C-0152-3D13-3DE9D9CB2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92936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number, font&#10;&#10;Description automatically generated">
            <a:extLst>
              <a:ext uri="{FF2B5EF4-FFF2-40B4-BE49-F238E27FC236}">
                <a16:creationId xmlns:a16="http://schemas.microsoft.com/office/drawing/2014/main" id="{AFC582DC-A292-F0AB-9C90-E998F222A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01340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184984CE-EA97-31A6-9049-C5093BABD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5650324"/>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5FECEBDD-39C3-E164-65F9-C7028F974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65063529"/>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10;&#10;Description automatically generated">
            <a:extLst>
              <a:ext uri="{FF2B5EF4-FFF2-40B4-BE49-F238E27FC236}">
                <a16:creationId xmlns:a16="http://schemas.microsoft.com/office/drawing/2014/main" id="{0A9BB3B7-0A77-26C2-FEC2-1961870CE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4212911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45107EA8-8284-9BF6-175A-CF5215E4BE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65522600"/>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F62544F-BF2B-92D2-664F-45A3BF940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522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0B6AF7-D760-CC96-B14B-63141FD445DE}"/>
              </a:ext>
            </a:extLst>
          </p:cNvPr>
          <p:cNvSpPr>
            <a:spLocks noGrp="1"/>
          </p:cNvSpPr>
          <p:nvPr>
            <p:ph type="ctrTitle"/>
          </p:nvPr>
        </p:nvSpPr>
        <p:spPr/>
        <p:txBody>
          <a:bodyPr/>
          <a:lstStyle/>
          <a:p>
            <a:endParaRPr lang="en-US"/>
          </a:p>
        </p:txBody>
      </p:sp>
      <p:pic>
        <p:nvPicPr>
          <p:cNvPr id="16" name="Picture 15" descr="A picture containing text, screenshot, font, number&#10;&#10;Description automatically generated">
            <a:extLst>
              <a:ext uri="{FF2B5EF4-FFF2-40B4-BE49-F238E27FC236}">
                <a16:creationId xmlns:a16="http://schemas.microsoft.com/office/drawing/2014/main" id="{C826B2BC-EE18-44DD-488F-535E81814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9479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E7AD788-A384-48DA-EFBB-0CC639892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224538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4429F45-474E-29B9-2501-CC7E51AD62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4056367"/>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366328A-BDE2-5446-401E-A9377C73A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2567909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93660CB0-525D-0F15-722C-DBEFC3D500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546132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2C66D6B-A358-A2C6-78DD-DF8876212C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943060"/>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rescription&#10;&#10;Description automatically generated with low confidence">
            <a:extLst>
              <a:ext uri="{FF2B5EF4-FFF2-40B4-BE49-F238E27FC236}">
                <a16:creationId xmlns:a16="http://schemas.microsoft.com/office/drawing/2014/main" id="{BEEE407B-7721-D9D3-56DD-30D585B948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994784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10;&#10;Description automatically generated">
            <a:extLst>
              <a:ext uri="{FF2B5EF4-FFF2-40B4-BE49-F238E27FC236}">
                <a16:creationId xmlns:a16="http://schemas.microsoft.com/office/drawing/2014/main" id="{E9F48DC0-B24D-BB8A-43C8-17A9960C0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4541110"/>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5B2798-B1CC-4F14-AE06-E615F3B1387E}"/>
              </a:ext>
            </a:extLst>
          </p:cNvPr>
          <p:cNvSpPr>
            <a:spLocks noGrp="1"/>
          </p:cNvSpPr>
          <p:nvPr>
            <p:ph idx="1"/>
          </p:nvPr>
        </p:nvSpPr>
        <p:spPr/>
        <p:txBody>
          <a:bodyPr>
            <a:normAutofit fontScale="92500" lnSpcReduction="20000"/>
          </a:bodyPr>
          <a:lstStyle/>
          <a:p>
            <a:r>
              <a:rPr lang="en-US" dirty="0"/>
              <a:t>Baseline total testosterone should be measured before initiating therapy with repeat level in 3–6 weeks.</a:t>
            </a:r>
          </a:p>
          <a:p>
            <a:r>
              <a:rPr lang="en-US" dirty="0"/>
              <a:t>Check T levels 6 weeks after dose increase and 2-3 weeks after supraphysiological level and dose decrease. </a:t>
            </a:r>
          </a:p>
          <a:p>
            <a:r>
              <a:rPr lang="en-US" dirty="0"/>
              <a:t>Monitor for clinical response, assess for signs of androgen excess and decrease dose if side effects occur.  </a:t>
            </a:r>
          </a:p>
          <a:p>
            <a:r>
              <a:rPr lang="en-US" dirty="0"/>
              <a:t>Check serum total testosterone level every 4-6 months to screen for overuse and inherent androgenic consequences. </a:t>
            </a:r>
          </a:p>
          <a:p>
            <a:r>
              <a:rPr lang="en-US" dirty="0"/>
              <a:t>If no benefit by 6 months, treatment should be ceased.</a:t>
            </a:r>
          </a:p>
          <a:p>
            <a:r>
              <a:rPr lang="en-US" dirty="0"/>
              <a:t>If testosterone therapy results in improvement of HSDD, consider continuing for 6–12 months and then taking a drug holiday to see if further treatment is still required.  </a:t>
            </a:r>
          </a:p>
          <a:p>
            <a:r>
              <a:rPr lang="en-US" dirty="0"/>
              <a:t>In most cases, ongoing testosterone therapy is needed to maintain the improvement in HSDD. </a:t>
            </a:r>
          </a:p>
          <a:p>
            <a:endParaRPr lang="en-US" dirty="0"/>
          </a:p>
        </p:txBody>
      </p:sp>
      <p:sp>
        <p:nvSpPr>
          <p:cNvPr id="3" name="Title 2">
            <a:extLst>
              <a:ext uri="{FF2B5EF4-FFF2-40B4-BE49-F238E27FC236}">
                <a16:creationId xmlns:a16="http://schemas.microsoft.com/office/drawing/2014/main" id="{1CF1CD9B-9288-4999-B681-1551F5CBB80C}"/>
              </a:ext>
            </a:extLst>
          </p:cNvPr>
          <p:cNvSpPr>
            <a:spLocks noGrp="1"/>
          </p:cNvSpPr>
          <p:nvPr>
            <p:ph type="ctrTitle"/>
          </p:nvPr>
        </p:nvSpPr>
        <p:spPr/>
        <p:txBody>
          <a:bodyPr/>
          <a:lstStyle/>
          <a:p>
            <a:r>
              <a:rPr lang="en-US" dirty="0"/>
              <a:t>Monitoring and Follow-up</a:t>
            </a:r>
          </a:p>
        </p:txBody>
      </p:sp>
    </p:spTree>
    <p:extLst>
      <p:ext uri="{BB962C8B-B14F-4D97-AF65-F5344CB8AC3E}">
        <p14:creationId xmlns:p14="http://schemas.microsoft.com/office/powerpoint/2010/main" val="332944080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84E240F-6627-3EA3-B51E-95290BEC2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7912787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rescription&#10;&#10;Description automatically generated with low confidence">
            <a:extLst>
              <a:ext uri="{FF2B5EF4-FFF2-40B4-BE49-F238E27FC236}">
                <a16:creationId xmlns:a16="http://schemas.microsoft.com/office/drawing/2014/main" id="{ADE89C4B-1166-5AC6-5822-FF8729BDC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784078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3963880B-39F9-F390-F257-18BA113CB4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7745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1C981102-8576-C225-FBBA-AD88C2E04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074742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035C606A-A37D-E471-84AB-5E25F5D57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2480295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643B0DE-868B-05E6-C4D4-E4D725320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2342229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538DAE21-73E9-0167-2B9A-A0AC3F9A4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9957840"/>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 screenshot, font, number&#10;&#10;Description automatically generated">
            <a:extLst>
              <a:ext uri="{FF2B5EF4-FFF2-40B4-BE49-F238E27FC236}">
                <a16:creationId xmlns:a16="http://schemas.microsoft.com/office/drawing/2014/main" id="{56E9E10D-0EFA-2BD7-5610-540144D43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647069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ext, screenshot, font&#10;&#10;Description automatically generated">
            <a:extLst>
              <a:ext uri="{FF2B5EF4-FFF2-40B4-BE49-F238E27FC236}">
                <a16:creationId xmlns:a16="http://schemas.microsoft.com/office/drawing/2014/main" id="{7668C5AE-0B8B-B8F6-6E57-15D5E624D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3093023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5010838-44C0-BAC4-BD00-B225155D9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932894"/>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89AEFED7-E515-B193-FB88-DA42429F1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916002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F4C7E8C0-5B1F-9B9E-A3A7-6267533A9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8315872"/>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health benefits&#10;&#10;Description automatically generated with low confidence">
            <a:extLst>
              <a:ext uri="{FF2B5EF4-FFF2-40B4-BE49-F238E27FC236}">
                <a16:creationId xmlns:a16="http://schemas.microsoft.com/office/drawing/2014/main" id="{4244509C-B183-359A-9DBF-F22F9E20F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71646581"/>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health benefits&#10;&#10;Description automatically generated with low confidence">
            <a:extLst>
              <a:ext uri="{FF2B5EF4-FFF2-40B4-BE49-F238E27FC236}">
                <a16:creationId xmlns:a16="http://schemas.microsoft.com/office/drawing/2014/main" id="{12ECB5AA-73AB-F935-3BD3-75CE102BF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35583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2B73E5F-E76A-3791-9976-F3369DD02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89012813"/>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health benefits&#10;&#10;Description automatically generated with low confidence">
            <a:extLst>
              <a:ext uri="{FF2B5EF4-FFF2-40B4-BE49-F238E27FC236}">
                <a16:creationId xmlns:a16="http://schemas.microsoft.com/office/drawing/2014/main" id="{1C113E25-55A4-4B25-BCA7-022A17DBC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7401240"/>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number&#10;&#10;Description automatically generated">
            <a:extLst>
              <a:ext uri="{FF2B5EF4-FFF2-40B4-BE49-F238E27FC236}">
                <a16:creationId xmlns:a16="http://schemas.microsoft.com/office/drawing/2014/main" id="{E78A34D8-39A2-41DD-1444-FA88D5E901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8395787"/>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ssage&#10;&#10;Description automatically generated with low confidence">
            <a:extLst>
              <a:ext uri="{FF2B5EF4-FFF2-40B4-BE49-F238E27FC236}">
                <a16:creationId xmlns:a16="http://schemas.microsoft.com/office/drawing/2014/main" id="{3AD77A0F-BCA4-99D7-F392-A2613FA86F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3005746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number&#10;&#10;Description automatically generated">
            <a:extLst>
              <a:ext uri="{FF2B5EF4-FFF2-40B4-BE49-F238E27FC236}">
                <a16:creationId xmlns:a16="http://schemas.microsoft.com/office/drawing/2014/main" id="{3E13F60E-E3AC-A8C6-6DCD-916BB3D6C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8700460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screenshot, font&#10;&#10;Description automatically generated">
            <a:extLst>
              <a:ext uri="{FF2B5EF4-FFF2-40B4-BE49-F238E27FC236}">
                <a16:creationId xmlns:a16="http://schemas.microsoft.com/office/drawing/2014/main" id="{8E56B9DF-801F-DD39-FC00-93BBA57AE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382817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10;&#10;Description automatically generated">
            <a:extLst>
              <a:ext uri="{FF2B5EF4-FFF2-40B4-BE49-F238E27FC236}">
                <a16:creationId xmlns:a16="http://schemas.microsoft.com/office/drawing/2014/main" id="{2F26B089-1ACF-A24B-EE73-39BC221BE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565093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questionnaire&#10;&#10;Description automatically generated with low confidence">
            <a:extLst>
              <a:ext uri="{FF2B5EF4-FFF2-40B4-BE49-F238E27FC236}">
                <a16:creationId xmlns:a16="http://schemas.microsoft.com/office/drawing/2014/main" id="{234B4D3F-8D10-5C1A-83FF-4CF519861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4732050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8AAF3A97-FDE3-8F03-0FEB-F4844DC912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253353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A903559-80CB-B122-6AAD-B2DCB20E5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111504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diagram, screenshot, plan&#10;&#10;Description automatically generated">
            <a:extLst>
              <a:ext uri="{FF2B5EF4-FFF2-40B4-BE49-F238E27FC236}">
                <a16:creationId xmlns:a16="http://schemas.microsoft.com/office/drawing/2014/main" id="{ADB1A4B5-3D64-72C1-4722-10B2CC00C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66258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document&#10;&#10;Description automatically generated with low confidence">
            <a:extLst>
              <a:ext uri="{FF2B5EF4-FFF2-40B4-BE49-F238E27FC236}">
                <a16:creationId xmlns:a16="http://schemas.microsoft.com/office/drawing/2014/main" id="{AA39FC6D-2146-4013-6FB8-1AE5B8F79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10689610"/>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question&#10;&#10;Description automatically generated with medium confidence">
            <a:extLst>
              <a:ext uri="{FF2B5EF4-FFF2-40B4-BE49-F238E27FC236}">
                <a16:creationId xmlns:a16="http://schemas.microsoft.com/office/drawing/2014/main" id="{C44DE5E2-E962-6BA1-20DF-693CD3A63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244683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30E5ABF0-AF56-25A6-BE9F-233E93F44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456495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9B9D0DE-497F-0070-BAEE-35B9D03B0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06206061"/>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6093BE77-49F4-B86C-3703-F7458929D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93371847"/>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399A0527-7917-E1F8-2BBD-2074C0D37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0261534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37327495-8660-286A-4348-B9C943045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83306585"/>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110764CD-E1C0-A17E-71F7-589D91BBF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5064209"/>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91B0CC9-A3D2-BE38-83C4-8951C56980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23132225"/>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F22D8B4-D45B-EB7C-50EA-DFDFF94042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35515231"/>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29D8656A-F38F-8117-8DDF-AE92A86C7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86907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font, line&#10;&#10;Description automatically generated">
            <a:extLst>
              <a:ext uri="{FF2B5EF4-FFF2-40B4-BE49-F238E27FC236}">
                <a16:creationId xmlns:a16="http://schemas.microsoft.com/office/drawing/2014/main" id="{82F7B0E0-7A1D-4D37-1709-3D0A1153B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960892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4944B533-FD07-D5A7-BE1A-52A8F1C72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21420274"/>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regnancy test&#10;&#10;Description automatically generated with low confidence">
            <a:extLst>
              <a:ext uri="{FF2B5EF4-FFF2-40B4-BE49-F238E27FC236}">
                <a16:creationId xmlns:a16="http://schemas.microsoft.com/office/drawing/2014/main" id="{2A09314B-2042-FCF7-0967-05DA18B0B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7132182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list of pregnancy&#10;&#10;Description automatically generated with low confidence">
            <a:extLst>
              <a:ext uri="{FF2B5EF4-FFF2-40B4-BE49-F238E27FC236}">
                <a16:creationId xmlns:a16="http://schemas.microsoft.com/office/drawing/2014/main" id="{EC88F415-1185-C404-9F11-6E44A740C6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3583174"/>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 font&#10;&#10;Description automatically generated">
            <a:extLst>
              <a:ext uri="{FF2B5EF4-FFF2-40B4-BE49-F238E27FC236}">
                <a16:creationId xmlns:a16="http://schemas.microsoft.com/office/drawing/2014/main" id="{7432F7EF-806F-2C40-2208-08649FAE8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994265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5D31492-5AC6-5F73-CE2D-D6CE3E93D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9448161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cartoon&#10;&#10;Description automatically generated">
            <a:extLst>
              <a:ext uri="{FF2B5EF4-FFF2-40B4-BE49-F238E27FC236}">
                <a16:creationId xmlns:a16="http://schemas.microsoft.com/office/drawing/2014/main" id="{BD4EFC89-3D81-9CC7-E765-7C37EA9AB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966976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8E6B3D7-0FA4-325B-A22A-C2C4699F5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813304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91F36DB-FE2F-F88B-17A9-89F67D870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8673230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 font&#10;&#10;Description automatically generated">
            <a:extLst>
              <a:ext uri="{FF2B5EF4-FFF2-40B4-BE49-F238E27FC236}">
                <a16:creationId xmlns:a16="http://schemas.microsoft.com/office/drawing/2014/main" id="{C2A194A0-1CB5-28C1-9B99-7CC6AE6D3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3381292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ostpartum&#10;&#10;Description automatically generated with medium confidence">
            <a:extLst>
              <a:ext uri="{FF2B5EF4-FFF2-40B4-BE49-F238E27FC236}">
                <a16:creationId xmlns:a16="http://schemas.microsoft.com/office/drawing/2014/main" id="{8962D4CA-5304-196A-184A-3FA2FDB1AE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4357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questionnaire">
            <a:extLst>
              <a:ext uri="{FF2B5EF4-FFF2-40B4-BE49-F238E27FC236}">
                <a16:creationId xmlns:a16="http://schemas.microsoft.com/office/drawing/2014/main" id="{8E59A031-D9F0-9AFB-1068-A7E776B04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5783353"/>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58A2607D-A039-136C-4814-F34715328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6924998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ostpartum&#10;&#10;Description automatically generated with low confidence">
            <a:extLst>
              <a:ext uri="{FF2B5EF4-FFF2-40B4-BE49-F238E27FC236}">
                <a16:creationId xmlns:a16="http://schemas.microsoft.com/office/drawing/2014/main" id="{FA38C2BE-6CED-8C2C-ED4F-F841EEA9E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22965078"/>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cartoon, human face&#10;&#10;Description automatically generated">
            <a:extLst>
              <a:ext uri="{FF2B5EF4-FFF2-40B4-BE49-F238E27FC236}">
                <a16:creationId xmlns:a16="http://schemas.microsoft.com/office/drawing/2014/main" id="{B008131A-B3F5-8FDC-CD85-79BFEA09B1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86895905"/>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10;&#10;Description automatically generated">
            <a:extLst>
              <a:ext uri="{FF2B5EF4-FFF2-40B4-BE49-F238E27FC236}">
                <a16:creationId xmlns:a16="http://schemas.microsoft.com/office/drawing/2014/main" id="{15271883-7AF9-F37F-A56E-60145A698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37537103"/>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5007E71-0C62-0EE5-7383-177833664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178592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99D5169-9F70-3D17-6111-B205F2595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4213196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6B8A067C-BBBA-5311-9710-DCB2365D2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8722242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6DED113-A48C-7AA6-E69E-389B1B488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03939427"/>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 screenshot, font&#10;&#10;Description automatically generated">
            <a:extLst>
              <a:ext uri="{FF2B5EF4-FFF2-40B4-BE49-F238E27FC236}">
                <a16:creationId xmlns:a16="http://schemas.microsoft.com/office/drawing/2014/main" id="{54CCEA5B-B885-3C21-FE49-38BBA5E8B0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6005198"/>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 screenshot, font, colorfulness&#10;&#10;Description automatically generated">
            <a:extLst>
              <a:ext uri="{FF2B5EF4-FFF2-40B4-BE49-F238E27FC236}">
                <a16:creationId xmlns:a16="http://schemas.microsoft.com/office/drawing/2014/main" id="{AE83F5B3-B1FD-16DB-EB7C-BAFC3B7BB0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06618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 font, number&#10;&#10;Description automatically generated">
            <a:extLst>
              <a:ext uri="{FF2B5EF4-FFF2-40B4-BE49-F238E27FC236}">
                <a16:creationId xmlns:a16="http://schemas.microsoft.com/office/drawing/2014/main" id="{B0D042B9-0DE8-154A-CCFD-4987B9D1C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986702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484AD2F-9F3D-9D2C-6262-F5BB6595C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219589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number&#10;&#10;Description automatically generated">
            <a:extLst>
              <a:ext uri="{FF2B5EF4-FFF2-40B4-BE49-F238E27FC236}">
                <a16:creationId xmlns:a16="http://schemas.microsoft.com/office/drawing/2014/main" id="{5D1AA1FE-3AFA-47F8-3353-18767BF99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046615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text, screenshot, font, web page&#10;&#10;Description automatically generated">
            <a:extLst>
              <a:ext uri="{FF2B5EF4-FFF2-40B4-BE49-F238E27FC236}">
                <a16:creationId xmlns:a16="http://schemas.microsoft.com/office/drawing/2014/main" id="{ADB27F11-F003-B632-A946-42434A0EF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4866833"/>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915591D-21C4-2E7B-C40A-883F3E718E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03125181"/>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E6F2035-B7C5-7BCC-0E50-97D518C6A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8263328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C3D087E-3640-699B-BA58-E9AC3EA69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146676"/>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1E13660-D189-8FAD-0CFA-E65CFB574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51185192"/>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information&#10;&#10;Description automatically generated with low confidence">
            <a:extLst>
              <a:ext uri="{FF2B5EF4-FFF2-40B4-BE49-F238E27FC236}">
                <a16:creationId xmlns:a16="http://schemas.microsoft.com/office/drawing/2014/main" id="{DCA88C78-8322-EFC3-9D3B-2A326309AA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5647195"/>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number&#10;&#10;Description automatically generated">
            <a:extLst>
              <a:ext uri="{FF2B5EF4-FFF2-40B4-BE49-F238E27FC236}">
                <a16:creationId xmlns:a16="http://schemas.microsoft.com/office/drawing/2014/main" id="{6464DC94-C587-DF51-9EEC-2A3AD36A1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497514"/>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93FC24EC-4A48-4B0F-9027-CE25186C6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90776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A45DEE4C-3CC4-FCE6-BA91-08626EFCDE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23021940"/>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form&#10;&#10;Description automatically generated with low confidence">
            <a:extLst>
              <a:ext uri="{FF2B5EF4-FFF2-40B4-BE49-F238E27FC236}">
                <a16:creationId xmlns:a16="http://schemas.microsoft.com/office/drawing/2014/main" id="{269B299C-EBFD-948A-D701-5B748A839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6443407"/>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number&#10;&#10;Description automatically generated">
            <a:extLst>
              <a:ext uri="{FF2B5EF4-FFF2-40B4-BE49-F238E27FC236}">
                <a16:creationId xmlns:a16="http://schemas.microsoft.com/office/drawing/2014/main" id="{FE593EA8-BDA5-CE3E-566B-65AE87B852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055131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 screenshot, font&#10;&#10;Description automatically generated">
            <a:extLst>
              <a:ext uri="{FF2B5EF4-FFF2-40B4-BE49-F238E27FC236}">
                <a16:creationId xmlns:a16="http://schemas.microsoft.com/office/drawing/2014/main" id="{7446A0A0-93D1-15A1-3971-3BE77F684A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3280076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2BF7E9E5-032C-083A-C76F-C3537390F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3285752"/>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C3EB014B-E26F-A005-ED50-267A0717E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3755438"/>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9E079498-4B6D-89F8-65A2-D2F5DB054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5324379"/>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 screenshot, font&#10;&#10;Description automatically generated">
            <a:extLst>
              <a:ext uri="{FF2B5EF4-FFF2-40B4-BE49-F238E27FC236}">
                <a16:creationId xmlns:a16="http://schemas.microsoft.com/office/drawing/2014/main" id="{BFA78DBA-38A9-7606-E9BE-6BA98326C5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619752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picture containing text, screenshot, line, font&#10;&#10;Description automatically generated">
            <a:extLst>
              <a:ext uri="{FF2B5EF4-FFF2-40B4-BE49-F238E27FC236}">
                <a16:creationId xmlns:a16="http://schemas.microsoft.com/office/drawing/2014/main" id="{A5654F44-B276-8B2C-0232-D074FA0B7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1585420"/>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 screenshot, font&#10;&#10;Description automatically generated">
            <a:extLst>
              <a:ext uri="{FF2B5EF4-FFF2-40B4-BE49-F238E27FC236}">
                <a16:creationId xmlns:a16="http://schemas.microsoft.com/office/drawing/2014/main" id="{55313833-7689-25C5-F803-5F9AA020C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74112941"/>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5587E56-8E82-8D21-2359-D6C274BA7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234630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4508FFF-D3E4-41C1-CEFB-88225F157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 y="0"/>
            <a:ext cx="12192000" cy="6858000"/>
          </a:xfrm>
          <a:prstGeom prst="rect">
            <a:avLst/>
          </a:prstGeom>
        </p:spPr>
      </p:pic>
    </p:spTree>
    <p:extLst>
      <p:ext uri="{BB962C8B-B14F-4D97-AF65-F5344CB8AC3E}">
        <p14:creationId xmlns:p14="http://schemas.microsoft.com/office/powerpoint/2010/main" val="4153990474"/>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 font&#10;&#10;Description automatically generated">
            <a:extLst>
              <a:ext uri="{FF2B5EF4-FFF2-40B4-BE49-F238E27FC236}">
                <a16:creationId xmlns:a16="http://schemas.microsoft.com/office/drawing/2014/main" id="{C42A624B-1F66-A540-D76A-C0250ACCD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95930681"/>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 screenshot, font&#10;&#10;Description automatically generated">
            <a:extLst>
              <a:ext uri="{FF2B5EF4-FFF2-40B4-BE49-F238E27FC236}">
                <a16:creationId xmlns:a16="http://schemas.microsoft.com/office/drawing/2014/main" id="{66BA3582-A596-6501-60EA-DE343A180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53821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1CD25EF-D56F-3330-11B7-A6A2FF2CF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68063595"/>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text, screenshot, font&#10;&#10;Description automatically generated">
            <a:extLst>
              <a:ext uri="{FF2B5EF4-FFF2-40B4-BE49-F238E27FC236}">
                <a16:creationId xmlns:a16="http://schemas.microsoft.com/office/drawing/2014/main" id="{DD0712DE-E6F6-4726-5FA7-CB4ECA32B3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872470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339D668-0AC5-B50E-4E18-278D2A17A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226608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13BA08FF-B4E1-B70C-D6D4-24DEEF131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45087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5BCAAFDF-FF19-42AF-BF29-83D0057685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91123871"/>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number, font&#10;&#10;Description automatically generated">
            <a:extLst>
              <a:ext uri="{FF2B5EF4-FFF2-40B4-BE49-F238E27FC236}">
                <a16:creationId xmlns:a16="http://schemas.microsoft.com/office/drawing/2014/main" id="{F2DD7E60-721A-BE4A-78D1-612ADE990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07409081"/>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diagram, line&#10;&#10;Description automatically generated">
            <a:extLst>
              <a:ext uri="{FF2B5EF4-FFF2-40B4-BE49-F238E27FC236}">
                <a16:creationId xmlns:a16="http://schemas.microsoft.com/office/drawing/2014/main" id="{520B0AFE-FF9F-FC3B-6663-2DF8B7F54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0439454"/>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creenshot, number, font&#10;&#10;Description automatically generated">
            <a:extLst>
              <a:ext uri="{FF2B5EF4-FFF2-40B4-BE49-F238E27FC236}">
                <a16:creationId xmlns:a16="http://schemas.microsoft.com/office/drawing/2014/main" id="{1B82F4F0-CF78-9A15-FFF3-FFDD17D84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339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513A545A-505C-D6A0-DEC6-ADCCA3F52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117433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E564949-098E-290C-BC6E-FE83ACEDB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12403881"/>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C65B365-CA3E-DEE8-512A-F2F80364C9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0543073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number, font&#10;&#10;Description automatically generated">
            <a:extLst>
              <a:ext uri="{FF2B5EF4-FFF2-40B4-BE49-F238E27FC236}">
                <a16:creationId xmlns:a16="http://schemas.microsoft.com/office/drawing/2014/main" id="{507AACAF-5F50-7017-45DB-ECE571414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027835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9C41475-95F2-5D4A-D5BB-097D9E57E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34389063"/>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DD218B3F-D4CA-638B-0616-0C240BA61E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41236841"/>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rescription&#10;&#10;Description automatically generated with low confidence">
            <a:extLst>
              <a:ext uri="{FF2B5EF4-FFF2-40B4-BE49-F238E27FC236}">
                <a16:creationId xmlns:a16="http://schemas.microsoft.com/office/drawing/2014/main" id="{9EFF756D-E010-DB22-AAFD-C40A0A000B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3309002"/>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D6C1416-9B3D-747B-589D-994A0041F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50523385"/>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BFBE92FE-EBB4-AF7A-01C8-3DE9BAF4B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479221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document&#10;&#10;Description automatically generated">
            <a:extLst>
              <a:ext uri="{FF2B5EF4-FFF2-40B4-BE49-F238E27FC236}">
                <a16:creationId xmlns:a16="http://schemas.microsoft.com/office/drawing/2014/main" id="{DEBEB4D7-328C-2743-22EF-6FEE143F67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321987"/>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screenshot, font, number&#10;&#10;Description automatically generated">
            <a:extLst>
              <a:ext uri="{FF2B5EF4-FFF2-40B4-BE49-F238E27FC236}">
                <a16:creationId xmlns:a16="http://schemas.microsoft.com/office/drawing/2014/main" id="{1A5D61D9-428B-22D2-9D7F-A8CEB1B8B5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0889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0F348E-9F43-FFB5-F93A-F0EB5F67843E}"/>
              </a:ext>
            </a:extLst>
          </p:cNvPr>
          <p:cNvSpPr>
            <a:spLocks noGrp="1"/>
          </p:cNvSpPr>
          <p:nvPr>
            <p:ph type="ctrTitle"/>
          </p:nvPr>
        </p:nvSpPr>
        <p:spPr/>
        <p:txBody>
          <a:bodyPr/>
          <a:lstStyle/>
          <a:p>
            <a:endParaRPr lang="en-US"/>
          </a:p>
        </p:txBody>
      </p:sp>
      <p:pic>
        <p:nvPicPr>
          <p:cNvPr id="12" name="Picture 11" descr="A picture containing text, screenshot, font, number&#10;&#10;Description automatically generated">
            <a:extLst>
              <a:ext uri="{FF2B5EF4-FFF2-40B4-BE49-F238E27FC236}">
                <a16:creationId xmlns:a16="http://schemas.microsoft.com/office/drawing/2014/main" id="{574C99B6-905C-317F-08F7-ED0706B05A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065933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2AFB5E5-3335-50F2-24A4-26AA4F61C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0783338"/>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prescription&#10;&#10;Description automatically generated with low confidence">
            <a:extLst>
              <a:ext uri="{FF2B5EF4-FFF2-40B4-BE49-F238E27FC236}">
                <a16:creationId xmlns:a16="http://schemas.microsoft.com/office/drawing/2014/main" id="{C14794C0-A15B-E50F-C2F7-43F8AC2AF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3927508"/>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number&#10;&#10;Description automatically generated">
            <a:extLst>
              <a:ext uri="{FF2B5EF4-FFF2-40B4-BE49-F238E27FC236}">
                <a16:creationId xmlns:a16="http://schemas.microsoft.com/office/drawing/2014/main" id="{F2422061-067F-959A-4878-9010A129C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831490"/>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4A0E3BF2-FC5D-903E-5C61-7665BFF5C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6215309"/>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33C911F-0185-0752-3640-1CA5EBDF1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73961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number, font&#10;&#10;Description automatically generated">
            <a:extLst>
              <a:ext uri="{FF2B5EF4-FFF2-40B4-BE49-F238E27FC236}">
                <a16:creationId xmlns:a16="http://schemas.microsoft.com/office/drawing/2014/main" id="{A957E15D-4081-82C3-29F8-B0D9F267CF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6120814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test&#10;&#10;Description automatically generated with low confidence">
            <a:extLst>
              <a:ext uri="{FF2B5EF4-FFF2-40B4-BE49-F238E27FC236}">
                <a16:creationId xmlns:a16="http://schemas.microsoft.com/office/drawing/2014/main" id="{34A5151A-2C98-57C9-F333-15E668C7F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12231295"/>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FD7D487-5ABD-CC85-304B-83CC9F492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785935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up of a list of lubricants&#10;&#10;Description automatically generated with low confidence">
            <a:extLst>
              <a:ext uri="{FF2B5EF4-FFF2-40B4-BE49-F238E27FC236}">
                <a16:creationId xmlns:a16="http://schemas.microsoft.com/office/drawing/2014/main" id="{F63F19E2-7571-B367-52C2-93F30F005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7137386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list of lubricants&#10;&#10;Description automatically generated with low confidence">
            <a:extLst>
              <a:ext uri="{FF2B5EF4-FFF2-40B4-BE49-F238E27FC236}">
                <a16:creationId xmlns:a16="http://schemas.microsoft.com/office/drawing/2014/main" id="{CA86BE4E-0C68-82DE-A035-730739882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2855350"/>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1DBD14B4-D012-6DC5-0B99-9D3DF4050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0457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 font&#10;&#10;Description automatically generated">
            <a:extLst>
              <a:ext uri="{FF2B5EF4-FFF2-40B4-BE49-F238E27FC236}">
                <a16:creationId xmlns:a16="http://schemas.microsoft.com/office/drawing/2014/main" id="{3E3213A1-4B0E-B6C8-899A-AAA5CE7ED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212756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low confidence">
            <a:extLst>
              <a:ext uri="{FF2B5EF4-FFF2-40B4-BE49-F238E27FC236}">
                <a16:creationId xmlns:a16="http://schemas.microsoft.com/office/drawing/2014/main" id="{C33EE015-1BDF-E42B-07FC-C95E4ADB85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8344262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prescription&#10;&#10;Description automatically generated with low confidence">
            <a:extLst>
              <a:ext uri="{FF2B5EF4-FFF2-40B4-BE49-F238E27FC236}">
                <a16:creationId xmlns:a16="http://schemas.microsoft.com/office/drawing/2014/main" id="{B7C9CCB7-3878-C6F6-F326-35986A407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51212824"/>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list of moisturizers&#10;&#10;Description automatically generated with low confidence">
            <a:extLst>
              <a:ext uri="{FF2B5EF4-FFF2-40B4-BE49-F238E27FC236}">
                <a16:creationId xmlns:a16="http://schemas.microsoft.com/office/drawing/2014/main" id="{CD30E1AA-5639-2EB3-87D9-054AD5BB6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64748351"/>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software&#10;&#10;Description automatically generated">
            <a:extLst>
              <a:ext uri="{FF2B5EF4-FFF2-40B4-BE49-F238E27FC236}">
                <a16:creationId xmlns:a16="http://schemas.microsoft.com/office/drawing/2014/main" id="{57EE2248-7DFC-D71D-E024-00749F187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53952932"/>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638651D9-1C46-65F8-DAC8-DC6A80C23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4680748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text, screenshot, font, circle&#10;&#10;Description automatically generated">
            <a:extLst>
              <a:ext uri="{FF2B5EF4-FFF2-40B4-BE49-F238E27FC236}">
                <a16:creationId xmlns:a16="http://schemas.microsoft.com/office/drawing/2014/main" id="{1140E021-E95B-4B91-DDAF-6E814CC748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74733651"/>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text, screenshot, circle, font&#10;&#10;Description automatically generated">
            <a:extLst>
              <a:ext uri="{FF2B5EF4-FFF2-40B4-BE49-F238E27FC236}">
                <a16:creationId xmlns:a16="http://schemas.microsoft.com/office/drawing/2014/main" id="{E3225A72-2606-3E14-49CB-AE1599843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7152831"/>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text, screenshot, line, diagram&#10;&#10;Description automatically generated">
            <a:extLst>
              <a:ext uri="{FF2B5EF4-FFF2-40B4-BE49-F238E27FC236}">
                <a16:creationId xmlns:a16="http://schemas.microsoft.com/office/drawing/2014/main" id="{45CA4A71-5E78-0DA8-55A0-61CE69038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187400"/>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D1E04E8-9A1E-EC2B-C5AE-B3BDAAE37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93156283"/>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0EBE5C7E-9273-16A3-E6A9-E0268EB06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017351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a:extLst>
              <a:ext uri="{FF2B5EF4-FFF2-40B4-BE49-F238E27FC236}">
                <a16:creationId xmlns:a16="http://schemas.microsoft.com/office/drawing/2014/main" id="{BAD52DE2-AAF1-BD8C-C9F3-41541D56AF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8864861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EB4B8D2C-BBE2-5D19-E832-A77807E00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78480558"/>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and person posing for a picture&#10;&#10;Description automatically generated with medium confidence">
            <a:extLst>
              <a:ext uri="{FF2B5EF4-FFF2-40B4-BE49-F238E27FC236}">
                <a16:creationId xmlns:a16="http://schemas.microsoft.com/office/drawing/2014/main" id="{7AFF1D7D-67AE-592F-8873-C0D85DBF0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3011696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10;&#10;Description automatically generated with low confidence">
            <a:extLst>
              <a:ext uri="{FF2B5EF4-FFF2-40B4-BE49-F238E27FC236}">
                <a16:creationId xmlns:a16="http://schemas.microsoft.com/office/drawing/2014/main" id="{C48EFA0E-6A9B-0080-6062-8A4FB7644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29464615"/>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2F833261-3B9A-A8E9-ADD0-55760CA30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4042009"/>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46A55D67-7B39-6DED-4DBD-856C3D7079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10618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C5E1730-DF0B-D6C7-C622-74495BBA5C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53487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font, number&#10;&#10;Description automatically generated">
            <a:extLst>
              <a:ext uri="{FF2B5EF4-FFF2-40B4-BE49-F238E27FC236}">
                <a16:creationId xmlns:a16="http://schemas.microsoft.com/office/drawing/2014/main" id="{8B522FA4-7D68-3244-D22C-83485C886C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89128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F14DB976-8394-7AA9-D0C2-DC2DCF400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1344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thod">
            <a:extLst>
              <a:ext uri="{FF2B5EF4-FFF2-40B4-BE49-F238E27FC236}">
                <a16:creationId xmlns:a16="http://schemas.microsoft.com/office/drawing/2014/main" id="{F1D7E235-95C1-6C62-8F49-B82136625F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9908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background and rationale&#10;&#10;Description automatically generated with medium confidence">
            <a:extLst>
              <a:ext uri="{FF2B5EF4-FFF2-40B4-BE49-F238E27FC236}">
                <a16:creationId xmlns:a16="http://schemas.microsoft.com/office/drawing/2014/main" id="{77DCBDAA-905E-E157-C315-C3915CD33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2019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screen&#10;&#10;Description automatically generated with low confidence">
            <a:extLst>
              <a:ext uri="{FF2B5EF4-FFF2-40B4-BE49-F238E27FC236}">
                <a16:creationId xmlns:a16="http://schemas.microsoft.com/office/drawing/2014/main" id="{5056107E-670F-E551-580D-9224C7F805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423022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 shot of a screen&#10;&#10;Description automatically generated with medium confidence">
            <a:extLst>
              <a:ext uri="{FF2B5EF4-FFF2-40B4-BE49-F238E27FC236}">
                <a16:creationId xmlns:a16="http://schemas.microsoft.com/office/drawing/2014/main" id="{D8B64CF2-0F79-E7EE-CDF2-6E10DBD26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58108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4CA572D-A4A6-1599-E3C4-4E1D51D373FF}"/>
              </a:ext>
            </a:extLst>
          </p:cNvPr>
          <p:cNvSpPr>
            <a:spLocks noGrp="1"/>
          </p:cNvSpPr>
          <p:nvPr>
            <p:ph type="ctrTitle"/>
          </p:nvPr>
        </p:nvSpPr>
        <p:spPr/>
        <p:txBody>
          <a:bodyPr/>
          <a:lstStyle/>
          <a:p>
            <a:endParaRPr lang="en-US"/>
          </a:p>
        </p:txBody>
      </p:sp>
      <p:pic>
        <p:nvPicPr>
          <p:cNvPr id="14" name="Picture 13" descr="A picture containing text, screenshot, font&#10;&#10;Description automatically generated">
            <a:extLst>
              <a:ext uri="{FF2B5EF4-FFF2-40B4-BE49-F238E27FC236}">
                <a16:creationId xmlns:a16="http://schemas.microsoft.com/office/drawing/2014/main" id="{1531B5AC-0A76-C689-A114-F6ED8D6E5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0802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design&#10;&#10;Description automatically generated">
            <a:extLst>
              <a:ext uri="{FF2B5EF4-FFF2-40B4-BE49-F238E27FC236}">
                <a16:creationId xmlns:a16="http://schemas.microsoft.com/office/drawing/2014/main" id="{A1AEA868-FFFE-5B1A-00CA-8A04F2819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9080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web page&#10;&#10;Description automatically generated">
            <a:extLst>
              <a:ext uri="{FF2B5EF4-FFF2-40B4-BE49-F238E27FC236}">
                <a16:creationId xmlns:a16="http://schemas.microsoft.com/office/drawing/2014/main" id="{5136E546-D433-161B-9CB9-59D988960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0634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10;&#10;Description automatically generated">
            <a:extLst>
              <a:ext uri="{FF2B5EF4-FFF2-40B4-BE49-F238E27FC236}">
                <a16:creationId xmlns:a16="http://schemas.microsoft.com/office/drawing/2014/main" id="{FCF3E9B9-A952-7E43-451A-F8E748841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708085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C47185BC-0B0B-9B71-A00D-09CABD767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19689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BFBF06CB-5328-BB67-CD78-79AED2B9C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566188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diagram">
            <a:extLst>
              <a:ext uri="{FF2B5EF4-FFF2-40B4-BE49-F238E27FC236}">
                <a16:creationId xmlns:a16="http://schemas.microsoft.com/office/drawing/2014/main" id="{329C12A6-C6DF-F27C-54FE-FC65D5479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029912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font, design">
            <a:extLst>
              <a:ext uri="{FF2B5EF4-FFF2-40B4-BE49-F238E27FC236}">
                <a16:creationId xmlns:a16="http://schemas.microsoft.com/office/drawing/2014/main" id="{04FECFA7-12B4-11BE-03B8-C46F38F2F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2332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web page, website">
            <a:extLst>
              <a:ext uri="{FF2B5EF4-FFF2-40B4-BE49-F238E27FC236}">
                <a16:creationId xmlns:a16="http://schemas.microsoft.com/office/drawing/2014/main" id="{662A87E3-37CD-0E84-5B96-A14EDE7D7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292455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treatment">
            <a:extLst>
              <a:ext uri="{FF2B5EF4-FFF2-40B4-BE49-F238E27FC236}">
                <a16:creationId xmlns:a16="http://schemas.microsoft.com/office/drawing/2014/main" id="{F5386826-7B9B-4C56-B24C-C4E0DC685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5404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text, screenshot, font, diagram&#10;&#10;Description automatically generated">
            <a:extLst>
              <a:ext uri="{FF2B5EF4-FFF2-40B4-BE49-F238E27FC236}">
                <a16:creationId xmlns:a16="http://schemas.microsoft.com/office/drawing/2014/main" id="{578A98BD-DDC5-CC4F-B8F6-6F3835159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03692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80A22C-A254-A15C-D854-F00672F7FB15}"/>
              </a:ext>
            </a:extLst>
          </p:cNvPr>
          <p:cNvSpPr>
            <a:spLocks noGrp="1"/>
          </p:cNvSpPr>
          <p:nvPr>
            <p:ph type="ctrTitle"/>
          </p:nvPr>
        </p:nvSpPr>
        <p:spPr/>
        <p:txBody>
          <a:bodyPr/>
          <a:lstStyle/>
          <a:p>
            <a:endParaRPr lang="en-US"/>
          </a:p>
        </p:txBody>
      </p:sp>
      <p:pic>
        <p:nvPicPr>
          <p:cNvPr id="13" name="Picture 12" descr="A picture containing text, screenshot, font&#10;&#10;Description automatically generated">
            <a:extLst>
              <a:ext uri="{FF2B5EF4-FFF2-40B4-BE49-F238E27FC236}">
                <a16:creationId xmlns:a16="http://schemas.microsoft.com/office/drawing/2014/main" id="{34393835-EE50-AD93-B3FB-A4D76DCC8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74619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4905F1B4-A413-E633-2C0B-1921077AE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793822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medical exam">
            <a:extLst>
              <a:ext uri="{FF2B5EF4-FFF2-40B4-BE49-F238E27FC236}">
                <a16:creationId xmlns:a16="http://schemas.microsoft.com/office/drawing/2014/main" id="{39B97313-3210-6420-F85C-4CAAE32AC5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18366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screenshot, font&#10;&#10;Description automatically generated">
            <a:extLst>
              <a:ext uri="{FF2B5EF4-FFF2-40B4-BE49-F238E27FC236}">
                <a16:creationId xmlns:a16="http://schemas.microsoft.com/office/drawing/2014/main" id="{4B444819-EEF8-EB11-EDC2-A622CF90B7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927495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screenshot, font, design&#10;&#10;Description automatically generated">
            <a:extLst>
              <a:ext uri="{FF2B5EF4-FFF2-40B4-BE49-F238E27FC236}">
                <a16:creationId xmlns:a16="http://schemas.microsoft.com/office/drawing/2014/main" id="{72D6E01D-0AD4-6D9C-16BB-D6C5CFB311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372092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screenshot, yellow&#10;&#10;Description automatically generated">
            <a:extLst>
              <a:ext uri="{FF2B5EF4-FFF2-40B4-BE49-F238E27FC236}">
                <a16:creationId xmlns:a16="http://schemas.microsoft.com/office/drawing/2014/main" id="{D020102A-E8EB-26C5-6EA0-819484D3F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24126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8B1948E3-6174-A710-1070-BC1191D62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08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10;&#10;Description automatically generated">
            <a:extLst>
              <a:ext uri="{FF2B5EF4-FFF2-40B4-BE49-F238E27FC236}">
                <a16:creationId xmlns:a16="http://schemas.microsoft.com/office/drawing/2014/main" id="{DE21C7DF-502D-C39C-290D-2BE7DC7A5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4249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document&#10;&#10;Description automatically generated">
            <a:extLst>
              <a:ext uri="{FF2B5EF4-FFF2-40B4-BE49-F238E27FC236}">
                <a16:creationId xmlns:a16="http://schemas.microsoft.com/office/drawing/2014/main" id="{E6961E63-1151-568A-7111-BB1C80EF7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72499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 number, font&#10;&#10;Description automatically generated">
            <a:extLst>
              <a:ext uri="{FF2B5EF4-FFF2-40B4-BE49-F238E27FC236}">
                <a16:creationId xmlns:a16="http://schemas.microsoft.com/office/drawing/2014/main" id="{59984955-A18E-E168-7197-824560F8C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3387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143C871-EC50-8463-2130-B1A4D72076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2588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5AFCF8-EDCD-B598-D3CA-2B7EF1652748}"/>
              </a:ext>
            </a:extLst>
          </p:cNvPr>
          <p:cNvSpPr>
            <a:spLocks noGrp="1"/>
          </p:cNvSpPr>
          <p:nvPr>
            <p:ph type="ctrTitle"/>
          </p:nvPr>
        </p:nvSpPr>
        <p:spPr/>
        <p:txBody>
          <a:bodyPr/>
          <a:lstStyle/>
          <a:p>
            <a:endParaRPr lang="en-US"/>
          </a:p>
        </p:txBody>
      </p:sp>
      <p:pic>
        <p:nvPicPr>
          <p:cNvPr id="13" name="Picture 12" descr="A picture containing text, screenshot, font&#10;&#10;Description automatically generated">
            <a:extLst>
              <a:ext uri="{FF2B5EF4-FFF2-40B4-BE49-F238E27FC236}">
                <a16:creationId xmlns:a16="http://schemas.microsoft.com/office/drawing/2014/main" id="{14A6C4EB-A3C1-390A-E6E2-0B991F13B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180824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list of barriers and biases">
            <a:extLst>
              <a:ext uri="{FF2B5EF4-FFF2-40B4-BE49-F238E27FC236}">
                <a16:creationId xmlns:a16="http://schemas.microsoft.com/office/drawing/2014/main" id="{70001C65-FE90-F5DD-4C57-A98762488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3398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1B28C2CE-1780-95A7-5449-4D15FE005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13200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health service">
            <a:extLst>
              <a:ext uri="{FF2B5EF4-FFF2-40B4-BE49-F238E27FC236}">
                <a16:creationId xmlns:a16="http://schemas.microsoft.com/office/drawing/2014/main" id="{8A0AE239-F07C-9696-76AB-ADA1A0298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96412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up of a document">
            <a:extLst>
              <a:ext uri="{FF2B5EF4-FFF2-40B4-BE49-F238E27FC236}">
                <a16:creationId xmlns:a16="http://schemas.microsoft.com/office/drawing/2014/main" id="{E983B77C-C220-7E18-3633-9B6C1A2A6F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855674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FAF39DF9-21C1-C84C-3777-517D13455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9721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71FB84B3-3031-0815-464F-34504EBEB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382206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6D6AF9AA-8CD7-654F-3A88-3EB193282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482701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76DF2B94-64AA-CA8B-6DE0-4A7531666F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43249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10;&#10;Description automatically generated">
            <a:extLst>
              <a:ext uri="{FF2B5EF4-FFF2-40B4-BE49-F238E27FC236}">
                <a16:creationId xmlns:a16="http://schemas.microsoft.com/office/drawing/2014/main" id="{ABE9EA96-ADF5-986D-FAF1-E5D841D6AA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676002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F4D844CF-9B65-2C09-B6A1-F2B9920FC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6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80DB4C-D3B4-F714-867D-5D73758E527F}"/>
              </a:ext>
            </a:extLst>
          </p:cNvPr>
          <p:cNvSpPr>
            <a:spLocks noGrp="1"/>
          </p:cNvSpPr>
          <p:nvPr>
            <p:ph type="ctrTitle"/>
          </p:nvPr>
        </p:nvSpPr>
        <p:spPr/>
        <p:txBody>
          <a:bodyPr/>
          <a:lstStyle/>
          <a:p>
            <a:endParaRPr lang="en-US"/>
          </a:p>
        </p:txBody>
      </p:sp>
      <p:pic>
        <p:nvPicPr>
          <p:cNvPr id="13" name="Picture 12" descr="A picture containing text, screenshot, font&#10;&#10;Description automatically generated">
            <a:extLst>
              <a:ext uri="{FF2B5EF4-FFF2-40B4-BE49-F238E27FC236}">
                <a16:creationId xmlns:a16="http://schemas.microsoft.com/office/drawing/2014/main" id="{D57B6AA4-2092-6B4F-1C98-C539AF4C1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446908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survey">
            <a:extLst>
              <a:ext uri="{FF2B5EF4-FFF2-40B4-BE49-F238E27FC236}">
                <a16:creationId xmlns:a16="http://schemas.microsoft.com/office/drawing/2014/main" id="{E133604F-0141-2AED-2A75-C2C658BCC1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630519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1194728D-4651-A0D4-48A2-D8276BFE2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55487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document">
            <a:extLst>
              <a:ext uri="{FF2B5EF4-FFF2-40B4-BE49-F238E27FC236}">
                <a16:creationId xmlns:a16="http://schemas.microsoft.com/office/drawing/2014/main" id="{33641304-DED2-926E-7F6A-F4DE4CA26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350379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2218FE1D-61AC-7AF0-F6CF-655A52E1C0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629033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1A61DE55-A03D-3BE4-381D-AC0E45D79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79422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8B38E129-9BE0-1F8A-BE8C-4F1384C10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174433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list">
            <a:extLst>
              <a:ext uri="{FF2B5EF4-FFF2-40B4-BE49-F238E27FC236}">
                <a16:creationId xmlns:a16="http://schemas.microsoft.com/office/drawing/2014/main" id="{769AA745-2D32-3E4F-8417-2C109B6EA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0988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F85E9EF5-CB03-9F05-B993-857CF54A8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14059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font">
            <a:extLst>
              <a:ext uri="{FF2B5EF4-FFF2-40B4-BE49-F238E27FC236}">
                <a16:creationId xmlns:a16="http://schemas.microsoft.com/office/drawing/2014/main" id="{CCCD5CDF-E660-53CF-6834-BE3C070C06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797608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cancer screening">
            <a:extLst>
              <a:ext uri="{FF2B5EF4-FFF2-40B4-BE49-F238E27FC236}">
                <a16:creationId xmlns:a16="http://schemas.microsoft.com/office/drawing/2014/main" id="{2C5A7506-3341-87F3-F0E8-CBCF27694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3965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2802</TotalTime>
  <Words>26029</Words>
  <Application>Microsoft Office PowerPoint</Application>
  <PresentationFormat>Widescreen</PresentationFormat>
  <Paragraphs>1872</Paragraphs>
  <Slides>524</Slides>
  <Notes>399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524</vt:i4>
      </vt:variant>
    </vt:vector>
  </HeadingPairs>
  <TitlesOfParts>
    <vt:vector size="536" baseType="lpstr">
      <vt:lpstr>Arial</vt:lpstr>
      <vt:lpstr>Arial Narrow</vt:lpstr>
      <vt:lpstr>Calibri</vt:lpstr>
      <vt:lpstr>Calibri Light</vt:lpstr>
      <vt:lpstr>Century Gothic</vt:lpstr>
      <vt:lpstr>Comic Sans MS</vt:lpstr>
      <vt:lpstr>Open Sans</vt:lpstr>
      <vt:lpstr>Roboto</vt:lpstr>
      <vt:lpstr>Segoe UI</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Lichen Simplex Chronicus: Clinical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Monitoring and Follow-up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ISSWSH Slide Deck:  Female Sexual Function and Dysfunction</dc:title>
  <dc:creator>Haley Dauffenbach</dc:creator>
  <cp:lastModifiedBy>Adrienne Weitzel</cp:lastModifiedBy>
  <cp:revision>219</cp:revision>
  <cp:lastPrinted>2021-03-04T16:32:32Z</cp:lastPrinted>
  <dcterms:created xsi:type="dcterms:W3CDTF">2021-01-11T22:04:39Z</dcterms:created>
  <dcterms:modified xsi:type="dcterms:W3CDTF">2023-07-11T19:07:38Z</dcterms:modified>
</cp:coreProperties>
</file>